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2CCEE-7A65-47A3-977F-343FDA3F2F5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it-IT"/>
        </a:p>
      </dgm:t>
    </dgm:pt>
    <dgm:pt modelId="{C7C330CF-FD1D-4D89-8D80-1FDBE49A9108}">
      <dgm:prSet custT="1"/>
      <dgm:spPr/>
      <dgm:t>
        <a:bodyPr/>
        <a:lstStyle/>
        <a:p>
          <a:r>
            <a:rPr lang="it-IT" sz="3600" dirty="0" smtClean="0">
              <a:latin typeface="Calibri" pitchFamily="34" charset="0"/>
            </a:rPr>
            <a:t>I rapporti di lavoro negli enti  sportivi dilettantistici</a:t>
          </a:r>
        </a:p>
      </dgm:t>
    </dgm:pt>
    <dgm:pt modelId="{67E727DB-2580-4F4A-A098-69A451AC55A6}" type="parTrans" cxnId="{092461BE-E31A-4D13-B18A-C8B876B5468E}">
      <dgm:prSet/>
      <dgm:spPr/>
      <dgm:t>
        <a:bodyPr/>
        <a:lstStyle/>
        <a:p>
          <a:endParaRPr lang="it-IT"/>
        </a:p>
      </dgm:t>
    </dgm:pt>
    <dgm:pt modelId="{F18E0B51-C9EA-4BD4-BCBD-A04D20A29863}" type="sibTrans" cxnId="{092461BE-E31A-4D13-B18A-C8B876B5468E}">
      <dgm:prSet/>
      <dgm:spPr/>
      <dgm:t>
        <a:bodyPr/>
        <a:lstStyle/>
        <a:p>
          <a:endParaRPr lang="it-IT"/>
        </a:p>
      </dgm:t>
    </dgm:pt>
    <dgm:pt modelId="{AEE794D0-5E7B-46AE-A7EF-B36863BBBDA4}">
      <dgm:prSet custT="1"/>
      <dgm:spPr/>
      <dgm:t>
        <a:bodyPr/>
        <a:lstStyle/>
        <a:p>
          <a:r>
            <a:rPr lang="it-IT" sz="3600" dirty="0" smtClean="0">
              <a:latin typeface="Calibri" pitchFamily="34" charset="0"/>
            </a:rPr>
            <a:t>La tassazione del reddito da lavoro sportivo dilettantistico </a:t>
          </a:r>
          <a:endParaRPr lang="it-IT" sz="3600" dirty="0">
            <a:latin typeface="Calibri" pitchFamily="34" charset="0"/>
          </a:endParaRPr>
        </a:p>
      </dgm:t>
    </dgm:pt>
    <dgm:pt modelId="{7380905F-2397-443D-8806-25F31C470590}" type="parTrans" cxnId="{74B5AE58-8409-4423-8A4B-4094307F8C56}">
      <dgm:prSet/>
      <dgm:spPr/>
      <dgm:t>
        <a:bodyPr/>
        <a:lstStyle/>
        <a:p>
          <a:endParaRPr lang="it-IT"/>
        </a:p>
      </dgm:t>
    </dgm:pt>
    <dgm:pt modelId="{64E64CAC-D414-49FE-BD45-87DB50C5B171}" type="sibTrans" cxnId="{74B5AE58-8409-4423-8A4B-4094307F8C56}">
      <dgm:prSet/>
      <dgm:spPr/>
      <dgm:t>
        <a:bodyPr/>
        <a:lstStyle/>
        <a:p>
          <a:endParaRPr lang="it-IT"/>
        </a:p>
      </dgm:t>
    </dgm:pt>
    <dgm:pt modelId="{B0C2CD92-75B7-4D0B-9CA0-A5EBD3FE3907}" type="pres">
      <dgm:prSet presAssocID="{D662CCEE-7A65-47A3-977F-343FDA3F2F59}" presName="linear" presStyleCnt="0">
        <dgm:presLayoutVars>
          <dgm:dir/>
          <dgm:animLvl val="lvl"/>
          <dgm:resizeHandles val="exact"/>
        </dgm:presLayoutVars>
      </dgm:prSet>
      <dgm:spPr/>
      <dgm:t>
        <a:bodyPr/>
        <a:lstStyle/>
        <a:p>
          <a:endParaRPr lang="it-IT"/>
        </a:p>
      </dgm:t>
    </dgm:pt>
    <dgm:pt modelId="{BF556453-AC81-4B8C-B190-D9A504CFF980}" type="pres">
      <dgm:prSet presAssocID="{C7C330CF-FD1D-4D89-8D80-1FDBE49A9108}" presName="parentLin" presStyleCnt="0"/>
      <dgm:spPr/>
    </dgm:pt>
    <dgm:pt modelId="{C3CCB36D-922D-417B-9009-D52E3897E93F}" type="pres">
      <dgm:prSet presAssocID="{C7C330CF-FD1D-4D89-8D80-1FDBE49A9108}" presName="parentLeftMargin" presStyleLbl="node1" presStyleIdx="0" presStyleCnt="2"/>
      <dgm:spPr/>
      <dgm:t>
        <a:bodyPr/>
        <a:lstStyle/>
        <a:p>
          <a:endParaRPr lang="it-IT"/>
        </a:p>
      </dgm:t>
    </dgm:pt>
    <dgm:pt modelId="{B2ECF54B-5499-4658-A223-3F1CB053CFC9}" type="pres">
      <dgm:prSet presAssocID="{C7C330CF-FD1D-4D89-8D80-1FDBE49A9108}" presName="parentText" presStyleLbl="node1" presStyleIdx="0" presStyleCnt="2" custScaleX="141165" custScaleY="396988">
        <dgm:presLayoutVars>
          <dgm:chMax val="0"/>
          <dgm:bulletEnabled val="1"/>
        </dgm:presLayoutVars>
      </dgm:prSet>
      <dgm:spPr/>
      <dgm:t>
        <a:bodyPr/>
        <a:lstStyle/>
        <a:p>
          <a:endParaRPr lang="it-IT"/>
        </a:p>
      </dgm:t>
    </dgm:pt>
    <dgm:pt modelId="{08F740B5-EC02-4B83-ABD7-1080A91067BA}" type="pres">
      <dgm:prSet presAssocID="{C7C330CF-FD1D-4D89-8D80-1FDBE49A9108}" presName="negativeSpace" presStyleCnt="0"/>
      <dgm:spPr/>
    </dgm:pt>
    <dgm:pt modelId="{643921F1-75BE-4725-BD00-F35811CECEEE}" type="pres">
      <dgm:prSet presAssocID="{C7C330CF-FD1D-4D89-8D80-1FDBE49A9108}" presName="childText" presStyleLbl="conFgAcc1" presStyleIdx="0" presStyleCnt="2">
        <dgm:presLayoutVars>
          <dgm:bulletEnabled val="1"/>
        </dgm:presLayoutVars>
      </dgm:prSet>
      <dgm:spPr/>
    </dgm:pt>
    <dgm:pt modelId="{5292746D-7235-46A5-98D0-A78C30A53CDC}" type="pres">
      <dgm:prSet presAssocID="{F18E0B51-C9EA-4BD4-BCBD-A04D20A29863}" presName="spaceBetweenRectangles" presStyleCnt="0"/>
      <dgm:spPr/>
    </dgm:pt>
    <dgm:pt modelId="{F654F97C-AABC-4708-B034-B139730577C7}" type="pres">
      <dgm:prSet presAssocID="{AEE794D0-5E7B-46AE-A7EF-B36863BBBDA4}" presName="parentLin" presStyleCnt="0"/>
      <dgm:spPr/>
    </dgm:pt>
    <dgm:pt modelId="{83E65CB8-DE0B-416E-A99F-FD3BCFF3A97E}" type="pres">
      <dgm:prSet presAssocID="{AEE794D0-5E7B-46AE-A7EF-B36863BBBDA4}" presName="parentLeftMargin" presStyleLbl="node1" presStyleIdx="0" presStyleCnt="2"/>
      <dgm:spPr/>
      <dgm:t>
        <a:bodyPr/>
        <a:lstStyle/>
        <a:p>
          <a:endParaRPr lang="it-IT"/>
        </a:p>
      </dgm:t>
    </dgm:pt>
    <dgm:pt modelId="{BF89EED8-9ECE-4F0E-92C7-FCE8C9D5867A}" type="pres">
      <dgm:prSet presAssocID="{AEE794D0-5E7B-46AE-A7EF-B36863BBBDA4}" presName="parentText" presStyleLbl="node1" presStyleIdx="1" presStyleCnt="2" custScaleX="142997" custScaleY="370810">
        <dgm:presLayoutVars>
          <dgm:chMax val="0"/>
          <dgm:bulletEnabled val="1"/>
        </dgm:presLayoutVars>
      </dgm:prSet>
      <dgm:spPr/>
      <dgm:t>
        <a:bodyPr/>
        <a:lstStyle/>
        <a:p>
          <a:endParaRPr lang="it-IT"/>
        </a:p>
      </dgm:t>
    </dgm:pt>
    <dgm:pt modelId="{CC136A1B-98E8-4B54-9EFD-F603C5ABAF72}" type="pres">
      <dgm:prSet presAssocID="{AEE794D0-5E7B-46AE-A7EF-B36863BBBDA4}" presName="negativeSpace" presStyleCnt="0"/>
      <dgm:spPr/>
    </dgm:pt>
    <dgm:pt modelId="{350AEEE2-A350-444E-AFF0-DF78EE397BA1}" type="pres">
      <dgm:prSet presAssocID="{AEE794D0-5E7B-46AE-A7EF-B36863BBBDA4}" presName="childText" presStyleLbl="conFgAcc1" presStyleIdx="1" presStyleCnt="2">
        <dgm:presLayoutVars>
          <dgm:bulletEnabled val="1"/>
        </dgm:presLayoutVars>
      </dgm:prSet>
      <dgm:spPr/>
    </dgm:pt>
  </dgm:ptLst>
  <dgm:cxnLst>
    <dgm:cxn modelId="{D2A7E4F5-68B8-44E7-AB9B-E9DE88B71C42}" type="presOf" srcId="{D662CCEE-7A65-47A3-977F-343FDA3F2F59}" destId="{B0C2CD92-75B7-4D0B-9CA0-A5EBD3FE3907}" srcOrd="0" destOrd="0" presId="urn:microsoft.com/office/officeart/2005/8/layout/list1"/>
    <dgm:cxn modelId="{B14A6D66-BEFC-4659-A5AF-41E9890FB5CA}" type="presOf" srcId="{AEE794D0-5E7B-46AE-A7EF-B36863BBBDA4}" destId="{BF89EED8-9ECE-4F0E-92C7-FCE8C9D5867A}" srcOrd="1" destOrd="0" presId="urn:microsoft.com/office/officeart/2005/8/layout/list1"/>
    <dgm:cxn modelId="{74B5AE58-8409-4423-8A4B-4094307F8C56}" srcId="{D662CCEE-7A65-47A3-977F-343FDA3F2F59}" destId="{AEE794D0-5E7B-46AE-A7EF-B36863BBBDA4}" srcOrd="1" destOrd="0" parTransId="{7380905F-2397-443D-8806-25F31C470590}" sibTransId="{64E64CAC-D414-49FE-BD45-87DB50C5B171}"/>
    <dgm:cxn modelId="{092461BE-E31A-4D13-B18A-C8B876B5468E}" srcId="{D662CCEE-7A65-47A3-977F-343FDA3F2F59}" destId="{C7C330CF-FD1D-4D89-8D80-1FDBE49A9108}" srcOrd="0" destOrd="0" parTransId="{67E727DB-2580-4F4A-A098-69A451AC55A6}" sibTransId="{F18E0B51-C9EA-4BD4-BCBD-A04D20A29863}"/>
    <dgm:cxn modelId="{B51CBC26-2B59-4B87-8A9E-599BFF8641E5}" type="presOf" srcId="{C7C330CF-FD1D-4D89-8D80-1FDBE49A9108}" destId="{B2ECF54B-5499-4658-A223-3F1CB053CFC9}" srcOrd="1" destOrd="0" presId="urn:microsoft.com/office/officeart/2005/8/layout/list1"/>
    <dgm:cxn modelId="{855DDAF7-BA2D-4704-B370-DCB6780FE00D}" type="presOf" srcId="{C7C330CF-FD1D-4D89-8D80-1FDBE49A9108}" destId="{C3CCB36D-922D-417B-9009-D52E3897E93F}" srcOrd="0" destOrd="0" presId="urn:microsoft.com/office/officeart/2005/8/layout/list1"/>
    <dgm:cxn modelId="{4570400F-4110-4A37-BAB5-84369D926AF8}" type="presOf" srcId="{AEE794D0-5E7B-46AE-A7EF-B36863BBBDA4}" destId="{83E65CB8-DE0B-416E-A99F-FD3BCFF3A97E}" srcOrd="0" destOrd="0" presId="urn:microsoft.com/office/officeart/2005/8/layout/list1"/>
    <dgm:cxn modelId="{EFE1B955-EF85-4207-968F-155A132D5D2E}" type="presParOf" srcId="{B0C2CD92-75B7-4D0B-9CA0-A5EBD3FE3907}" destId="{BF556453-AC81-4B8C-B190-D9A504CFF980}" srcOrd="0" destOrd="0" presId="urn:microsoft.com/office/officeart/2005/8/layout/list1"/>
    <dgm:cxn modelId="{FA4CAF43-8F4F-4CC1-9C6B-8A0FBEB07845}" type="presParOf" srcId="{BF556453-AC81-4B8C-B190-D9A504CFF980}" destId="{C3CCB36D-922D-417B-9009-D52E3897E93F}" srcOrd="0" destOrd="0" presId="urn:microsoft.com/office/officeart/2005/8/layout/list1"/>
    <dgm:cxn modelId="{345CCE49-C9F8-4461-AA9B-E70EE0B0F377}" type="presParOf" srcId="{BF556453-AC81-4B8C-B190-D9A504CFF980}" destId="{B2ECF54B-5499-4658-A223-3F1CB053CFC9}" srcOrd="1" destOrd="0" presId="urn:microsoft.com/office/officeart/2005/8/layout/list1"/>
    <dgm:cxn modelId="{46F0D7BD-F2C8-44F0-9B36-9D7FD2162596}" type="presParOf" srcId="{B0C2CD92-75B7-4D0B-9CA0-A5EBD3FE3907}" destId="{08F740B5-EC02-4B83-ABD7-1080A91067BA}" srcOrd="1" destOrd="0" presId="urn:microsoft.com/office/officeart/2005/8/layout/list1"/>
    <dgm:cxn modelId="{A44A7CC9-02AA-4386-8427-A7D47234256F}" type="presParOf" srcId="{B0C2CD92-75B7-4D0B-9CA0-A5EBD3FE3907}" destId="{643921F1-75BE-4725-BD00-F35811CECEEE}" srcOrd="2" destOrd="0" presId="urn:microsoft.com/office/officeart/2005/8/layout/list1"/>
    <dgm:cxn modelId="{0209F7DE-55A2-4090-82C1-37C88FA9C03F}" type="presParOf" srcId="{B0C2CD92-75B7-4D0B-9CA0-A5EBD3FE3907}" destId="{5292746D-7235-46A5-98D0-A78C30A53CDC}" srcOrd="3" destOrd="0" presId="urn:microsoft.com/office/officeart/2005/8/layout/list1"/>
    <dgm:cxn modelId="{15CBDF55-97B9-4166-B67B-4DF3D599BAE5}" type="presParOf" srcId="{B0C2CD92-75B7-4D0B-9CA0-A5EBD3FE3907}" destId="{F654F97C-AABC-4708-B034-B139730577C7}" srcOrd="4" destOrd="0" presId="urn:microsoft.com/office/officeart/2005/8/layout/list1"/>
    <dgm:cxn modelId="{2D122FC8-4531-4C58-B658-8378A90F229C}" type="presParOf" srcId="{F654F97C-AABC-4708-B034-B139730577C7}" destId="{83E65CB8-DE0B-416E-A99F-FD3BCFF3A97E}" srcOrd="0" destOrd="0" presId="urn:microsoft.com/office/officeart/2005/8/layout/list1"/>
    <dgm:cxn modelId="{62C05546-848A-41CC-BC63-FEE8079351E8}" type="presParOf" srcId="{F654F97C-AABC-4708-B034-B139730577C7}" destId="{BF89EED8-9ECE-4F0E-92C7-FCE8C9D5867A}" srcOrd="1" destOrd="0" presId="urn:microsoft.com/office/officeart/2005/8/layout/list1"/>
    <dgm:cxn modelId="{BB334B12-4601-4374-A3D2-EA602E30B8BF}" type="presParOf" srcId="{B0C2CD92-75B7-4D0B-9CA0-A5EBD3FE3907}" destId="{CC136A1B-98E8-4B54-9EFD-F603C5ABAF72}" srcOrd="5" destOrd="0" presId="urn:microsoft.com/office/officeart/2005/8/layout/list1"/>
    <dgm:cxn modelId="{1EA4D36F-F588-454A-8917-C8C737792621}" type="presParOf" srcId="{B0C2CD92-75B7-4D0B-9CA0-A5EBD3FE3907}" destId="{350AEEE2-A350-444E-AFF0-DF78EE397BA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99453C-4541-4873-9831-4C72F5CBAAB4}"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it-IT"/>
        </a:p>
      </dgm:t>
    </dgm:pt>
    <dgm:pt modelId="{24F944F9-C19A-4CA2-B332-B52BB50A706B}">
      <dgm:prSet phldrT="[Testo]"/>
      <dgm:spPr/>
      <dgm:t>
        <a:bodyPr/>
        <a:lstStyle/>
        <a:p>
          <a:r>
            <a:rPr lang="it-IT" dirty="0" smtClean="0"/>
            <a:t>Adempimenti</a:t>
          </a:r>
          <a:endParaRPr lang="it-IT" dirty="0"/>
        </a:p>
      </dgm:t>
    </dgm:pt>
    <dgm:pt modelId="{F0D69B0D-1387-4446-A16F-8EA3B62A1CC9}" type="parTrans" cxnId="{28580ED7-26E8-443F-B855-0145B31ADD30}">
      <dgm:prSet/>
      <dgm:spPr/>
      <dgm:t>
        <a:bodyPr/>
        <a:lstStyle/>
        <a:p>
          <a:endParaRPr lang="it-IT"/>
        </a:p>
      </dgm:t>
    </dgm:pt>
    <dgm:pt modelId="{029A52EF-AA8F-42E3-B429-631DD1A03800}" type="sibTrans" cxnId="{28580ED7-26E8-443F-B855-0145B31ADD30}">
      <dgm:prSet/>
      <dgm:spPr/>
      <dgm:t>
        <a:bodyPr/>
        <a:lstStyle/>
        <a:p>
          <a:endParaRPr lang="it-IT"/>
        </a:p>
      </dgm:t>
    </dgm:pt>
    <dgm:pt modelId="{0FE4D7E4-0350-414C-94DA-CB71FEDF9D6F}">
      <dgm:prSet phldrT="[Testo]"/>
      <dgm:spPr/>
      <dgm:t>
        <a:bodyPr/>
        <a:lstStyle/>
        <a:p>
          <a:r>
            <a:rPr lang="it-IT" dirty="0" smtClean="0"/>
            <a:t>Comunicazione preventiva al centro per l’impiego</a:t>
          </a:r>
          <a:endParaRPr lang="it-IT" dirty="0"/>
        </a:p>
      </dgm:t>
    </dgm:pt>
    <dgm:pt modelId="{0A760FEA-F552-4ADF-9455-AA94FC91E2F6}" type="parTrans" cxnId="{78405096-17A1-48FD-92FD-30F7DB2AD68E}">
      <dgm:prSet/>
      <dgm:spPr/>
      <dgm:t>
        <a:bodyPr/>
        <a:lstStyle/>
        <a:p>
          <a:endParaRPr lang="it-IT"/>
        </a:p>
      </dgm:t>
    </dgm:pt>
    <dgm:pt modelId="{98B879E0-3B81-40E3-8500-9BD981D89F89}" type="sibTrans" cxnId="{78405096-17A1-48FD-92FD-30F7DB2AD68E}">
      <dgm:prSet/>
      <dgm:spPr/>
      <dgm:t>
        <a:bodyPr/>
        <a:lstStyle/>
        <a:p>
          <a:endParaRPr lang="it-IT"/>
        </a:p>
      </dgm:t>
    </dgm:pt>
    <dgm:pt modelId="{B302A4C7-5211-42FC-B8A2-D7B7CFA79D65}">
      <dgm:prSet phldrT="[Testo]"/>
      <dgm:spPr/>
      <dgm:t>
        <a:bodyPr/>
        <a:lstStyle/>
        <a:p>
          <a:r>
            <a:rPr lang="it-IT" dirty="0" smtClean="0"/>
            <a:t>Inserimento nel </a:t>
          </a:r>
          <a:r>
            <a:rPr lang="it-IT" dirty="0" err="1" smtClean="0"/>
            <a:t>L.U.L</a:t>
          </a:r>
          <a:r>
            <a:rPr lang="it-IT" dirty="0" smtClean="0"/>
            <a:t>.</a:t>
          </a:r>
          <a:endParaRPr lang="it-IT" dirty="0"/>
        </a:p>
      </dgm:t>
    </dgm:pt>
    <dgm:pt modelId="{D587766C-C80B-481B-99C3-4CBE43698C16}" type="parTrans" cxnId="{4BE0C327-4F71-4569-9067-951FDCF20E69}">
      <dgm:prSet/>
      <dgm:spPr/>
      <dgm:t>
        <a:bodyPr/>
        <a:lstStyle/>
        <a:p>
          <a:endParaRPr lang="it-IT"/>
        </a:p>
      </dgm:t>
    </dgm:pt>
    <dgm:pt modelId="{A896A421-2F50-453B-AD13-7E6637F9A971}" type="sibTrans" cxnId="{4BE0C327-4F71-4569-9067-951FDCF20E69}">
      <dgm:prSet/>
      <dgm:spPr/>
      <dgm:t>
        <a:bodyPr/>
        <a:lstStyle/>
        <a:p>
          <a:endParaRPr lang="it-IT"/>
        </a:p>
      </dgm:t>
    </dgm:pt>
    <dgm:pt modelId="{D0B905CB-D057-44B2-B4CF-BEB9DA06EB79}">
      <dgm:prSet phldrT="[Testo]"/>
      <dgm:spPr/>
      <dgm:t>
        <a:bodyPr/>
        <a:lstStyle/>
        <a:p>
          <a:r>
            <a:rPr lang="it-IT" dirty="0" smtClean="0"/>
            <a:t>C.U. e </a:t>
          </a:r>
        </a:p>
        <a:p>
          <a:r>
            <a:rPr lang="it-IT" dirty="0" err="1" smtClean="0"/>
            <a:t>Mod</a:t>
          </a:r>
          <a:r>
            <a:rPr lang="it-IT" dirty="0" smtClean="0"/>
            <a:t> . 770</a:t>
          </a:r>
          <a:endParaRPr lang="it-IT" dirty="0"/>
        </a:p>
      </dgm:t>
    </dgm:pt>
    <dgm:pt modelId="{F65FB5DD-2BC5-4712-AFD4-FB27D17FC504}" type="parTrans" cxnId="{B3441935-3F85-4612-BB1E-C396D21D1E15}">
      <dgm:prSet/>
      <dgm:spPr/>
      <dgm:t>
        <a:bodyPr/>
        <a:lstStyle/>
        <a:p>
          <a:endParaRPr lang="it-IT"/>
        </a:p>
      </dgm:t>
    </dgm:pt>
    <dgm:pt modelId="{195BF5CA-B268-41C7-B7EA-91A71AB07788}" type="sibTrans" cxnId="{B3441935-3F85-4612-BB1E-C396D21D1E15}">
      <dgm:prSet/>
      <dgm:spPr/>
      <dgm:t>
        <a:bodyPr/>
        <a:lstStyle/>
        <a:p>
          <a:endParaRPr lang="it-IT"/>
        </a:p>
      </dgm:t>
    </dgm:pt>
    <dgm:pt modelId="{231593DC-A1E4-4BC3-B254-BEAC2F8B0E75}" type="pres">
      <dgm:prSet presAssocID="{D099453C-4541-4873-9831-4C72F5CBAAB4}" presName="composite" presStyleCnt="0">
        <dgm:presLayoutVars>
          <dgm:chMax val="1"/>
          <dgm:dir/>
          <dgm:resizeHandles val="exact"/>
        </dgm:presLayoutVars>
      </dgm:prSet>
      <dgm:spPr/>
      <dgm:t>
        <a:bodyPr/>
        <a:lstStyle/>
        <a:p>
          <a:endParaRPr lang="it-IT"/>
        </a:p>
      </dgm:t>
    </dgm:pt>
    <dgm:pt modelId="{1B937086-E671-4380-B89B-5618608556FB}" type="pres">
      <dgm:prSet presAssocID="{24F944F9-C19A-4CA2-B332-B52BB50A706B}" presName="roof" presStyleLbl="dkBgShp" presStyleIdx="0" presStyleCnt="2"/>
      <dgm:spPr/>
      <dgm:t>
        <a:bodyPr/>
        <a:lstStyle/>
        <a:p>
          <a:endParaRPr lang="it-IT"/>
        </a:p>
      </dgm:t>
    </dgm:pt>
    <dgm:pt modelId="{38812751-E40A-4C3C-B09B-FA2514024F54}" type="pres">
      <dgm:prSet presAssocID="{24F944F9-C19A-4CA2-B332-B52BB50A706B}" presName="pillars" presStyleCnt="0"/>
      <dgm:spPr/>
    </dgm:pt>
    <dgm:pt modelId="{4EA8FF0E-83B3-401D-BA9B-A8A8973864AF}" type="pres">
      <dgm:prSet presAssocID="{24F944F9-C19A-4CA2-B332-B52BB50A706B}" presName="pillar1" presStyleLbl="node1" presStyleIdx="0" presStyleCnt="3">
        <dgm:presLayoutVars>
          <dgm:bulletEnabled val="1"/>
        </dgm:presLayoutVars>
      </dgm:prSet>
      <dgm:spPr/>
      <dgm:t>
        <a:bodyPr/>
        <a:lstStyle/>
        <a:p>
          <a:endParaRPr lang="it-IT"/>
        </a:p>
      </dgm:t>
    </dgm:pt>
    <dgm:pt modelId="{B555BF6B-FC1B-4E94-BBBC-004AC6E30E47}" type="pres">
      <dgm:prSet presAssocID="{B302A4C7-5211-42FC-B8A2-D7B7CFA79D65}" presName="pillarX" presStyleLbl="node1" presStyleIdx="1" presStyleCnt="3">
        <dgm:presLayoutVars>
          <dgm:bulletEnabled val="1"/>
        </dgm:presLayoutVars>
      </dgm:prSet>
      <dgm:spPr/>
      <dgm:t>
        <a:bodyPr/>
        <a:lstStyle/>
        <a:p>
          <a:endParaRPr lang="it-IT"/>
        </a:p>
      </dgm:t>
    </dgm:pt>
    <dgm:pt modelId="{4D793DCC-5B48-4596-BAF5-D83E1FCF901C}" type="pres">
      <dgm:prSet presAssocID="{D0B905CB-D057-44B2-B4CF-BEB9DA06EB79}" presName="pillarX" presStyleLbl="node1" presStyleIdx="2" presStyleCnt="3">
        <dgm:presLayoutVars>
          <dgm:bulletEnabled val="1"/>
        </dgm:presLayoutVars>
      </dgm:prSet>
      <dgm:spPr/>
      <dgm:t>
        <a:bodyPr/>
        <a:lstStyle/>
        <a:p>
          <a:endParaRPr lang="it-IT"/>
        </a:p>
      </dgm:t>
    </dgm:pt>
    <dgm:pt modelId="{C5A3A841-8FAC-4B2A-85A0-29600C2D6FFF}" type="pres">
      <dgm:prSet presAssocID="{24F944F9-C19A-4CA2-B332-B52BB50A706B}" presName="base" presStyleLbl="dkBgShp" presStyleIdx="1" presStyleCnt="2"/>
      <dgm:spPr/>
    </dgm:pt>
  </dgm:ptLst>
  <dgm:cxnLst>
    <dgm:cxn modelId="{A88186CC-8941-4D36-8E24-EAD869824469}" type="presOf" srcId="{D099453C-4541-4873-9831-4C72F5CBAAB4}" destId="{231593DC-A1E4-4BC3-B254-BEAC2F8B0E75}" srcOrd="0" destOrd="0" presId="urn:microsoft.com/office/officeart/2005/8/layout/hList3"/>
    <dgm:cxn modelId="{F676FD1C-420E-4011-B807-7B9D15819CFB}" type="presOf" srcId="{24F944F9-C19A-4CA2-B332-B52BB50A706B}" destId="{1B937086-E671-4380-B89B-5618608556FB}" srcOrd="0" destOrd="0" presId="urn:microsoft.com/office/officeart/2005/8/layout/hList3"/>
    <dgm:cxn modelId="{B3441935-3F85-4612-BB1E-C396D21D1E15}" srcId="{24F944F9-C19A-4CA2-B332-B52BB50A706B}" destId="{D0B905CB-D057-44B2-B4CF-BEB9DA06EB79}" srcOrd="2" destOrd="0" parTransId="{F65FB5DD-2BC5-4712-AFD4-FB27D17FC504}" sibTransId="{195BF5CA-B268-41C7-B7EA-91A71AB07788}"/>
    <dgm:cxn modelId="{2D10E8A0-C97B-4303-837E-351E8DDA42C0}" type="presOf" srcId="{D0B905CB-D057-44B2-B4CF-BEB9DA06EB79}" destId="{4D793DCC-5B48-4596-BAF5-D83E1FCF901C}" srcOrd="0" destOrd="0" presId="urn:microsoft.com/office/officeart/2005/8/layout/hList3"/>
    <dgm:cxn modelId="{9943097B-005A-4D85-BFA9-15263DD99CB4}" type="presOf" srcId="{B302A4C7-5211-42FC-B8A2-D7B7CFA79D65}" destId="{B555BF6B-FC1B-4E94-BBBC-004AC6E30E47}" srcOrd="0" destOrd="0" presId="urn:microsoft.com/office/officeart/2005/8/layout/hList3"/>
    <dgm:cxn modelId="{B1F6903B-D9A4-4032-A996-93BEB8EB9CDE}" type="presOf" srcId="{0FE4D7E4-0350-414C-94DA-CB71FEDF9D6F}" destId="{4EA8FF0E-83B3-401D-BA9B-A8A8973864AF}" srcOrd="0" destOrd="0" presId="urn:microsoft.com/office/officeart/2005/8/layout/hList3"/>
    <dgm:cxn modelId="{28580ED7-26E8-443F-B855-0145B31ADD30}" srcId="{D099453C-4541-4873-9831-4C72F5CBAAB4}" destId="{24F944F9-C19A-4CA2-B332-B52BB50A706B}" srcOrd="0" destOrd="0" parTransId="{F0D69B0D-1387-4446-A16F-8EA3B62A1CC9}" sibTransId="{029A52EF-AA8F-42E3-B429-631DD1A03800}"/>
    <dgm:cxn modelId="{4BE0C327-4F71-4569-9067-951FDCF20E69}" srcId="{24F944F9-C19A-4CA2-B332-B52BB50A706B}" destId="{B302A4C7-5211-42FC-B8A2-D7B7CFA79D65}" srcOrd="1" destOrd="0" parTransId="{D587766C-C80B-481B-99C3-4CBE43698C16}" sibTransId="{A896A421-2F50-453B-AD13-7E6637F9A971}"/>
    <dgm:cxn modelId="{78405096-17A1-48FD-92FD-30F7DB2AD68E}" srcId="{24F944F9-C19A-4CA2-B332-B52BB50A706B}" destId="{0FE4D7E4-0350-414C-94DA-CB71FEDF9D6F}" srcOrd="0" destOrd="0" parTransId="{0A760FEA-F552-4ADF-9455-AA94FC91E2F6}" sibTransId="{98B879E0-3B81-40E3-8500-9BD981D89F89}"/>
    <dgm:cxn modelId="{D33DFB6C-6652-477A-B6F7-5737540DBBBB}" type="presParOf" srcId="{231593DC-A1E4-4BC3-B254-BEAC2F8B0E75}" destId="{1B937086-E671-4380-B89B-5618608556FB}" srcOrd="0" destOrd="0" presId="urn:microsoft.com/office/officeart/2005/8/layout/hList3"/>
    <dgm:cxn modelId="{94856B41-8092-4819-8CB2-35CE345BC9CC}" type="presParOf" srcId="{231593DC-A1E4-4BC3-B254-BEAC2F8B0E75}" destId="{38812751-E40A-4C3C-B09B-FA2514024F54}" srcOrd="1" destOrd="0" presId="urn:microsoft.com/office/officeart/2005/8/layout/hList3"/>
    <dgm:cxn modelId="{74BC1C06-AFC2-441B-B849-EC9DF4A42372}" type="presParOf" srcId="{38812751-E40A-4C3C-B09B-FA2514024F54}" destId="{4EA8FF0E-83B3-401D-BA9B-A8A8973864AF}" srcOrd="0" destOrd="0" presId="urn:microsoft.com/office/officeart/2005/8/layout/hList3"/>
    <dgm:cxn modelId="{18B52403-4A5B-45C4-BCF1-BB746357D5F8}" type="presParOf" srcId="{38812751-E40A-4C3C-B09B-FA2514024F54}" destId="{B555BF6B-FC1B-4E94-BBBC-004AC6E30E47}" srcOrd="1" destOrd="0" presId="urn:microsoft.com/office/officeart/2005/8/layout/hList3"/>
    <dgm:cxn modelId="{0F9E0E07-3DC6-46DB-8071-1C3EEFD7EE28}" type="presParOf" srcId="{38812751-E40A-4C3C-B09B-FA2514024F54}" destId="{4D793DCC-5B48-4596-BAF5-D83E1FCF901C}" srcOrd="2" destOrd="0" presId="urn:microsoft.com/office/officeart/2005/8/layout/hList3"/>
    <dgm:cxn modelId="{EA12EC2C-DB3D-4B89-9794-15D9B1AF699A}" type="presParOf" srcId="{231593DC-A1E4-4BC3-B254-BEAC2F8B0E75}" destId="{C5A3A841-8FAC-4B2A-85A0-29600C2D6FF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449044-B425-4260-9B65-562FA1B0C2AA}"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it-IT"/>
        </a:p>
      </dgm:t>
    </dgm:pt>
    <dgm:pt modelId="{63F01308-DA21-4F4A-B16C-DAAE8CB79AD8}">
      <dgm:prSet phldrT="[Testo]" custT="1"/>
      <dgm:spPr/>
      <dgm:t>
        <a:bodyPr/>
        <a:lstStyle/>
        <a:p>
          <a:r>
            <a:rPr lang="it-IT" sz="2800" dirty="0" smtClean="0"/>
            <a:t>ENPALS</a:t>
          </a:r>
        </a:p>
        <a:p>
          <a:r>
            <a:rPr lang="it-IT" sz="2800" dirty="0" smtClean="0"/>
            <a:t>CIRCOLARE 13/2006</a:t>
          </a:r>
          <a:endParaRPr lang="it-IT" sz="2800" dirty="0"/>
        </a:p>
      </dgm:t>
    </dgm:pt>
    <dgm:pt modelId="{B10F150F-6150-4D35-8024-84F70B5822A4}" type="parTrans" cxnId="{145F7ABC-0477-408A-8A1B-EB85AA1B49C0}">
      <dgm:prSet/>
      <dgm:spPr/>
      <dgm:t>
        <a:bodyPr/>
        <a:lstStyle/>
        <a:p>
          <a:endParaRPr lang="it-IT"/>
        </a:p>
      </dgm:t>
    </dgm:pt>
    <dgm:pt modelId="{30259F5E-C4EB-4EC5-8461-7BB6C11BA7F3}" type="sibTrans" cxnId="{145F7ABC-0477-408A-8A1B-EB85AA1B49C0}">
      <dgm:prSet/>
      <dgm:spPr/>
      <dgm:t>
        <a:bodyPr/>
        <a:lstStyle/>
        <a:p>
          <a:endParaRPr lang="it-IT"/>
        </a:p>
      </dgm:t>
    </dgm:pt>
    <dgm:pt modelId="{B80CDEF0-7322-4986-97E8-F9B568428ED5}">
      <dgm:prSet phldrT="[Testo]" custT="1"/>
      <dgm:spPr/>
      <dgm:t>
        <a:bodyPr/>
        <a:lstStyle/>
        <a:p>
          <a:r>
            <a:rPr lang="it-IT" sz="1800" dirty="0" smtClean="0"/>
            <a:t>SPECIFICHE CONOSCENZE</a:t>
          </a:r>
          <a:endParaRPr lang="it-IT" sz="1800" dirty="0"/>
        </a:p>
      </dgm:t>
    </dgm:pt>
    <dgm:pt modelId="{AE611B41-BC80-47FC-8D1D-F2C205F502DD}" type="parTrans" cxnId="{007A96A0-32C1-4548-9E74-10F0A19EB4BE}">
      <dgm:prSet/>
      <dgm:spPr/>
      <dgm:t>
        <a:bodyPr/>
        <a:lstStyle/>
        <a:p>
          <a:endParaRPr lang="it-IT"/>
        </a:p>
      </dgm:t>
    </dgm:pt>
    <dgm:pt modelId="{B182E15F-5AA7-41F5-9208-926517E266FF}" type="sibTrans" cxnId="{007A96A0-32C1-4548-9E74-10F0A19EB4BE}">
      <dgm:prSet/>
      <dgm:spPr/>
      <dgm:t>
        <a:bodyPr/>
        <a:lstStyle/>
        <a:p>
          <a:endParaRPr lang="it-IT"/>
        </a:p>
      </dgm:t>
    </dgm:pt>
    <dgm:pt modelId="{ACF87356-9C87-416F-A070-567420E2E51E}">
      <dgm:prSet phldrT="[Testo]"/>
      <dgm:spPr/>
      <dgm:t>
        <a:bodyPr/>
        <a:lstStyle/>
        <a:p>
          <a:r>
            <a:rPr lang="it-IT" dirty="0" smtClean="0"/>
            <a:t>ABITUALITÀ:</a:t>
          </a:r>
        </a:p>
        <a:p>
          <a:r>
            <a:rPr lang="it-IT" dirty="0" smtClean="0"/>
            <a:t>RIPETITIVA</a:t>
          </a:r>
        </a:p>
        <a:p>
          <a:r>
            <a:rPr lang="it-IT" dirty="0" smtClean="0"/>
            <a:t>STABILE</a:t>
          </a:r>
        </a:p>
        <a:p>
          <a:r>
            <a:rPr lang="it-IT" dirty="0" smtClean="0"/>
            <a:t>SISTEMATICA</a:t>
          </a:r>
          <a:endParaRPr lang="it-IT" dirty="0"/>
        </a:p>
      </dgm:t>
    </dgm:pt>
    <dgm:pt modelId="{11272DA9-86D2-435E-929A-DAA20FC236AE}" type="parTrans" cxnId="{D22580D5-C8DF-4294-BFF0-780D60E3230F}">
      <dgm:prSet/>
      <dgm:spPr/>
      <dgm:t>
        <a:bodyPr/>
        <a:lstStyle/>
        <a:p>
          <a:endParaRPr lang="it-IT"/>
        </a:p>
      </dgm:t>
    </dgm:pt>
    <dgm:pt modelId="{78573436-831B-4361-A5BA-D87296D9DDDE}" type="sibTrans" cxnId="{D22580D5-C8DF-4294-BFF0-780D60E3230F}">
      <dgm:prSet/>
      <dgm:spPr/>
      <dgm:t>
        <a:bodyPr/>
        <a:lstStyle/>
        <a:p>
          <a:endParaRPr lang="it-IT"/>
        </a:p>
      </dgm:t>
    </dgm:pt>
    <dgm:pt modelId="{8C7E3462-5319-4EC2-B9BF-D0DA5CE411DF}">
      <dgm:prSet phldrT="[Testo]" custT="1"/>
      <dgm:spPr/>
      <dgm:t>
        <a:bodyPr/>
        <a:lstStyle/>
        <a:p>
          <a:r>
            <a:rPr lang="it-IT" sz="2000" dirty="0" smtClean="0"/>
            <a:t>COMPENSO NON MARGINALE</a:t>
          </a:r>
        </a:p>
        <a:p>
          <a:r>
            <a:rPr lang="it-IT" sz="2000" dirty="0" smtClean="0"/>
            <a:t>&lt; € 4.500</a:t>
          </a:r>
          <a:endParaRPr lang="it-IT" sz="2000" dirty="0"/>
        </a:p>
      </dgm:t>
    </dgm:pt>
    <dgm:pt modelId="{F749C532-5D10-4C85-B478-47C846FF3406}" type="parTrans" cxnId="{B53C7384-13BA-40BF-8AD8-73BF93611562}">
      <dgm:prSet/>
      <dgm:spPr/>
      <dgm:t>
        <a:bodyPr/>
        <a:lstStyle/>
        <a:p>
          <a:endParaRPr lang="it-IT"/>
        </a:p>
      </dgm:t>
    </dgm:pt>
    <dgm:pt modelId="{FE622798-7843-422B-B2E9-EEA12544B24B}" type="sibTrans" cxnId="{B53C7384-13BA-40BF-8AD8-73BF93611562}">
      <dgm:prSet/>
      <dgm:spPr/>
      <dgm:t>
        <a:bodyPr/>
        <a:lstStyle/>
        <a:p>
          <a:endParaRPr lang="it-IT"/>
        </a:p>
      </dgm:t>
    </dgm:pt>
    <dgm:pt modelId="{88400A28-A261-4720-B6F3-D1CD3C9704CC}">
      <dgm:prSet phldrT="[Testo]" custT="1"/>
      <dgm:spPr/>
      <dgm:t>
        <a:bodyPr/>
        <a:lstStyle/>
        <a:p>
          <a:r>
            <a:rPr lang="it-IT" sz="2000" dirty="0" smtClean="0"/>
            <a:t>PLURI</a:t>
          </a:r>
        </a:p>
        <a:p>
          <a:r>
            <a:rPr lang="it-IT" sz="2000" dirty="0" smtClean="0"/>
            <a:t>COMMITTENZA</a:t>
          </a:r>
          <a:endParaRPr lang="it-IT" sz="2000" dirty="0"/>
        </a:p>
      </dgm:t>
    </dgm:pt>
    <dgm:pt modelId="{D72818EE-2D66-4C44-95F1-D758AE166FA0}" type="parTrans" cxnId="{6861F362-C215-4093-ADC9-47C3C0EF74DC}">
      <dgm:prSet/>
      <dgm:spPr/>
      <dgm:t>
        <a:bodyPr/>
        <a:lstStyle/>
        <a:p>
          <a:endParaRPr lang="it-IT"/>
        </a:p>
      </dgm:t>
    </dgm:pt>
    <dgm:pt modelId="{BC03A3BE-72B5-472D-8C3E-65F9DBECE66C}" type="sibTrans" cxnId="{6861F362-C215-4093-ADC9-47C3C0EF74DC}">
      <dgm:prSet/>
      <dgm:spPr/>
      <dgm:t>
        <a:bodyPr/>
        <a:lstStyle/>
        <a:p>
          <a:endParaRPr lang="it-IT"/>
        </a:p>
      </dgm:t>
    </dgm:pt>
    <dgm:pt modelId="{7D8CCF0D-1791-4797-9165-BEF5EFBBFA04}">
      <dgm:prSet phldrT="[Testo]" custT="1"/>
      <dgm:spPr/>
      <dgm:t>
        <a:bodyPr/>
        <a:lstStyle/>
        <a:p>
          <a:r>
            <a:rPr lang="it-IT" sz="2000" dirty="0" smtClean="0"/>
            <a:t>UNICA FONTE</a:t>
          </a:r>
        </a:p>
        <a:p>
          <a:r>
            <a:rPr lang="it-IT" sz="2000" dirty="0" smtClean="0"/>
            <a:t> REDDITO</a:t>
          </a:r>
          <a:endParaRPr lang="it-IT" sz="2000" dirty="0"/>
        </a:p>
      </dgm:t>
    </dgm:pt>
    <dgm:pt modelId="{5AAC3F29-40AE-4577-96F2-3F5FC015194F}" type="parTrans" cxnId="{FB484F43-1AE7-443A-A501-5B0D7F485E24}">
      <dgm:prSet/>
      <dgm:spPr/>
      <dgm:t>
        <a:bodyPr/>
        <a:lstStyle/>
        <a:p>
          <a:endParaRPr lang="it-IT"/>
        </a:p>
      </dgm:t>
    </dgm:pt>
    <dgm:pt modelId="{5879CDB5-5081-4872-BC7D-4570927FAD45}" type="sibTrans" cxnId="{FB484F43-1AE7-443A-A501-5B0D7F485E24}">
      <dgm:prSet/>
      <dgm:spPr/>
      <dgm:t>
        <a:bodyPr/>
        <a:lstStyle/>
        <a:p>
          <a:endParaRPr lang="it-IT"/>
        </a:p>
      </dgm:t>
    </dgm:pt>
    <dgm:pt modelId="{8D9F7C03-94F5-4C2D-B281-BB328A12512C}" type="pres">
      <dgm:prSet presAssocID="{6C449044-B425-4260-9B65-562FA1B0C2AA}" presName="Name0" presStyleCnt="0">
        <dgm:presLayoutVars>
          <dgm:chMax val="1"/>
          <dgm:dir/>
          <dgm:animLvl val="ctr"/>
          <dgm:resizeHandles val="exact"/>
        </dgm:presLayoutVars>
      </dgm:prSet>
      <dgm:spPr/>
      <dgm:t>
        <a:bodyPr/>
        <a:lstStyle/>
        <a:p>
          <a:endParaRPr lang="it-IT"/>
        </a:p>
      </dgm:t>
    </dgm:pt>
    <dgm:pt modelId="{DD475E88-D35E-4C9B-81EA-3B95A1D05D80}" type="pres">
      <dgm:prSet presAssocID="{63F01308-DA21-4F4A-B16C-DAAE8CB79AD8}" presName="centerShape" presStyleLbl="node0" presStyleIdx="0" presStyleCnt="1" custScaleX="122776"/>
      <dgm:spPr/>
      <dgm:t>
        <a:bodyPr/>
        <a:lstStyle/>
        <a:p>
          <a:endParaRPr lang="it-IT"/>
        </a:p>
      </dgm:t>
    </dgm:pt>
    <dgm:pt modelId="{4F1309C7-5AD8-43A1-AF1F-DAFFD3DC3F32}" type="pres">
      <dgm:prSet presAssocID="{B80CDEF0-7322-4986-97E8-F9B568428ED5}" presName="node" presStyleLbl="node1" presStyleIdx="0" presStyleCnt="5" custScaleX="145038">
        <dgm:presLayoutVars>
          <dgm:bulletEnabled val="1"/>
        </dgm:presLayoutVars>
      </dgm:prSet>
      <dgm:spPr/>
      <dgm:t>
        <a:bodyPr/>
        <a:lstStyle/>
        <a:p>
          <a:endParaRPr lang="it-IT"/>
        </a:p>
      </dgm:t>
    </dgm:pt>
    <dgm:pt modelId="{E02CAD30-EC88-4C78-A798-464674A9D80A}" type="pres">
      <dgm:prSet presAssocID="{B80CDEF0-7322-4986-97E8-F9B568428ED5}" presName="dummy" presStyleCnt="0"/>
      <dgm:spPr/>
      <dgm:t>
        <a:bodyPr/>
        <a:lstStyle/>
        <a:p>
          <a:endParaRPr lang="it-IT"/>
        </a:p>
      </dgm:t>
    </dgm:pt>
    <dgm:pt modelId="{7BAF680E-3C9E-41A6-8AE5-A13DE9462EBB}" type="pres">
      <dgm:prSet presAssocID="{B182E15F-5AA7-41F5-9208-926517E266FF}" presName="sibTrans" presStyleLbl="sibTrans2D1" presStyleIdx="0" presStyleCnt="5"/>
      <dgm:spPr/>
      <dgm:t>
        <a:bodyPr/>
        <a:lstStyle/>
        <a:p>
          <a:endParaRPr lang="it-IT"/>
        </a:p>
      </dgm:t>
    </dgm:pt>
    <dgm:pt modelId="{8F561B3A-BEED-40AA-B923-04A882CD2651}" type="pres">
      <dgm:prSet presAssocID="{ACF87356-9C87-416F-A070-567420E2E51E}" presName="node" presStyleLbl="node1" presStyleIdx="1" presStyleCnt="5" custScaleX="128156">
        <dgm:presLayoutVars>
          <dgm:bulletEnabled val="1"/>
        </dgm:presLayoutVars>
      </dgm:prSet>
      <dgm:spPr/>
      <dgm:t>
        <a:bodyPr/>
        <a:lstStyle/>
        <a:p>
          <a:endParaRPr lang="it-IT"/>
        </a:p>
      </dgm:t>
    </dgm:pt>
    <dgm:pt modelId="{E1E25664-E0F8-422E-93DF-38DAD0C5F8AB}" type="pres">
      <dgm:prSet presAssocID="{ACF87356-9C87-416F-A070-567420E2E51E}" presName="dummy" presStyleCnt="0"/>
      <dgm:spPr/>
      <dgm:t>
        <a:bodyPr/>
        <a:lstStyle/>
        <a:p>
          <a:endParaRPr lang="it-IT"/>
        </a:p>
      </dgm:t>
    </dgm:pt>
    <dgm:pt modelId="{E224BBF4-F27E-436E-B1F8-15137F5B2287}" type="pres">
      <dgm:prSet presAssocID="{78573436-831B-4361-A5BA-D87296D9DDDE}" presName="sibTrans" presStyleLbl="sibTrans2D1" presStyleIdx="1" presStyleCnt="5"/>
      <dgm:spPr/>
      <dgm:t>
        <a:bodyPr/>
        <a:lstStyle/>
        <a:p>
          <a:endParaRPr lang="it-IT"/>
        </a:p>
      </dgm:t>
    </dgm:pt>
    <dgm:pt modelId="{84316ABA-3C04-4F52-AF43-20288861C43F}" type="pres">
      <dgm:prSet presAssocID="{8C7E3462-5319-4EC2-B9BF-D0DA5CE411DF}" presName="node" presStyleLbl="node1" presStyleIdx="2" presStyleCnt="5" custScaleX="168104" custScaleY="121237">
        <dgm:presLayoutVars>
          <dgm:bulletEnabled val="1"/>
        </dgm:presLayoutVars>
      </dgm:prSet>
      <dgm:spPr/>
      <dgm:t>
        <a:bodyPr/>
        <a:lstStyle/>
        <a:p>
          <a:endParaRPr lang="it-IT"/>
        </a:p>
      </dgm:t>
    </dgm:pt>
    <dgm:pt modelId="{B56093D5-F0EC-4622-96A6-B08267169CD0}" type="pres">
      <dgm:prSet presAssocID="{8C7E3462-5319-4EC2-B9BF-D0DA5CE411DF}" presName="dummy" presStyleCnt="0"/>
      <dgm:spPr/>
      <dgm:t>
        <a:bodyPr/>
        <a:lstStyle/>
        <a:p>
          <a:endParaRPr lang="it-IT"/>
        </a:p>
      </dgm:t>
    </dgm:pt>
    <dgm:pt modelId="{3B223F64-4C6F-4058-99F9-18948E0AB721}" type="pres">
      <dgm:prSet presAssocID="{FE622798-7843-422B-B2E9-EEA12544B24B}" presName="sibTrans" presStyleLbl="sibTrans2D1" presStyleIdx="2" presStyleCnt="5"/>
      <dgm:spPr/>
      <dgm:t>
        <a:bodyPr/>
        <a:lstStyle/>
        <a:p>
          <a:endParaRPr lang="it-IT"/>
        </a:p>
      </dgm:t>
    </dgm:pt>
    <dgm:pt modelId="{E5DC9B31-2FDE-4A44-8EBA-8E69A4ACF1EB}" type="pres">
      <dgm:prSet presAssocID="{88400A28-A261-4720-B6F3-D1CD3C9704CC}" presName="node" presStyleLbl="node1" presStyleIdx="3" presStyleCnt="5" custScaleX="166904" custScaleY="119173">
        <dgm:presLayoutVars>
          <dgm:bulletEnabled val="1"/>
        </dgm:presLayoutVars>
      </dgm:prSet>
      <dgm:spPr/>
      <dgm:t>
        <a:bodyPr/>
        <a:lstStyle/>
        <a:p>
          <a:endParaRPr lang="it-IT"/>
        </a:p>
      </dgm:t>
    </dgm:pt>
    <dgm:pt modelId="{790B4101-7031-498F-87F8-B2D123CD97AF}" type="pres">
      <dgm:prSet presAssocID="{88400A28-A261-4720-B6F3-D1CD3C9704CC}" presName="dummy" presStyleCnt="0"/>
      <dgm:spPr/>
      <dgm:t>
        <a:bodyPr/>
        <a:lstStyle/>
        <a:p>
          <a:endParaRPr lang="it-IT"/>
        </a:p>
      </dgm:t>
    </dgm:pt>
    <dgm:pt modelId="{9E49EA25-EC63-466E-B8AE-4DCCE420E529}" type="pres">
      <dgm:prSet presAssocID="{BC03A3BE-72B5-472D-8C3E-65F9DBECE66C}" presName="sibTrans" presStyleLbl="sibTrans2D1" presStyleIdx="3" presStyleCnt="5"/>
      <dgm:spPr/>
      <dgm:t>
        <a:bodyPr/>
        <a:lstStyle/>
        <a:p>
          <a:endParaRPr lang="it-IT"/>
        </a:p>
      </dgm:t>
    </dgm:pt>
    <dgm:pt modelId="{38C98EC2-3D0B-4A1B-867B-D6BA17F74A05}" type="pres">
      <dgm:prSet presAssocID="{7D8CCF0D-1791-4797-9165-BEF5EFBBFA04}" presName="node" presStyleLbl="node1" presStyleIdx="4" presStyleCnt="5" custScaleX="120919">
        <dgm:presLayoutVars>
          <dgm:bulletEnabled val="1"/>
        </dgm:presLayoutVars>
      </dgm:prSet>
      <dgm:spPr/>
      <dgm:t>
        <a:bodyPr/>
        <a:lstStyle/>
        <a:p>
          <a:endParaRPr lang="it-IT"/>
        </a:p>
      </dgm:t>
    </dgm:pt>
    <dgm:pt modelId="{4DEC06CF-32E6-4118-B27F-EE56E95EC1F1}" type="pres">
      <dgm:prSet presAssocID="{7D8CCF0D-1791-4797-9165-BEF5EFBBFA04}" presName="dummy" presStyleCnt="0"/>
      <dgm:spPr/>
      <dgm:t>
        <a:bodyPr/>
        <a:lstStyle/>
        <a:p>
          <a:endParaRPr lang="it-IT"/>
        </a:p>
      </dgm:t>
    </dgm:pt>
    <dgm:pt modelId="{D0790B56-EDF1-49F5-907A-BD3052731D99}" type="pres">
      <dgm:prSet presAssocID="{5879CDB5-5081-4872-BC7D-4570927FAD45}" presName="sibTrans" presStyleLbl="sibTrans2D1" presStyleIdx="4" presStyleCnt="5"/>
      <dgm:spPr/>
      <dgm:t>
        <a:bodyPr/>
        <a:lstStyle/>
        <a:p>
          <a:endParaRPr lang="it-IT"/>
        </a:p>
      </dgm:t>
    </dgm:pt>
  </dgm:ptLst>
  <dgm:cxnLst>
    <dgm:cxn modelId="{007A96A0-32C1-4548-9E74-10F0A19EB4BE}" srcId="{63F01308-DA21-4F4A-B16C-DAAE8CB79AD8}" destId="{B80CDEF0-7322-4986-97E8-F9B568428ED5}" srcOrd="0" destOrd="0" parTransId="{AE611B41-BC80-47FC-8D1D-F2C205F502DD}" sibTransId="{B182E15F-5AA7-41F5-9208-926517E266FF}"/>
    <dgm:cxn modelId="{5A9F9D9E-98D0-44E9-991F-A30DE703F68A}" type="presOf" srcId="{8C7E3462-5319-4EC2-B9BF-D0DA5CE411DF}" destId="{84316ABA-3C04-4F52-AF43-20288861C43F}" srcOrd="0" destOrd="0" presId="urn:microsoft.com/office/officeart/2005/8/layout/radial6"/>
    <dgm:cxn modelId="{77CC07DD-923D-4640-A938-A3C74E7CC5CD}" type="presOf" srcId="{FE622798-7843-422B-B2E9-EEA12544B24B}" destId="{3B223F64-4C6F-4058-99F9-18948E0AB721}" srcOrd="0" destOrd="0" presId="urn:microsoft.com/office/officeart/2005/8/layout/radial6"/>
    <dgm:cxn modelId="{C6E4FC39-BDC5-4D91-9D69-4F6990A303E9}" type="presOf" srcId="{88400A28-A261-4720-B6F3-D1CD3C9704CC}" destId="{E5DC9B31-2FDE-4A44-8EBA-8E69A4ACF1EB}" srcOrd="0" destOrd="0" presId="urn:microsoft.com/office/officeart/2005/8/layout/radial6"/>
    <dgm:cxn modelId="{B53C7384-13BA-40BF-8AD8-73BF93611562}" srcId="{63F01308-DA21-4F4A-B16C-DAAE8CB79AD8}" destId="{8C7E3462-5319-4EC2-B9BF-D0DA5CE411DF}" srcOrd="2" destOrd="0" parTransId="{F749C532-5D10-4C85-B478-47C846FF3406}" sibTransId="{FE622798-7843-422B-B2E9-EEA12544B24B}"/>
    <dgm:cxn modelId="{EE72416A-6B34-469D-A360-0BA3A11BD494}" type="presOf" srcId="{BC03A3BE-72B5-472D-8C3E-65F9DBECE66C}" destId="{9E49EA25-EC63-466E-B8AE-4DCCE420E529}" srcOrd="0" destOrd="0" presId="urn:microsoft.com/office/officeart/2005/8/layout/radial6"/>
    <dgm:cxn modelId="{34E74C82-CF32-43EF-808F-38126C8CA553}" type="presOf" srcId="{B80CDEF0-7322-4986-97E8-F9B568428ED5}" destId="{4F1309C7-5AD8-43A1-AF1F-DAFFD3DC3F32}" srcOrd="0" destOrd="0" presId="urn:microsoft.com/office/officeart/2005/8/layout/radial6"/>
    <dgm:cxn modelId="{FB484F43-1AE7-443A-A501-5B0D7F485E24}" srcId="{63F01308-DA21-4F4A-B16C-DAAE8CB79AD8}" destId="{7D8CCF0D-1791-4797-9165-BEF5EFBBFA04}" srcOrd="4" destOrd="0" parTransId="{5AAC3F29-40AE-4577-96F2-3F5FC015194F}" sibTransId="{5879CDB5-5081-4872-BC7D-4570927FAD45}"/>
    <dgm:cxn modelId="{D460A0BB-2370-4978-A09D-D40F6F0A5A20}" type="presOf" srcId="{7D8CCF0D-1791-4797-9165-BEF5EFBBFA04}" destId="{38C98EC2-3D0B-4A1B-867B-D6BA17F74A05}" srcOrd="0" destOrd="0" presId="urn:microsoft.com/office/officeart/2005/8/layout/radial6"/>
    <dgm:cxn modelId="{51983934-129D-4041-A8AF-21457C4FBA2E}" type="presOf" srcId="{B182E15F-5AA7-41F5-9208-926517E266FF}" destId="{7BAF680E-3C9E-41A6-8AE5-A13DE9462EBB}" srcOrd="0" destOrd="0" presId="urn:microsoft.com/office/officeart/2005/8/layout/radial6"/>
    <dgm:cxn modelId="{D22580D5-C8DF-4294-BFF0-780D60E3230F}" srcId="{63F01308-DA21-4F4A-B16C-DAAE8CB79AD8}" destId="{ACF87356-9C87-416F-A070-567420E2E51E}" srcOrd="1" destOrd="0" parTransId="{11272DA9-86D2-435E-929A-DAA20FC236AE}" sibTransId="{78573436-831B-4361-A5BA-D87296D9DDDE}"/>
    <dgm:cxn modelId="{581B02A6-CB09-487D-A5D1-873920D4E25B}" type="presOf" srcId="{ACF87356-9C87-416F-A070-567420E2E51E}" destId="{8F561B3A-BEED-40AA-B923-04A882CD2651}" srcOrd="0" destOrd="0" presId="urn:microsoft.com/office/officeart/2005/8/layout/radial6"/>
    <dgm:cxn modelId="{AF6B6CD2-00B9-4280-8A9C-145F1AC88C36}" type="presOf" srcId="{63F01308-DA21-4F4A-B16C-DAAE8CB79AD8}" destId="{DD475E88-D35E-4C9B-81EA-3B95A1D05D80}" srcOrd="0" destOrd="0" presId="urn:microsoft.com/office/officeart/2005/8/layout/radial6"/>
    <dgm:cxn modelId="{80113F29-7DC4-41C6-9D73-FD2E15F409FB}" type="presOf" srcId="{6C449044-B425-4260-9B65-562FA1B0C2AA}" destId="{8D9F7C03-94F5-4C2D-B281-BB328A12512C}" srcOrd="0" destOrd="0" presId="urn:microsoft.com/office/officeart/2005/8/layout/radial6"/>
    <dgm:cxn modelId="{CA7A3566-879E-4587-964C-68E32CD874DD}" type="presOf" srcId="{5879CDB5-5081-4872-BC7D-4570927FAD45}" destId="{D0790B56-EDF1-49F5-907A-BD3052731D99}" srcOrd="0" destOrd="0" presId="urn:microsoft.com/office/officeart/2005/8/layout/radial6"/>
    <dgm:cxn modelId="{6861F362-C215-4093-ADC9-47C3C0EF74DC}" srcId="{63F01308-DA21-4F4A-B16C-DAAE8CB79AD8}" destId="{88400A28-A261-4720-B6F3-D1CD3C9704CC}" srcOrd="3" destOrd="0" parTransId="{D72818EE-2D66-4C44-95F1-D758AE166FA0}" sibTransId="{BC03A3BE-72B5-472D-8C3E-65F9DBECE66C}"/>
    <dgm:cxn modelId="{145F7ABC-0477-408A-8A1B-EB85AA1B49C0}" srcId="{6C449044-B425-4260-9B65-562FA1B0C2AA}" destId="{63F01308-DA21-4F4A-B16C-DAAE8CB79AD8}" srcOrd="0" destOrd="0" parTransId="{B10F150F-6150-4D35-8024-84F70B5822A4}" sibTransId="{30259F5E-C4EB-4EC5-8461-7BB6C11BA7F3}"/>
    <dgm:cxn modelId="{1206DF26-85D0-4C61-AF3F-5EC150ED093B}" type="presOf" srcId="{78573436-831B-4361-A5BA-D87296D9DDDE}" destId="{E224BBF4-F27E-436E-B1F8-15137F5B2287}" srcOrd="0" destOrd="0" presId="urn:microsoft.com/office/officeart/2005/8/layout/radial6"/>
    <dgm:cxn modelId="{46F6A392-2B9C-49D3-88DB-E4B29380E12C}" type="presParOf" srcId="{8D9F7C03-94F5-4C2D-B281-BB328A12512C}" destId="{DD475E88-D35E-4C9B-81EA-3B95A1D05D80}" srcOrd="0" destOrd="0" presId="urn:microsoft.com/office/officeart/2005/8/layout/radial6"/>
    <dgm:cxn modelId="{1E2FB420-E94B-42C0-9151-C2F74E8DBAD8}" type="presParOf" srcId="{8D9F7C03-94F5-4C2D-B281-BB328A12512C}" destId="{4F1309C7-5AD8-43A1-AF1F-DAFFD3DC3F32}" srcOrd="1" destOrd="0" presId="urn:microsoft.com/office/officeart/2005/8/layout/radial6"/>
    <dgm:cxn modelId="{EE3BC5ED-5C39-4BCD-B43D-8C5413909570}" type="presParOf" srcId="{8D9F7C03-94F5-4C2D-B281-BB328A12512C}" destId="{E02CAD30-EC88-4C78-A798-464674A9D80A}" srcOrd="2" destOrd="0" presId="urn:microsoft.com/office/officeart/2005/8/layout/radial6"/>
    <dgm:cxn modelId="{6381A12C-1B97-4B78-8709-22EDD9659791}" type="presParOf" srcId="{8D9F7C03-94F5-4C2D-B281-BB328A12512C}" destId="{7BAF680E-3C9E-41A6-8AE5-A13DE9462EBB}" srcOrd="3" destOrd="0" presId="urn:microsoft.com/office/officeart/2005/8/layout/radial6"/>
    <dgm:cxn modelId="{C51A3A22-DA1B-40EE-AC3C-C3F68B33D4B1}" type="presParOf" srcId="{8D9F7C03-94F5-4C2D-B281-BB328A12512C}" destId="{8F561B3A-BEED-40AA-B923-04A882CD2651}" srcOrd="4" destOrd="0" presId="urn:microsoft.com/office/officeart/2005/8/layout/radial6"/>
    <dgm:cxn modelId="{7DC0E1BF-2783-4F73-92E6-425B72AF21D3}" type="presParOf" srcId="{8D9F7C03-94F5-4C2D-B281-BB328A12512C}" destId="{E1E25664-E0F8-422E-93DF-38DAD0C5F8AB}" srcOrd="5" destOrd="0" presId="urn:microsoft.com/office/officeart/2005/8/layout/radial6"/>
    <dgm:cxn modelId="{E7F01609-C593-4975-ACC9-818C6990F6F6}" type="presParOf" srcId="{8D9F7C03-94F5-4C2D-B281-BB328A12512C}" destId="{E224BBF4-F27E-436E-B1F8-15137F5B2287}" srcOrd="6" destOrd="0" presId="urn:microsoft.com/office/officeart/2005/8/layout/radial6"/>
    <dgm:cxn modelId="{3E4F8331-274C-4752-B378-CF3AAE24F48F}" type="presParOf" srcId="{8D9F7C03-94F5-4C2D-B281-BB328A12512C}" destId="{84316ABA-3C04-4F52-AF43-20288861C43F}" srcOrd="7" destOrd="0" presId="urn:microsoft.com/office/officeart/2005/8/layout/radial6"/>
    <dgm:cxn modelId="{C4C7A5AD-72BD-4525-B7B3-B90880A8ED4C}" type="presParOf" srcId="{8D9F7C03-94F5-4C2D-B281-BB328A12512C}" destId="{B56093D5-F0EC-4622-96A6-B08267169CD0}" srcOrd="8" destOrd="0" presId="urn:microsoft.com/office/officeart/2005/8/layout/radial6"/>
    <dgm:cxn modelId="{E7AB1A3E-B784-438B-A4A8-E360C9447748}" type="presParOf" srcId="{8D9F7C03-94F5-4C2D-B281-BB328A12512C}" destId="{3B223F64-4C6F-4058-99F9-18948E0AB721}" srcOrd="9" destOrd="0" presId="urn:microsoft.com/office/officeart/2005/8/layout/radial6"/>
    <dgm:cxn modelId="{26E5D032-9D44-4737-8BBA-1EFA35C8A5DA}" type="presParOf" srcId="{8D9F7C03-94F5-4C2D-B281-BB328A12512C}" destId="{E5DC9B31-2FDE-4A44-8EBA-8E69A4ACF1EB}" srcOrd="10" destOrd="0" presId="urn:microsoft.com/office/officeart/2005/8/layout/radial6"/>
    <dgm:cxn modelId="{600A4B6B-F4F9-4842-91FC-BF03E480ED83}" type="presParOf" srcId="{8D9F7C03-94F5-4C2D-B281-BB328A12512C}" destId="{790B4101-7031-498F-87F8-B2D123CD97AF}" srcOrd="11" destOrd="0" presId="urn:microsoft.com/office/officeart/2005/8/layout/radial6"/>
    <dgm:cxn modelId="{245C79C8-CEDA-49F0-A9AC-C62DE37F6E33}" type="presParOf" srcId="{8D9F7C03-94F5-4C2D-B281-BB328A12512C}" destId="{9E49EA25-EC63-466E-B8AE-4DCCE420E529}" srcOrd="12" destOrd="0" presId="urn:microsoft.com/office/officeart/2005/8/layout/radial6"/>
    <dgm:cxn modelId="{3B0AAA5A-135F-453E-AD7E-F64E4B5BC491}" type="presParOf" srcId="{8D9F7C03-94F5-4C2D-B281-BB328A12512C}" destId="{38C98EC2-3D0B-4A1B-867B-D6BA17F74A05}" srcOrd="13" destOrd="0" presId="urn:microsoft.com/office/officeart/2005/8/layout/radial6"/>
    <dgm:cxn modelId="{88C2251C-5C22-4A64-A544-46F22274DD36}" type="presParOf" srcId="{8D9F7C03-94F5-4C2D-B281-BB328A12512C}" destId="{4DEC06CF-32E6-4118-B27F-EE56E95EC1F1}" srcOrd="14" destOrd="0" presId="urn:microsoft.com/office/officeart/2005/8/layout/radial6"/>
    <dgm:cxn modelId="{712869F2-49B4-4476-B1A1-B3DC4AA48904}" type="presParOf" srcId="{8D9F7C03-94F5-4C2D-B281-BB328A12512C}" destId="{D0790B56-EDF1-49F5-907A-BD3052731D99}" srcOrd="15" destOrd="0" presId="urn:microsoft.com/office/officeart/2005/8/layout/radial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749C3-ABA2-43D8-A751-E5F5DFEA015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E5350DF7-43F0-4641-B8A6-6B738EDE80DA}">
      <dgm:prSet phldrT="[Testo]">
        <dgm:style>
          <a:lnRef idx="0">
            <a:schemeClr val="accent1"/>
          </a:lnRef>
          <a:fillRef idx="3">
            <a:schemeClr val="accent1"/>
          </a:fillRef>
          <a:effectRef idx="3">
            <a:schemeClr val="accent1"/>
          </a:effectRef>
          <a:fontRef idx="minor">
            <a:schemeClr val="lt1"/>
          </a:fontRef>
        </dgm:style>
      </dgm:prSet>
      <dgm:spPr>
        <a:scene3d>
          <a:camera prst="orthographicFront" fov="0">
            <a:rot lat="0" lon="0" rev="0"/>
          </a:camera>
          <a:lightRig rig="brightRoom" dir="tl">
            <a:rot lat="0" lon="0" rev="5400000"/>
          </a:lightRig>
        </a:scene3d>
        <a:sp3d contourW="12700">
          <a:bevelT w="25400" h="50800"/>
          <a:contourClr>
            <a:schemeClr val="accent1"/>
          </a:contourClr>
        </a:sp3d>
      </dgm:spPr>
      <dgm:t>
        <a:bodyPr/>
        <a:lstStyle/>
        <a:p>
          <a:r>
            <a:rPr lang="it-IT" dirty="0" smtClean="0"/>
            <a:t>Gratuito</a:t>
          </a:r>
          <a:endParaRPr lang="it-IT" dirty="0"/>
        </a:p>
      </dgm:t>
    </dgm:pt>
    <dgm:pt modelId="{4267F5CB-5273-4D04-BDDC-45C01E736116}" type="parTrans" cxnId="{69839534-DD2F-43CD-9F15-3E5D367DAC34}">
      <dgm:prSet/>
      <dgm:spPr/>
      <dgm:t>
        <a:bodyPr/>
        <a:lstStyle/>
        <a:p>
          <a:endParaRPr lang="it-IT"/>
        </a:p>
      </dgm:t>
    </dgm:pt>
    <dgm:pt modelId="{26D41FF5-F549-445D-8907-B85EB0CE4EA1}" type="sibTrans" cxnId="{69839534-DD2F-43CD-9F15-3E5D367DAC34}">
      <dgm:prSet/>
      <dgm:spPr/>
      <dgm:t>
        <a:bodyPr/>
        <a:lstStyle/>
        <a:p>
          <a:endParaRPr lang="it-IT"/>
        </a:p>
      </dgm:t>
    </dgm:pt>
    <dgm:pt modelId="{127C846E-63FB-4C1F-A88F-B2D5BBE4B0DB}">
      <dgm:prSet phldrT="[Testo]"/>
      <dgm:spPr/>
      <dgm:t>
        <a:bodyPr/>
        <a:lstStyle/>
        <a:p>
          <a:r>
            <a:rPr lang="it-IT" dirty="0" smtClean="0"/>
            <a:t>Volontariato</a:t>
          </a:r>
          <a:endParaRPr lang="it-IT" dirty="0"/>
        </a:p>
      </dgm:t>
    </dgm:pt>
    <dgm:pt modelId="{50063C4A-E98D-47CC-85D7-970D4CD68655}" type="parTrans" cxnId="{DD4A3965-1F3D-4559-9126-D46FEBD93BB4}">
      <dgm:prSet/>
      <dgm:spPr/>
      <dgm:t>
        <a:bodyPr/>
        <a:lstStyle/>
        <a:p>
          <a:endParaRPr lang="it-IT"/>
        </a:p>
      </dgm:t>
    </dgm:pt>
    <dgm:pt modelId="{42C3B030-9AA8-44C5-9BF3-F0621E1BB985}" type="sibTrans" cxnId="{DD4A3965-1F3D-4559-9126-D46FEBD93BB4}">
      <dgm:prSet/>
      <dgm:spPr/>
      <dgm:t>
        <a:bodyPr/>
        <a:lstStyle/>
        <a:p>
          <a:endParaRPr lang="it-IT"/>
        </a:p>
      </dgm:t>
    </dgm:pt>
    <dgm:pt modelId="{828CCE35-4D71-4C3E-A9A3-16CF4B59047E}">
      <dgm:prSet phldrT="[Testo]">
        <dgm:style>
          <a:lnRef idx="0">
            <a:schemeClr val="accent1"/>
          </a:lnRef>
          <a:fillRef idx="3">
            <a:schemeClr val="accent1"/>
          </a:fillRef>
          <a:effectRef idx="3">
            <a:schemeClr val="accent1"/>
          </a:effectRef>
          <a:fontRef idx="minor">
            <a:schemeClr val="lt1"/>
          </a:fontRef>
        </dgm:style>
      </dgm:prSet>
      <dgm:spPr/>
      <dgm:t>
        <a:bodyPr/>
        <a:lstStyle/>
        <a:p>
          <a:r>
            <a:rPr lang="it-IT" dirty="0" smtClean="0"/>
            <a:t>Retribuito</a:t>
          </a:r>
          <a:endParaRPr lang="it-IT" dirty="0"/>
        </a:p>
      </dgm:t>
    </dgm:pt>
    <dgm:pt modelId="{6650BB12-EFD6-4580-B80B-E867A2D6790E}" type="parTrans" cxnId="{14F991EC-00C7-44ED-95A3-AD8113B46D7B}">
      <dgm:prSet/>
      <dgm:spPr/>
      <dgm:t>
        <a:bodyPr/>
        <a:lstStyle/>
        <a:p>
          <a:endParaRPr lang="it-IT"/>
        </a:p>
      </dgm:t>
    </dgm:pt>
    <dgm:pt modelId="{EB2021F0-BDA1-4B5D-B285-7158E6C40238}" type="sibTrans" cxnId="{14F991EC-00C7-44ED-95A3-AD8113B46D7B}">
      <dgm:prSet/>
      <dgm:spPr/>
      <dgm:t>
        <a:bodyPr/>
        <a:lstStyle/>
        <a:p>
          <a:endParaRPr lang="it-IT"/>
        </a:p>
      </dgm:t>
    </dgm:pt>
    <dgm:pt modelId="{7E45489D-B812-41D3-8A84-ECF83A045ECE}">
      <dgm:prSet phldrT="[Testo]"/>
      <dgm:spPr/>
      <dgm:t>
        <a:bodyPr/>
        <a:lstStyle/>
        <a:p>
          <a:r>
            <a:rPr lang="it-IT" dirty="0" smtClean="0"/>
            <a:t>Lavoro subordinato</a:t>
          </a:r>
          <a:endParaRPr lang="it-IT" dirty="0"/>
        </a:p>
      </dgm:t>
    </dgm:pt>
    <dgm:pt modelId="{BB314912-11B5-4CE8-B822-4AE69F0C25C6}" type="parTrans" cxnId="{711CB13C-93FA-4EB2-8277-4C2D2A4BAFF3}">
      <dgm:prSet/>
      <dgm:spPr/>
      <dgm:t>
        <a:bodyPr/>
        <a:lstStyle/>
        <a:p>
          <a:endParaRPr lang="it-IT"/>
        </a:p>
      </dgm:t>
    </dgm:pt>
    <dgm:pt modelId="{90607F1F-8D2D-4326-953E-675C8E29A937}" type="sibTrans" cxnId="{711CB13C-93FA-4EB2-8277-4C2D2A4BAFF3}">
      <dgm:prSet/>
      <dgm:spPr/>
      <dgm:t>
        <a:bodyPr/>
        <a:lstStyle/>
        <a:p>
          <a:endParaRPr lang="it-IT"/>
        </a:p>
      </dgm:t>
    </dgm:pt>
    <dgm:pt modelId="{B037C093-7838-4F20-9D17-23C95C5A274F}">
      <dgm:prSet phldrT="[Testo]"/>
      <dgm:spPr/>
      <dgm:t>
        <a:bodyPr/>
        <a:lstStyle/>
        <a:p>
          <a:r>
            <a:rPr lang="it-IT" dirty="0" smtClean="0"/>
            <a:t>Lavoro autonomo</a:t>
          </a:r>
          <a:endParaRPr lang="it-IT" dirty="0"/>
        </a:p>
      </dgm:t>
    </dgm:pt>
    <dgm:pt modelId="{2425ABBB-FC18-40FB-B2BB-4958ECE0C0BF}" type="parTrans" cxnId="{808CCD86-0D52-40D0-9D61-FBD45129C81B}">
      <dgm:prSet/>
      <dgm:spPr/>
      <dgm:t>
        <a:bodyPr/>
        <a:lstStyle/>
        <a:p>
          <a:endParaRPr lang="it-IT"/>
        </a:p>
      </dgm:t>
    </dgm:pt>
    <dgm:pt modelId="{B656984E-12BD-40D6-8D1B-1AB5D92E95BA}" type="sibTrans" cxnId="{808CCD86-0D52-40D0-9D61-FBD45129C81B}">
      <dgm:prSet/>
      <dgm:spPr/>
      <dgm:t>
        <a:bodyPr/>
        <a:lstStyle/>
        <a:p>
          <a:endParaRPr lang="it-IT"/>
        </a:p>
      </dgm:t>
    </dgm:pt>
    <dgm:pt modelId="{E5F40B78-4F77-4589-9329-11AD306213C8}">
      <dgm:prSet phldrT="[Testo]"/>
      <dgm:spPr/>
      <dgm:t>
        <a:bodyPr/>
        <a:lstStyle/>
        <a:p>
          <a:r>
            <a:rPr lang="it-IT" dirty="0" err="1" smtClean="0"/>
            <a:t>Co.co.co</a:t>
          </a:r>
          <a:endParaRPr lang="it-IT" dirty="0"/>
        </a:p>
      </dgm:t>
    </dgm:pt>
    <dgm:pt modelId="{D98D589E-5A74-4984-8527-2661686E6F1E}" type="parTrans" cxnId="{D758BC9D-B143-4944-80CE-12C4676812C0}">
      <dgm:prSet/>
      <dgm:spPr/>
      <dgm:t>
        <a:bodyPr/>
        <a:lstStyle/>
        <a:p>
          <a:endParaRPr lang="it-IT"/>
        </a:p>
      </dgm:t>
    </dgm:pt>
    <dgm:pt modelId="{F56C4647-97D0-4965-A0F4-879BE5888FCE}" type="sibTrans" cxnId="{D758BC9D-B143-4944-80CE-12C4676812C0}">
      <dgm:prSet/>
      <dgm:spPr/>
      <dgm:t>
        <a:bodyPr/>
        <a:lstStyle/>
        <a:p>
          <a:endParaRPr lang="it-IT"/>
        </a:p>
      </dgm:t>
    </dgm:pt>
    <dgm:pt modelId="{E4ECAF46-E163-4F8C-BE05-A15F45DD0B24}">
      <dgm:prSet phldrT="[Testo]"/>
      <dgm:spPr/>
      <dgm:t>
        <a:bodyPr/>
        <a:lstStyle/>
        <a:p>
          <a:r>
            <a:rPr lang="it-IT" dirty="0" smtClean="0"/>
            <a:t>Prestazioni sportivo dilettantistiche</a:t>
          </a:r>
          <a:endParaRPr lang="it-IT" dirty="0"/>
        </a:p>
      </dgm:t>
    </dgm:pt>
    <dgm:pt modelId="{7958DD94-8ECF-45D7-8B9C-669E833F98A9}" type="parTrans" cxnId="{4CB9D27F-87D6-44E2-8DE6-738F4A6A09F1}">
      <dgm:prSet/>
      <dgm:spPr/>
      <dgm:t>
        <a:bodyPr/>
        <a:lstStyle/>
        <a:p>
          <a:endParaRPr lang="it-IT"/>
        </a:p>
      </dgm:t>
    </dgm:pt>
    <dgm:pt modelId="{7F49EBEE-4E84-4A73-84F6-581A4B16BAFF}" type="sibTrans" cxnId="{4CB9D27F-87D6-44E2-8DE6-738F4A6A09F1}">
      <dgm:prSet/>
      <dgm:spPr/>
      <dgm:t>
        <a:bodyPr/>
        <a:lstStyle/>
        <a:p>
          <a:endParaRPr lang="it-IT"/>
        </a:p>
      </dgm:t>
    </dgm:pt>
    <dgm:pt modelId="{BA11E6DE-C4E3-49BF-ADD0-5349FDE04076}" type="pres">
      <dgm:prSet presAssocID="{AF5749C3-ABA2-43D8-A751-E5F5DFEA0156}" presName="diagram" presStyleCnt="0">
        <dgm:presLayoutVars>
          <dgm:chPref val="1"/>
          <dgm:dir/>
          <dgm:animOne val="branch"/>
          <dgm:animLvl val="lvl"/>
          <dgm:resizeHandles/>
        </dgm:presLayoutVars>
      </dgm:prSet>
      <dgm:spPr/>
      <dgm:t>
        <a:bodyPr/>
        <a:lstStyle/>
        <a:p>
          <a:endParaRPr lang="it-IT"/>
        </a:p>
      </dgm:t>
    </dgm:pt>
    <dgm:pt modelId="{C99B5B5C-23A8-47F5-A444-6B5797A3B9F8}" type="pres">
      <dgm:prSet presAssocID="{E5350DF7-43F0-4641-B8A6-6B738EDE80DA}" presName="root" presStyleCnt="0"/>
      <dgm:spPr/>
    </dgm:pt>
    <dgm:pt modelId="{4D14BD85-C8EE-441F-99D3-BF3CEF4D82E6}" type="pres">
      <dgm:prSet presAssocID="{E5350DF7-43F0-4641-B8A6-6B738EDE80DA}" presName="rootComposite" presStyleCnt="0"/>
      <dgm:spPr/>
    </dgm:pt>
    <dgm:pt modelId="{8E8A013D-53BE-47E7-81DB-3BEB7A0D4725}" type="pres">
      <dgm:prSet presAssocID="{E5350DF7-43F0-4641-B8A6-6B738EDE80DA}" presName="rootText" presStyleLbl="node1" presStyleIdx="0" presStyleCnt="2" custScaleX="95887"/>
      <dgm:spPr/>
      <dgm:t>
        <a:bodyPr/>
        <a:lstStyle/>
        <a:p>
          <a:endParaRPr lang="it-IT"/>
        </a:p>
      </dgm:t>
    </dgm:pt>
    <dgm:pt modelId="{E4679C72-161C-47D4-B6DC-E43ADAADAE02}" type="pres">
      <dgm:prSet presAssocID="{E5350DF7-43F0-4641-B8A6-6B738EDE80DA}" presName="rootConnector" presStyleLbl="node1" presStyleIdx="0" presStyleCnt="2"/>
      <dgm:spPr/>
      <dgm:t>
        <a:bodyPr/>
        <a:lstStyle/>
        <a:p>
          <a:endParaRPr lang="it-IT"/>
        </a:p>
      </dgm:t>
    </dgm:pt>
    <dgm:pt modelId="{B3F8CABA-114E-4BCB-AC60-7DD58D80A20D}" type="pres">
      <dgm:prSet presAssocID="{E5350DF7-43F0-4641-B8A6-6B738EDE80DA}" presName="childShape" presStyleCnt="0"/>
      <dgm:spPr/>
    </dgm:pt>
    <dgm:pt modelId="{97A6C6F7-2E3F-4206-9E74-6C6E42341B14}" type="pres">
      <dgm:prSet presAssocID="{50063C4A-E98D-47CC-85D7-970D4CD68655}" presName="Name13" presStyleLbl="parChTrans1D2" presStyleIdx="0" presStyleCnt="5"/>
      <dgm:spPr/>
      <dgm:t>
        <a:bodyPr/>
        <a:lstStyle/>
        <a:p>
          <a:endParaRPr lang="it-IT"/>
        </a:p>
      </dgm:t>
    </dgm:pt>
    <dgm:pt modelId="{98F5FF30-D8B4-4EBA-83A7-08B3BF9EFD22}" type="pres">
      <dgm:prSet presAssocID="{127C846E-63FB-4C1F-A88F-B2D5BBE4B0DB}" presName="childText" presStyleLbl="bgAcc1" presStyleIdx="0" presStyleCnt="5">
        <dgm:presLayoutVars>
          <dgm:bulletEnabled val="1"/>
        </dgm:presLayoutVars>
      </dgm:prSet>
      <dgm:spPr/>
      <dgm:t>
        <a:bodyPr/>
        <a:lstStyle/>
        <a:p>
          <a:endParaRPr lang="it-IT"/>
        </a:p>
      </dgm:t>
    </dgm:pt>
    <dgm:pt modelId="{501D9061-AE3A-43C2-BD28-73618E4A9D8F}" type="pres">
      <dgm:prSet presAssocID="{828CCE35-4D71-4C3E-A9A3-16CF4B59047E}" presName="root" presStyleCnt="0"/>
      <dgm:spPr/>
    </dgm:pt>
    <dgm:pt modelId="{0EED8390-199E-4943-BD53-ACC0F767344B}" type="pres">
      <dgm:prSet presAssocID="{828CCE35-4D71-4C3E-A9A3-16CF4B59047E}" presName="rootComposite" presStyleCnt="0"/>
      <dgm:spPr/>
    </dgm:pt>
    <dgm:pt modelId="{894FC700-39B7-4B53-838B-517F9947CBD4}" type="pres">
      <dgm:prSet presAssocID="{828CCE35-4D71-4C3E-A9A3-16CF4B59047E}" presName="rootText" presStyleLbl="node1" presStyleIdx="1" presStyleCnt="2"/>
      <dgm:spPr/>
      <dgm:t>
        <a:bodyPr/>
        <a:lstStyle/>
        <a:p>
          <a:endParaRPr lang="it-IT"/>
        </a:p>
      </dgm:t>
    </dgm:pt>
    <dgm:pt modelId="{7B953FAA-BD5D-489F-A1BD-4CABCA58BC10}" type="pres">
      <dgm:prSet presAssocID="{828CCE35-4D71-4C3E-A9A3-16CF4B59047E}" presName="rootConnector" presStyleLbl="node1" presStyleIdx="1" presStyleCnt="2"/>
      <dgm:spPr/>
      <dgm:t>
        <a:bodyPr/>
        <a:lstStyle/>
        <a:p>
          <a:endParaRPr lang="it-IT"/>
        </a:p>
      </dgm:t>
    </dgm:pt>
    <dgm:pt modelId="{82AB2F0D-C7EF-46BD-AB2B-EC8AABF7B108}" type="pres">
      <dgm:prSet presAssocID="{828CCE35-4D71-4C3E-A9A3-16CF4B59047E}" presName="childShape" presStyleCnt="0"/>
      <dgm:spPr/>
    </dgm:pt>
    <dgm:pt modelId="{1CB4BF5B-8C8C-4D16-94A9-F990B4E3FD2D}" type="pres">
      <dgm:prSet presAssocID="{BB314912-11B5-4CE8-B822-4AE69F0C25C6}" presName="Name13" presStyleLbl="parChTrans1D2" presStyleIdx="1" presStyleCnt="5"/>
      <dgm:spPr/>
      <dgm:t>
        <a:bodyPr/>
        <a:lstStyle/>
        <a:p>
          <a:endParaRPr lang="it-IT"/>
        </a:p>
      </dgm:t>
    </dgm:pt>
    <dgm:pt modelId="{7FFE1287-A5FC-45FB-BD72-E1DF0B9AE62B}" type="pres">
      <dgm:prSet presAssocID="{7E45489D-B812-41D3-8A84-ECF83A045ECE}" presName="childText" presStyleLbl="bgAcc1" presStyleIdx="1" presStyleCnt="5">
        <dgm:presLayoutVars>
          <dgm:bulletEnabled val="1"/>
        </dgm:presLayoutVars>
      </dgm:prSet>
      <dgm:spPr/>
      <dgm:t>
        <a:bodyPr/>
        <a:lstStyle/>
        <a:p>
          <a:endParaRPr lang="it-IT"/>
        </a:p>
      </dgm:t>
    </dgm:pt>
    <dgm:pt modelId="{ADD2C6BC-1AC4-4B10-A0D0-0EE7DDB9765E}" type="pres">
      <dgm:prSet presAssocID="{2425ABBB-FC18-40FB-B2BB-4958ECE0C0BF}" presName="Name13" presStyleLbl="parChTrans1D2" presStyleIdx="2" presStyleCnt="5"/>
      <dgm:spPr/>
      <dgm:t>
        <a:bodyPr/>
        <a:lstStyle/>
        <a:p>
          <a:endParaRPr lang="it-IT"/>
        </a:p>
      </dgm:t>
    </dgm:pt>
    <dgm:pt modelId="{9BF27A59-74E3-473F-9DF1-7558259F2990}" type="pres">
      <dgm:prSet presAssocID="{B037C093-7838-4F20-9D17-23C95C5A274F}" presName="childText" presStyleLbl="bgAcc1" presStyleIdx="2" presStyleCnt="5">
        <dgm:presLayoutVars>
          <dgm:bulletEnabled val="1"/>
        </dgm:presLayoutVars>
      </dgm:prSet>
      <dgm:spPr/>
      <dgm:t>
        <a:bodyPr/>
        <a:lstStyle/>
        <a:p>
          <a:endParaRPr lang="it-IT"/>
        </a:p>
      </dgm:t>
    </dgm:pt>
    <dgm:pt modelId="{64CE6E03-2049-4772-8FF8-2FDF53CDC83F}" type="pres">
      <dgm:prSet presAssocID="{D98D589E-5A74-4984-8527-2661686E6F1E}" presName="Name13" presStyleLbl="parChTrans1D2" presStyleIdx="3" presStyleCnt="5"/>
      <dgm:spPr/>
      <dgm:t>
        <a:bodyPr/>
        <a:lstStyle/>
        <a:p>
          <a:endParaRPr lang="it-IT"/>
        </a:p>
      </dgm:t>
    </dgm:pt>
    <dgm:pt modelId="{69541565-F9E2-44F7-B4B7-09F40F58CBDF}" type="pres">
      <dgm:prSet presAssocID="{E5F40B78-4F77-4589-9329-11AD306213C8}" presName="childText" presStyleLbl="bgAcc1" presStyleIdx="3" presStyleCnt="5">
        <dgm:presLayoutVars>
          <dgm:bulletEnabled val="1"/>
        </dgm:presLayoutVars>
      </dgm:prSet>
      <dgm:spPr/>
      <dgm:t>
        <a:bodyPr/>
        <a:lstStyle/>
        <a:p>
          <a:endParaRPr lang="it-IT"/>
        </a:p>
      </dgm:t>
    </dgm:pt>
    <dgm:pt modelId="{52D38FFA-39F5-41D1-AE3A-49267B595DCB}" type="pres">
      <dgm:prSet presAssocID="{7958DD94-8ECF-45D7-8B9C-669E833F98A9}" presName="Name13" presStyleLbl="parChTrans1D2" presStyleIdx="4" presStyleCnt="5"/>
      <dgm:spPr/>
      <dgm:t>
        <a:bodyPr/>
        <a:lstStyle/>
        <a:p>
          <a:endParaRPr lang="it-IT"/>
        </a:p>
      </dgm:t>
    </dgm:pt>
    <dgm:pt modelId="{36D9F613-679A-41F0-A0B2-39E7A6BF60D6}" type="pres">
      <dgm:prSet presAssocID="{E4ECAF46-E163-4F8C-BE05-A15F45DD0B24}" presName="childText" presStyleLbl="bgAcc1" presStyleIdx="4" presStyleCnt="5">
        <dgm:presLayoutVars>
          <dgm:bulletEnabled val="1"/>
        </dgm:presLayoutVars>
      </dgm:prSet>
      <dgm:spPr/>
      <dgm:t>
        <a:bodyPr/>
        <a:lstStyle/>
        <a:p>
          <a:endParaRPr lang="it-IT"/>
        </a:p>
      </dgm:t>
    </dgm:pt>
  </dgm:ptLst>
  <dgm:cxnLst>
    <dgm:cxn modelId="{BE14D432-DC31-40ED-9855-5388DB2B1F6C}" type="presOf" srcId="{2425ABBB-FC18-40FB-B2BB-4958ECE0C0BF}" destId="{ADD2C6BC-1AC4-4B10-A0D0-0EE7DDB9765E}" srcOrd="0" destOrd="0" presId="urn:microsoft.com/office/officeart/2005/8/layout/hierarchy3"/>
    <dgm:cxn modelId="{7F234B03-C637-4607-A36D-A820D23ABE92}" type="presOf" srcId="{E5350DF7-43F0-4641-B8A6-6B738EDE80DA}" destId="{E4679C72-161C-47D4-B6DC-E43ADAADAE02}" srcOrd="1" destOrd="0" presId="urn:microsoft.com/office/officeart/2005/8/layout/hierarchy3"/>
    <dgm:cxn modelId="{14F991EC-00C7-44ED-95A3-AD8113B46D7B}" srcId="{AF5749C3-ABA2-43D8-A751-E5F5DFEA0156}" destId="{828CCE35-4D71-4C3E-A9A3-16CF4B59047E}" srcOrd="1" destOrd="0" parTransId="{6650BB12-EFD6-4580-B80B-E867A2D6790E}" sibTransId="{EB2021F0-BDA1-4B5D-B285-7158E6C40238}"/>
    <dgm:cxn modelId="{F497B0BB-DB90-4813-A902-C7F29E66129D}" type="presOf" srcId="{E5350DF7-43F0-4641-B8A6-6B738EDE80DA}" destId="{8E8A013D-53BE-47E7-81DB-3BEB7A0D4725}" srcOrd="0" destOrd="0" presId="urn:microsoft.com/office/officeart/2005/8/layout/hierarchy3"/>
    <dgm:cxn modelId="{6BCD3370-3E3B-4346-920F-6F3ECD07CEC3}" type="presOf" srcId="{828CCE35-4D71-4C3E-A9A3-16CF4B59047E}" destId="{894FC700-39B7-4B53-838B-517F9947CBD4}" srcOrd="0" destOrd="0" presId="urn:microsoft.com/office/officeart/2005/8/layout/hierarchy3"/>
    <dgm:cxn modelId="{8800EB45-5C22-47E3-B7A0-38ACEA8010A1}" type="presOf" srcId="{50063C4A-E98D-47CC-85D7-970D4CD68655}" destId="{97A6C6F7-2E3F-4206-9E74-6C6E42341B14}" srcOrd="0" destOrd="0" presId="urn:microsoft.com/office/officeart/2005/8/layout/hierarchy3"/>
    <dgm:cxn modelId="{3455BE76-8FC7-4B87-972A-168CF2407B0F}" type="presOf" srcId="{AF5749C3-ABA2-43D8-A751-E5F5DFEA0156}" destId="{BA11E6DE-C4E3-49BF-ADD0-5349FDE04076}" srcOrd="0" destOrd="0" presId="urn:microsoft.com/office/officeart/2005/8/layout/hierarchy3"/>
    <dgm:cxn modelId="{D758BC9D-B143-4944-80CE-12C4676812C0}" srcId="{828CCE35-4D71-4C3E-A9A3-16CF4B59047E}" destId="{E5F40B78-4F77-4589-9329-11AD306213C8}" srcOrd="2" destOrd="0" parTransId="{D98D589E-5A74-4984-8527-2661686E6F1E}" sibTransId="{F56C4647-97D0-4965-A0F4-879BE5888FCE}"/>
    <dgm:cxn modelId="{5F76F1CE-0BB5-4C1C-8C92-B88C2443C346}" type="presOf" srcId="{7958DD94-8ECF-45D7-8B9C-669E833F98A9}" destId="{52D38FFA-39F5-41D1-AE3A-49267B595DCB}" srcOrd="0" destOrd="0" presId="urn:microsoft.com/office/officeart/2005/8/layout/hierarchy3"/>
    <dgm:cxn modelId="{292A0FC9-E9EA-422B-94A5-1BAF62982AAD}" type="presOf" srcId="{828CCE35-4D71-4C3E-A9A3-16CF4B59047E}" destId="{7B953FAA-BD5D-489F-A1BD-4CABCA58BC10}" srcOrd="1" destOrd="0" presId="urn:microsoft.com/office/officeart/2005/8/layout/hierarchy3"/>
    <dgm:cxn modelId="{F8935BEC-FC0D-4D0D-A1AD-6C0D82FE1A23}" type="presOf" srcId="{127C846E-63FB-4C1F-A88F-B2D5BBE4B0DB}" destId="{98F5FF30-D8B4-4EBA-83A7-08B3BF9EFD22}" srcOrd="0" destOrd="0" presId="urn:microsoft.com/office/officeart/2005/8/layout/hierarchy3"/>
    <dgm:cxn modelId="{4CB9D27F-87D6-44E2-8DE6-738F4A6A09F1}" srcId="{828CCE35-4D71-4C3E-A9A3-16CF4B59047E}" destId="{E4ECAF46-E163-4F8C-BE05-A15F45DD0B24}" srcOrd="3" destOrd="0" parTransId="{7958DD94-8ECF-45D7-8B9C-669E833F98A9}" sibTransId="{7F49EBEE-4E84-4A73-84F6-581A4B16BAFF}"/>
    <dgm:cxn modelId="{CBA3CB52-84B3-455C-B6C0-AA640D096E3A}" type="presOf" srcId="{7E45489D-B812-41D3-8A84-ECF83A045ECE}" destId="{7FFE1287-A5FC-45FB-BD72-E1DF0B9AE62B}" srcOrd="0" destOrd="0" presId="urn:microsoft.com/office/officeart/2005/8/layout/hierarchy3"/>
    <dgm:cxn modelId="{D95A2FE7-DA7A-41A6-8B38-9C59C64016F0}" type="presOf" srcId="{D98D589E-5A74-4984-8527-2661686E6F1E}" destId="{64CE6E03-2049-4772-8FF8-2FDF53CDC83F}" srcOrd="0" destOrd="0" presId="urn:microsoft.com/office/officeart/2005/8/layout/hierarchy3"/>
    <dgm:cxn modelId="{69839534-DD2F-43CD-9F15-3E5D367DAC34}" srcId="{AF5749C3-ABA2-43D8-A751-E5F5DFEA0156}" destId="{E5350DF7-43F0-4641-B8A6-6B738EDE80DA}" srcOrd="0" destOrd="0" parTransId="{4267F5CB-5273-4D04-BDDC-45C01E736116}" sibTransId="{26D41FF5-F549-445D-8907-B85EB0CE4EA1}"/>
    <dgm:cxn modelId="{DD4A3965-1F3D-4559-9126-D46FEBD93BB4}" srcId="{E5350DF7-43F0-4641-B8A6-6B738EDE80DA}" destId="{127C846E-63FB-4C1F-A88F-B2D5BBE4B0DB}" srcOrd="0" destOrd="0" parTransId="{50063C4A-E98D-47CC-85D7-970D4CD68655}" sibTransId="{42C3B030-9AA8-44C5-9BF3-F0621E1BB985}"/>
    <dgm:cxn modelId="{808CCD86-0D52-40D0-9D61-FBD45129C81B}" srcId="{828CCE35-4D71-4C3E-A9A3-16CF4B59047E}" destId="{B037C093-7838-4F20-9D17-23C95C5A274F}" srcOrd="1" destOrd="0" parTransId="{2425ABBB-FC18-40FB-B2BB-4958ECE0C0BF}" sibTransId="{B656984E-12BD-40D6-8D1B-1AB5D92E95BA}"/>
    <dgm:cxn modelId="{711CB13C-93FA-4EB2-8277-4C2D2A4BAFF3}" srcId="{828CCE35-4D71-4C3E-A9A3-16CF4B59047E}" destId="{7E45489D-B812-41D3-8A84-ECF83A045ECE}" srcOrd="0" destOrd="0" parTransId="{BB314912-11B5-4CE8-B822-4AE69F0C25C6}" sibTransId="{90607F1F-8D2D-4326-953E-675C8E29A937}"/>
    <dgm:cxn modelId="{B79BF043-CC94-4E89-AAD1-8CAB55E62ABF}" type="presOf" srcId="{B037C093-7838-4F20-9D17-23C95C5A274F}" destId="{9BF27A59-74E3-473F-9DF1-7558259F2990}" srcOrd="0" destOrd="0" presId="urn:microsoft.com/office/officeart/2005/8/layout/hierarchy3"/>
    <dgm:cxn modelId="{5E95DAF0-F205-43D5-833B-40630B94BC63}" type="presOf" srcId="{E4ECAF46-E163-4F8C-BE05-A15F45DD0B24}" destId="{36D9F613-679A-41F0-A0B2-39E7A6BF60D6}" srcOrd="0" destOrd="0" presId="urn:microsoft.com/office/officeart/2005/8/layout/hierarchy3"/>
    <dgm:cxn modelId="{F928D7F4-3769-4329-ADDB-BAF2DE850DE5}" type="presOf" srcId="{E5F40B78-4F77-4589-9329-11AD306213C8}" destId="{69541565-F9E2-44F7-B4B7-09F40F58CBDF}" srcOrd="0" destOrd="0" presId="urn:microsoft.com/office/officeart/2005/8/layout/hierarchy3"/>
    <dgm:cxn modelId="{92DCEFA7-D2A1-4F0B-B390-95E3FE6B8AD3}" type="presOf" srcId="{BB314912-11B5-4CE8-B822-4AE69F0C25C6}" destId="{1CB4BF5B-8C8C-4D16-94A9-F990B4E3FD2D}" srcOrd="0" destOrd="0" presId="urn:microsoft.com/office/officeart/2005/8/layout/hierarchy3"/>
    <dgm:cxn modelId="{5F93E4A4-AF41-45DB-8A9A-3DA7B0E438ED}" type="presParOf" srcId="{BA11E6DE-C4E3-49BF-ADD0-5349FDE04076}" destId="{C99B5B5C-23A8-47F5-A444-6B5797A3B9F8}" srcOrd="0" destOrd="0" presId="urn:microsoft.com/office/officeart/2005/8/layout/hierarchy3"/>
    <dgm:cxn modelId="{E6EE968D-1275-4B49-8650-F2C4B18ECF98}" type="presParOf" srcId="{C99B5B5C-23A8-47F5-A444-6B5797A3B9F8}" destId="{4D14BD85-C8EE-441F-99D3-BF3CEF4D82E6}" srcOrd="0" destOrd="0" presId="urn:microsoft.com/office/officeart/2005/8/layout/hierarchy3"/>
    <dgm:cxn modelId="{0AD01674-E91B-4A36-8607-02F9CCE4D2A9}" type="presParOf" srcId="{4D14BD85-C8EE-441F-99D3-BF3CEF4D82E6}" destId="{8E8A013D-53BE-47E7-81DB-3BEB7A0D4725}" srcOrd="0" destOrd="0" presId="urn:microsoft.com/office/officeart/2005/8/layout/hierarchy3"/>
    <dgm:cxn modelId="{DBF761D9-A158-4C78-9BEE-A60F856030C9}" type="presParOf" srcId="{4D14BD85-C8EE-441F-99D3-BF3CEF4D82E6}" destId="{E4679C72-161C-47D4-B6DC-E43ADAADAE02}" srcOrd="1" destOrd="0" presId="urn:microsoft.com/office/officeart/2005/8/layout/hierarchy3"/>
    <dgm:cxn modelId="{DBECDE40-C02D-473D-94BE-73358144C250}" type="presParOf" srcId="{C99B5B5C-23A8-47F5-A444-6B5797A3B9F8}" destId="{B3F8CABA-114E-4BCB-AC60-7DD58D80A20D}" srcOrd="1" destOrd="0" presId="urn:microsoft.com/office/officeart/2005/8/layout/hierarchy3"/>
    <dgm:cxn modelId="{9E3AFF04-9F08-4CF3-B467-8873F1832CCF}" type="presParOf" srcId="{B3F8CABA-114E-4BCB-AC60-7DD58D80A20D}" destId="{97A6C6F7-2E3F-4206-9E74-6C6E42341B14}" srcOrd="0" destOrd="0" presId="urn:microsoft.com/office/officeart/2005/8/layout/hierarchy3"/>
    <dgm:cxn modelId="{43456094-49FE-49D7-B8FD-FC38EB2EA8BD}" type="presParOf" srcId="{B3F8CABA-114E-4BCB-AC60-7DD58D80A20D}" destId="{98F5FF30-D8B4-4EBA-83A7-08B3BF9EFD22}" srcOrd="1" destOrd="0" presId="urn:microsoft.com/office/officeart/2005/8/layout/hierarchy3"/>
    <dgm:cxn modelId="{E563233D-4B81-4646-8087-9125B1512C9B}" type="presParOf" srcId="{BA11E6DE-C4E3-49BF-ADD0-5349FDE04076}" destId="{501D9061-AE3A-43C2-BD28-73618E4A9D8F}" srcOrd="1" destOrd="0" presId="urn:microsoft.com/office/officeart/2005/8/layout/hierarchy3"/>
    <dgm:cxn modelId="{A2C7B5DA-6DB7-4278-B54A-A36192E08FC8}" type="presParOf" srcId="{501D9061-AE3A-43C2-BD28-73618E4A9D8F}" destId="{0EED8390-199E-4943-BD53-ACC0F767344B}" srcOrd="0" destOrd="0" presId="urn:microsoft.com/office/officeart/2005/8/layout/hierarchy3"/>
    <dgm:cxn modelId="{8B9DCFF2-A127-4172-9414-C78E3B4C1DD0}" type="presParOf" srcId="{0EED8390-199E-4943-BD53-ACC0F767344B}" destId="{894FC700-39B7-4B53-838B-517F9947CBD4}" srcOrd="0" destOrd="0" presId="urn:microsoft.com/office/officeart/2005/8/layout/hierarchy3"/>
    <dgm:cxn modelId="{C18FA783-A428-4E55-9BFA-8599E56CEEEF}" type="presParOf" srcId="{0EED8390-199E-4943-BD53-ACC0F767344B}" destId="{7B953FAA-BD5D-489F-A1BD-4CABCA58BC10}" srcOrd="1" destOrd="0" presId="urn:microsoft.com/office/officeart/2005/8/layout/hierarchy3"/>
    <dgm:cxn modelId="{175F2723-A371-4A21-89AE-BD660F7ED07E}" type="presParOf" srcId="{501D9061-AE3A-43C2-BD28-73618E4A9D8F}" destId="{82AB2F0D-C7EF-46BD-AB2B-EC8AABF7B108}" srcOrd="1" destOrd="0" presId="urn:microsoft.com/office/officeart/2005/8/layout/hierarchy3"/>
    <dgm:cxn modelId="{5558470E-A523-43C7-9683-6FB7502F5292}" type="presParOf" srcId="{82AB2F0D-C7EF-46BD-AB2B-EC8AABF7B108}" destId="{1CB4BF5B-8C8C-4D16-94A9-F990B4E3FD2D}" srcOrd="0" destOrd="0" presId="urn:microsoft.com/office/officeart/2005/8/layout/hierarchy3"/>
    <dgm:cxn modelId="{AD952233-0F05-407F-A4DF-7B71A2859B75}" type="presParOf" srcId="{82AB2F0D-C7EF-46BD-AB2B-EC8AABF7B108}" destId="{7FFE1287-A5FC-45FB-BD72-E1DF0B9AE62B}" srcOrd="1" destOrd="0" presId="urn:microsoft.com/office/officeart/2005/8/layout/hierarchy3"/>
    <dgm:cxn modelId="{198BAA63-3659-4ACF-A57F-7E5A91510E0C}" type="presParOf" srcId="{82AB2F0D-C7EF-46BD-AB2B-EC8AABF7B108}" destId="{ADD2C6BC-1AC4-4B10-A0D0-0EE7DDB9765E}" srcOrd="2" destOrd="0" presId="urn:microsoft.com/office/officeart/2005/8/layout/hierarchy3"/>
    <dgm:cxn modelId="{B91ECFFE-059C-4E32-AE92-EDE1A3652D3B}" type="presParOf" srcId="{82AB2F0D-C7EF-46BD-AB2B-EC8AABF7B108}" destId="{9BF27A59-74E3-473F-9DF1-7558259F2990}" srcOrd="3" destOrd="0" presId="urn:microsoft.com/office/officeart/2005/8/layout/hierarchy3"/>
    <dgm:cxn modelId="{CCDEAC78-F759-4964-8B3C-506D42EF9BC5}" type="presParOf" srcId="{82AB2F0D-C7EF-46BD-AB2B-EC8AABF7B108}" destId="{64CE6E03-2049-4772-8FF8-2FDF53CDC83F}" srcOrd="4" destOrd="0" presId="urn:microsoft.com/office/officeart/2005/8/layout/hierarchy3"/>
    <dgm:cxn modelId="{FAA4D1AA-E897-4D8C-9C9B-E6B720CFD310}" type="presParOf" srcId="{82AB2F0D-C7EF-46BD-AB2B-EC8AABF7B108}" destId="{69541565-F9E2-44F7-B4B7-09F40F58CBDF}" srcOrd="5" destOrd="0" presId="urn:microsoft.com/office/officeart/2005/8/layout/hierarchy3"/>
    <dgm:cxn modelId="{4B25B478-F66A-4F38-8617-A5B8957050BE}" type="presParOf" srcId="{82AB2F0D-C7EF-46BD-AB2B-EC8AABF7B108}" destId="{52D38FFA-39F5-41D1-AE3A-49267B595DCB}" srcOrd="6" destOrd="0" presId="urn:microsoft.com/office/officeart/2005/8/layout/hierarchy3"/>
    <dgm:cxn modelId="{F17006B7-DDC0-4B13-ADFB-EE817156EFA9}" type="presParOf" srcId="{82AB2F0D-C7EF-46BD-AB2B-EC8AABF7B108}" destId="{36D9F613-679A-41F0-A0B2-39E7A6BF60D6}"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A7E17-7E1F-4956-A0F0-7F9A57F29E15}" type="doc">
      <dgm:prSet loTypeId="urn:microsoft.com/office/officeart/2005/8/layout/vList6" loCatId="list" qsTypeId="urn:microsoft.com/office/officeart/2005/8/quickstyle/3d2" qsCatId="3D" csTypeId="urn:microsoft.com/office/officeart/2005/8/colors/accent3_2" csCatId="accent3" phldr="1"/>
      <dgm:spPr/>
      <dgm:t>
        <a:bodyPr/>
        <a:lstStyle/>
        <a:p>
          <a:endParaRPr lang="it-IT"/>
        </a:p>
      </dgm:t>
    </dgm:pt>
    <dgm:pt modelId="{A9F7296D-F844-4D76-8954-A08F2BD4806D}">
      <dgm:prSet phldrT="[Testo]"/>
      <dgm:spPr>
        <a:ln>
          <a:solidFill>
            <a:schemeClr val="tx1"/>
          </a:solidFill>
        </a:ln>
      </dgm:spPr>
      <dgm:t>
        <a:bodyPr/>
        <a:lstStyle/>
        <a:p>
          <a:r>
            <a:rPr lang="it-IT" dirty="0" smtClean="0"/>
            <a:t>Rapporto di lavoro: subordinato o autonomo</a:t>
          </a:r>
          <a:endParaRPr lang="it-IT" dirty="0"/>
        </a:p>
      </dgm:t>
    </dgm:pt>
    <dgm:pt modelId="{FBDA2AFB-0CE8-4EC5-BA66-119BDF627E88}" type="parTrans" cxnId="{44204597-79B1-4503-99CF-36F05A0A7B4F}">
      <dgm:prSet/>
      <dgm:spPr/>
      <dgm:t>
        <a:bodyPr/>
        <a:lstStyle/>
        <a:p>
          <a:endParaRPr lang="it-IT"/>
        </a:p>
      </dgm:t>
    </dgm:pt>
    <dgm:pt modelId="{FA73D5D6-E577-44FA-8B77-F84788764ACD}" type="sibTrans" cxnId="{44204597-79B1-4503-99CF-36F05A0A7B4F}">
      <dgm:prSet/>
      <dgm:spPr/>
      <dgm:t>
        <a:bodyPr/>
        <a:lstStyle/>
        <a:p>
          <a:endParaRPr lang="it-IT"/>
        </a:p>
      </dgm:t>
    </dgm:pt>
    <dgm:pt modelId="{122FFA1A-4D66-45DA-A5E8-AFA156526845}">
      <dgm:prSet phldrT="[Testo]"/>
      <dgm:spPr>
        <a:ln>
          <a:solidFill>
            <a:schemeClr val="tx1">
              <a:alpha val="90000"/>
            </a:schemeClr>
          </a:solidFill>
        </a:ln>
      </dgm:spPr>
      <dgm:t>
        <a:bodyPr/>
        <a:lstStyle/>
        <a:p>
          <a:r>
            <a:rPr lang="it-IT" sz="2300" b="1" dirty="0" smtClean="0"/>
            <a:t>Presunzione di onerosità</a:t>
          </a:r>
          <a:endParaRPr lang="it-IT" sz="2300" b="1" dirty="0"/>
        </a:p>
      </dgm:t>
    </dgm:pt>
    <dgm:pt modelId="{720352CE-C3BE-4AE7-9264-D105A9A99267}" type="parTrans" cxnId="{66125D19-C0BA-4545-B589-C4475A14D97A}">
      <dgm:prSet/>
      <dgm:spPr/>
      <dgm:t>
        <a:bodyPr/>
        <a:lstStyle/>
        <a:p>
          <a:endParaRPr lang="it-IT"/>
        </a:p>
      </dgm:t>
    </dgm:pt>
    <dgm:pt modelId="{28E3D63E-5A69-41DE-AEA7-9B0D0716A221}" type="sibTrans" cxnId="{66125D19-C0BA-4545-B589-C4475A14D97A}">
      <dgm:prSet/>
      <dgm:spPr/>
      <dgm:t>
        <a:bodyPr/>
        <a:lstStyle/>
        <a:p>
          <a:endParaRPr lang="it-IT"/>
        </a:p>
      </dgm:t>
    </dgm:pt>
    <dgm:pt modelId="{C4BF4C99-8142-4E22-A1B0-A463A604FEF5}">
      <dgm:prSet phldrT="[Testo]" custT="1"/>
      <dgm:spPr>
        <a:ln>
          <a:solidFill>
            <a:schemeClr val="tx1">
              <a:alpha val="90000"/>
            </a:schemeClr>
          </a:solidFill>
        </a:ln>
      </dgm:spPr>
      <dgm:t>
        <a:bodyPr/>
        <a:lstStyle/>
        <a:p>
          <a:r>
            <a:rPr lang="it-IT" sz="2300" dirty="0" smtClean="0"/>
            <a:t>(</a:t>
          </a:r>
          <a:r>
            <a:rPr lang="it-IT" sz="2000" dirty="0" smtClean="0"/>
            <a:t>Cassazione 1833/2009</a:t>
          </a:r>
          <a:r>
            <a:rPr lang="it-IT" sz="2300" dirty="0" smtClean="0"/>
            <a:t>)</a:t>
          </a:r>
          <a:endParaRPr lang="it-IT" sz="2300" dirty="0"/>
        </a:p>
      </dgm:t>
    </dgm:pt>
    <dgm:pt modelId="{72B2D2D9-4C7D-44DA-8406-1A372BFB38A7}" type="parTrans" cxnId="{A59CD879-D4F3-4C7E-8473-D41B51FB73EC}">
      <dgm:prSet/>
      <dgm:spPr/>
      <dgm:t>
        <a:bodyPr/>
        <a:lstStyle/>
        <a:p>
          <a:endParaRPr lang="it-IT"/>
        </a:p>
      </dgm:t>
    </dgm:pt>
    <dgm:pt modelId="{571D2B87-EF3E-4CBF-A406-CE54CAED3C85}" type="sibTrans" cxnId="{A59CD879-D4F3-4C7E-8473-D41B51FB73EC}">
      <dgm:prSet/>
      <dgm:spPr/>
      <dgm:t>
        <a:bodyPr/>
        <a:lstStyle/>
        <a:p>
          <a:endParaRPr lang="it-IT"/>
        </a:p>
      </dgm:t>
    </dgm:pt>
    <dgm:pt modelId="{471E460C-5B4D-4777-8BFA-03663852D8B4}">
      <dgm:prSet phldrT="[Testo]"/>
      <dgm:spPr>
        <a:ln>
          <a:solidFill>
            <a:schemeClr val="tx1"/>
          </a:solidFill>
        </a:ln>
      </dgm:spPr>
      <dgm:t>
        <a:bodyPr/>
        <a:lstStyle/>
        <a:p>
          <a:r>
            <a:rPr lang="it-IT" dirty="0" smtClean="0"/>
            <a:t>Presunzione di gratuità</a:t>
          </a:r>
          <a:endParaRPr lang="it-IT" dirty="0"/>
        </a:p>
      </dgm:t>
    </dgm:pt>
    <dgm:pt modelId="{99EAA4F6-7762-40E8-9D59-76F2639A73D5}" type="parTrans" cxnId="{2E6291CB-F3A7-432E-BD2D-EF40A22C9D45}">
      <dgm:prSet/>
      <dgm:spPr/>
      <dgm:t>
        <a:bodyPr/>
        <a:lstStyle/>
        <a:p>
          <a:endParaRPr lang="it-IT"/>
        </a:p>
      </dgm:t>
    </dgm:pt>
    <dgm:pt modelId="{D43C063F-567C-4620-840A-31A94863ABEF}" type="sibTrans" cxnId="{2E6291CB-F3A7-432E-BD2D-EF40A22C9D45}">
      <dgm:prSet/>
      <dgm:spPr/>
      <dgm:t>
        <a:bodyPr/>
        <a:lstStyle/>
        <a:p>
          <a:endParaRPr lang="it-IT"/>
        </a:p>
      </dgm:t>
    </dgm:pt>
    <dgm:pt modelId="{063FFBFF-0738-44A6-9AF0-F3EEC3933A70}">
      <dgm:prSet phldrT="[Testo]"/>
      <dgm:spPr>
        <a:ln>
          <a:solidFill>
            <a:schemeClr val="tx1">
              <a:alpha val="90000"/>
            </a:schemeClr>
          </a:solidFill>
        </a:ln>
      </dgm:spPr>
      <dgm:t>
        <a:bodyPr/>
        <a:lstStyle/>
        <a:p>
          <a:r>
            <a:rPr lang="it-IT" dirty="0" smtClean="0"/>
            <a:t>Prestazione lavorative tra persone con vincoli di parentela, affinità o coniugio</a:t>
          </a:r>
          <a:endParaRPr lang="it-IT" dirty="0"/>
        </a:p>
      </dgm:t>
    </dgm:pt>
    <dgm:pt modelId="{8DFF81E3-8671-4495-9367-5E05E563DEF5}" type="parTrans" cxnId="{E8DC403A-EF76-49EB-A995-7C771F2F5F82}">
      <dgm:prSet/>
      <dgm:spPr/>
      <dgm:t>
        <a:bodyPr/>
        <a:lstStyle/>
        <a:p>
          <a:endParaRPr lang="it-IT"/>
        </a:p>
      </dgm:t>
    </dgm:pt>
    <dgm:pt modelId="{FD73E39C-0E17-45D1-A3C9-FD7728357C86}" type="sibTrans" cxnId="{E8DC403A-EF76-49EB-A995-7C771F2F5F82}">
      <dgm:prSet/>
      <dgm:spPr/>
      <dgm:t>
        <a:bodyPr/>
        <a:lstStyle/>
        <a:p>
          <a:endParaRPr lang="it-IT"/>
        </a:p>
      </dgm:t>
    </dgm:pt>
    <dgm:pt modelId="{8BC632F6-C5D0-4C15-92B0-3964C49D9E8D}" type="pres">
      <dgm:prSet presAssocID="{FB9A7E17-7E1F-4956-A0F0-7F9A57F29E15}" presName="Name0" presStyleCnt="0">
        <dgm:presLayoutVars>
          <dgm:dir/>
          <dgm:animLvl val="lvl"/>
          <dgm:resizeHandles/>
        </dgm:presLayoutVars>
      </dgm:prSet>
      <dgm:spPr/>
      <dgm:t>
        <a:bodyPr/>
        <a:lstStyle/>
        <a:p>
          <a:endParaRPr lang="it-IT"/>
        </a:p>
      </dgm:t>
    </dgm:pt>
    <dgm:pt modelId="{DC523A3E-6357-47E7-A74B-47CFCC79BDCB}" type="pres">
      <dgm:prSet presAssocID="{A9F7296D-F844-4D76-8954-A08F2BD4806D}" presName="linNode" presStyleCnt="0"/>
      <dgm:spPr/>
    </dgm:pt>
    <dgm:pt modelId="{4A89D674-22D1-43BE-BAFE-37585F45AD83}" type="pres">
      <dgm:prSet presAssocID="{A9F7296D-F844-4D76-8954-A08F2BD4806D}" presName="parentShp" presStyleLbl="node1" presStyleIdx="0" presStyleCnt="2" custLinFactNeighborY="-26">
        <dgm:presLayoutVars>
          <dgm:bulletEnabled val="1"/>
        </dgm:presLayoutVars>
      </dgm:prSet>
      <dgm:spPr/>
      <dgm:t>
        <a:bodyPr/>
        <a:lstStyle/>
        <a:p>
          <a:endParaRPr lang="it-IT"/>
        </a:p>
      </dgm:t>
    </dgm:pt>
    <dgm:pt modelId="{AE98211E-C004-4950-91E0-7CC5A5A43222}" type="pres">
      <dgm:prSet presAssocID="{A9F7296D-F844-4D76-8954-A08F2BD4806D}" presName="childShp" presStyleLbl="bgAccFollowNode1" presStyleIdx="0" presStyleCnt="2">
        <dgm:presLayoutVars>
          <dgm:bulletEnabled val="1"/>
        </dgm:presLayoutVars>
      </dgm:prSet>
      <dgm:spPr/>
      <dgm:t>
        <a:bodyPr/>
        <a:lstStyle/>
        <a:p>
          <a:endParaRPr lang="it-IT"/>
        </a:p>
      </dgm:t>
    </dgm:pt>
    <dgm:pt modelId="{AA473F52-9547-45C8-AE0A-A26E1D1BEBB3}" type="pres">
      <dgm:prSet presAssocID="{FA73D5D6-E577-44FA-8B77-F84788764ACD}" presName="spacing" presStyleCnt="0"/>
      <dgm:spPr/>
    </dgm:pt>
    <dgm:pt modelId="{78FE4003-E0F9-4056-B872-734E3D20BC1F}" type="pres">
      <dgm:prSet presAssocID="{471E460C-5B4D-4777-8BFA-03663852D8B4}" presName="linNode" presStyleCnt="0"/>
      <dgm:spPr/>
    </dgm:pt>
    <dgm:pt modelId="{8D5999CF-5CBE-4C2D-B059-06246382D984}" type="pres">
      <dgm:prSet presAssocID="{471E460C-5B4D-4777-8BFA-03663852D8B4}" presName="parentShp" presStyleLbl="node1" presStyleIdx="1" presStyleCnt="2">
        <dgm:presLayoutVars>
          <dgm:bulletEnabled val="1"/>
        </dgm:presLayoutVars>
      </dgm:prSet>
      <dgm:spPr/>
      <dgm:t>
        <a:bodyPr/>
        <a:lstStyle/>
        <a:p>
          <a:endParaRPr lang="it-IT"/>
        </a:p>
      </dgm:t>
    </dgm:pt>
    <dgm:pt modelId="{CC5E081F-A3E3-4F42-8181-F0A4C353A900}" type="pres">
      <dgm:prSet presAssocID="{471E460C-5B4D-4777-8BFA-03663852D8B4}" presName="childShp" presStyleLbl="bgAccFollowNode1" presStyleIdx="1" presStyleCnt="2">
        <dgm:presLayoutVars>
          <dgm:bulletEnabled val="1"/>
        </dgm:presLayoutVars>
      </dgm:prSet>
      <dgm:spPr/>
      <dgm:t>
        <a:bodyPr/>
        <a:lstStyle/>
        <a:p>
          <a:endParaRPr lang="it-IT"/>
        </a:p>
      </dgm:t>
    </dgm:pt>
  </dgm:ptLst>
  <dgm:cxnLst>
    <dgm:cxn modelId="{66125D19-C0BA-4545-B589-C4475A14D97A}" srcId="{A9F7296D-F844-4D76-8954-A08F2BD4806D}" destId="{122FFA1A-4D66-45DA-A5E8-AFA156526845}" srcOrd="0" destOrd="0" parTransId="{720352CE-C3BE-4AE7-9264-D105A9A99267}" sibTransId="{28E3D63E-5A69-41DE-AEA7-9B0D0716A221}"/>
    <dgm:cxn modelId="{56368C55-28FA-4A55-BBAA-BE34D459AF0C}" type="presOf" srcId="{FB9A7E17-7E1F-4956-A0F0-7F9A57F29E15}" destId="{8BC632F6-C5D0-4C15-92B0-3964C49D9E8D}" srcOrd="0" destOrd="0" presId="urn:microsoft.com/office/officeart/2005/8/layout/vList6"/>
    <dgm:cxn modelId="{2E6291CB-F3A7-432E-BD2D-EF40A22C9D45}" srcId="{FB9A7E17-7E1F-4956-A0F0-7F9A57F29E15}" destId="{471E460C-5B4D-4777-8BFA-03663852D8B4}" srcOrd="1" destOrd="0" parTransId="{99EAA4F6-7762-40E8-9D59-76F2639A73D5}" sibTransId="{D43C063F-567C-4620-840A-31A94863ABEF}"/>
    <dgm:cxn modelId="{A59CD879-D4F3-4C7E-8473-D41B51FB73EC}" srcId="{A9F7296D-F844-4D76-8954-A08F2BD4806D}" destId="{C4BF4C99-8142-4E22-A1B0-A463A604FEF5}" srcOrd="1" destOrd="0" parTransId="{72B2D2D9-4C7D-44DA-8406-1A372BFB38A7}" sibTransId="{571D2B87-EF3E-4CBF-A406-CE54CAED3C85}"/>
    <dgm:cxn modelId="{E8DC403A-EF76-49EB-A995-7C771F2F5F82}" srcId="{471E460C-5B4D-4777-8BFA-03663852D8B4}" destId="{063FFBFF-0738-44A6-9AF0-F3EEC3933A70}" srcOrd="0" destOrd="0" parTransId="{8DFF81E3-8671-4495-9367-5E05E563DEF5}" sibTransId="{FD73E39C-0E17-45D1-A3C9-FD7728357C86}"/>
    <dgm:cxn modelId="{6D257034-1D26-4205-9D66-F39CA227C353}" type="presOf" srcId="{063FFBFF-0738-44A6-9AF0-F3EEC3933A70}" destId="{CC5E081F-A3E3-4F42-8181-F0A4C353A900}" srcOrd="0" destOrd="0" presId="urn:microsoft.com/office/officeart/2005/8/layout/vList6"/>
    <dgm:cxn modelId="{D2486FBB-8900-4C87-92D6-87FF6930FAFC}" type="presOf" srcId="{122FFA1A-4D66-45DA-A5E8-AFA156526845}" destId="{AE98211E-C004-4950-91E0-7CC5A5A43222}" srcOrd="0" destOrd="0" presId="urn:microsoft.com/office/officeart/2005/8/layout/vList6"/>
    <dgm:cxn modelId="{FDB367FD-EB15-4893-904A-68C675E5A2F5}" type="presOf" srcId="{471E460C-5B4D-4777-8BFA-03663852D8B4}" destId="{8D5999CF-5CBE-4C2D-B059-06246382D984}" srcOrd="0" destOrd="0" presId="urn:microsoft.com/office/officeart/2005/8/layout/vList6"/>
    <dgm:cxn modelId="{2544D9D3-FA73-408E-997D-3DFD828D759D}" type="presOf" srcId="{C4BF4C99-8142-4E22-A1B0-A463A604FEF5}" destId="{AE98211E-C004-4950-91E0-7CC5A5A43222}" srcOrd="0" destOrd="1" presId="urn:microsoft.com/office/officeart/2005/8/layout/vList6"/>
    <dgm:cxn modelId="{44204597-79B1-4503-99CF-36F05A0A7B4F}" srcId="{FB9A7E17-7E1F-4956-A0F0-7F9A57F29E15}" destId="{A9F7296D-F844-4D76-8954-A08F2BD4806D}" srcOrd="0" destOrd="0" parTransId="{FBDA2AFB-0CE8-4EC5-BA66-119BDF627E88}" sibTransId="{FA73D5D6-E577-44FA-8B77-F84788764ACD}"/>
    <dgm:cxn modelId="{039AA5DD-0A04-408B-9B6A-621F9C84DFB5}" type="presOf" srcId="{A9F7296D-F844-4D76-8954-A08F2BD4806D}" destId="{4A89D674-22D1-43BE-BAFE-37585F45AD83}" srcOrd="0" destOrd="0" presId="urn:microsoft.com/office/officeart/2005/8/layout/vList6"/>
    <dgm:cxn modelId="{9A47ED18-BABA-4DCD-9B12-126554885E75}" type="presParOf" srcId="{8BC632F6-C5D0-4C15-92B0-3964C49D9E8D}" destId="{DC523A3E-6357-47E7-A74B-47CFCC79BDCB}" srcOrd="0" destOrd="0" presId="urn:microsoft.com/office/officeart/2005/8/layout/vList6"/>
    <dgm:cxn modelId="{1100155B-83A8-4F86-B462-8ED5225FC037}" type="presParOf" srcId="{DC523A3E-6357-47E7-A74B-47CFCC79BDCB}" destId="{4A89D674-22D1-43BE-BAFE-37585F45AD83}" srcOrd="0" destOrd="0" presId="urn:microsoft.com/office/officeart/2005/8/layout/vList6"/>
    <dgm:cxn modelId="{7481E959-667A-42CB-AA96-499C3E2FDC5C}" type="presParOf" srcId="{DC523A3E-6357-47E7-A74B-47CFCC79BDCB}" destId="{AE98211E-C004-4950-91E0-7CC5A5A43222}" srcOrd="1" destOrd="0" presId="urn:microsoft.com/office/officeart/2005/8/layout/vList6"/>
    <dgm:cxn modelId="{E83221FF-3EF3-428B-A1F6-92A7C900EB80}" type="presParOf" srcId="{8BC632F6-C5D0-4C15-92B0-3964C49D9E8D}" destId="{AA473F52-9547-45C8-AE0A-A26E1D1BEBB3}" srcOrd="1" destOrd="0" presId="urn:microsoft.com/office/officeart/2005/8/layout/vList6"/>
    <dgm:cxn modelId="{4A0DC87A-30EE-4DEC-802F-65A552483919}" type="presParOf" srcId="{8BC632F6-C5D0-4C15-92B0-3964C49D9E8D}" destId="{78FE4003-E0F9-4056-B872-734E3D20BC1F}" srcOrd="2" destOrd="0" presId="urn:microsoft.com/office/officeart/2005/8/layout/vList6"/>
    <dgm:cxn modelId="{5A698B80-70EB-4367-8870-3549F05BDA73}" type="presParOf" srcId="{78FE4003-E0F9-4056-B872-734E3D20BC1F}" destId="{8D5999CF-5CBE-4C2D-B059-06246382D984}" srcOrd="0" destOrd="0" presId="urn:microsoft.com/office/officeart/2005/8/layout/vList6"/>
    <dgm:cxn modelId="{4897BE66-9329-46E7-82E5-36E82985AF45}" type="presParOf" srcId="{78FE4003-E0F9-4056-B872-734E3D20BC1F}" destId="{CC5E081F-A3E3-4F42-8181-F0A4C353A90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42368C-2781-45A9-B0CC-17E8401C312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it-IT"/>
        </a:p>
      </dgm:t>
    </dgm:pt>
    <dgm:pt modelId="{E215F365-3B18-43DC-B63F-4F434ED2CBF6}">
      <dgm:prSet phldrT="[Testo]"/>
      <dgm:spPr>
        <a:solidFill>
          <a:srgbClr val="FF0000"/>
        </a:solidFill>
        <a:ln>
          <a:solidFill>
            <a:schemeClr val="tx1"/>
          </a:solidFill>
        </a:ln>
      </dgm:spPr>
      <dgm:t>
        <a:bodyPr/>
        <a:lstStyle/>
        <a:p>
          <a:r>
            <a:rPr lang="it-IT" dirty="0" smtClean="0"/>
            <a:t>ABITUALITA’</a:t>
          </a:r>
          <a:endParaRPr lang="it-IT" dirty="0"/>
        </a:p>
      </dgm:t>
    </dgm:pt>
    <dgm:pt modelId="{506392E0-5A8D-49A1-9148-5D62CA767564}" type="parTrans" cxnId="{2CAA2005-6577-461C-91BE-73A639E32193}">
      <dgm:prSet/>
      <dgm:spPr/>
      <dgm:t>
        <a:bodyPr/>
        <a:lstStyle/>
        <a:p>
          <a:endParaRPr lang="it-IT"/>
        </a:p>
      </dgm:t>
    </dgm:pt>
    <dgm:pt modelId="{7D03BB55-A0DF-40C1-9F24-16329F7BF76D}" type="sibTrans" cxnId="{2CAA2005-6577-461C-91BE-73A639E32193}">
      <dgm:prSet/>
      <dgm:spPr/>
      <dgm:t>
        <a:bodyPr/>
        <a:lstStyle/>
        <a:p>
          <a:endParaRPr lang="it-IT"/>
        </a:p>
      </dgm:t>
    </dgm:pt>
    <dgm:pt modelId="{3331C5F2-807F-4B1D-8735-30894418ACB8}">
      <dgm:prSet phldrT="[Testo]"/>
      <dgm:spPr>
        <a:solidFill>
          <a:srgbClr val="FF0000"/>
        </a:solidFill>
        <a:ln>
          <a:solidFill>
            <a:schemeClr val="tx1"/>
          </a:solidFill>
        </a:ln>
      </dgm:spPr>
      <dgm:t>
        <a:bodyPr/>
        <a:lstStyle/>
        <a:p>
          <a:r>
            <a:rPr lang="it-IT" dirty="0" smtClean="0"/>
            <a:t>CONTINUITA’</a:t>
          </a:r>
          <a:endParaRPr lang="it-IT" dirty="0"/>
        </a:p>
      </dgm:t>
    </dgm:pt>
    <dgm:pt modelId="{5AED2948-AB4E-4770-9ECC-A42E6AACE861}" type="parTrans" cxnId="{75571BAD-60C8-4ED8-8178-CC840D668D20}">
      <dgm:prSet/>
      <dgm:spPr/>
      <dgm:t>
        <a:bodyPr/>
        <a:lstStyle/>
        <a:p>
          <a:endParaRPr lang="it-IT"/>
        </a:p>
      </dgm:t>
    </dgm:pt>
    <dgm:pt modelId="{4B35FC66-5E7C-4B3E-9C3B-B48B350ED114}" type="sibTrans" cxnId="{75571BAD-60C8-4ED8-8178-CC840D668D20}">
      <dgm:prSet/>
      <dgm:spPr/>
      <dgm:t>
        <a:bodyPr/>
        <a:lstStyle/>
        <a:p>
          <a:endParaRPr lang="it-IT"/>
        </a:p>
      </dgm:t>
    </dgm:pt>
    <dgm:pt modelId="{3BFD81E5-E684-46A2-8431-3DA819F21F9C}" type="pres">
      <dgm:prSet presAssocID="{3B42368C-2781-45A9-B0CC-17E8401C3126}" presName="diagram" presStyleCnt="0">
        <dgm:presLayoutVars>
          <dgm:dir/>
          <dgm:resizeHandles val="exact"/>
        </dgm:presLayoutVars>
      </dgm:prSet>
      <dgm:spPr/>
      <dgm:t>
        <a:bodyPr/>
        <a:lstStyle/>
        <a:p>
          <a:endParaRPr lang="it-IT"/>
        </a:p>
      </dgm:t>
    </dgm:pt>
    <dgm:pt modelId="{4E9821D0-7377-4025-A776-70B38A6B7F2A}" type="pres">
      <dgm:prSet presAssocID="{E215F365-3B18-43DC-B63F-4F434ED2CBF6}" presName="arrow" presStyleLbl="node1" presStyleIdx="0" presStyleCnt="2">
        <dgm:presLayoutVars>
          <dgm:bulletEnabled val="1"/>
        </dgm:presLayoutVars>
      </dgm:prSet>
      <dgm:spPr/>
      <dgm:t>
        <a:bodyPr/>
        <a:lstStyle/>
        <a:p>
          <a:endParaRPr lang="it-IT"/>
        </a:p>
      </dgm:t>
    </dgm:pt>
    <dgm:pt modelId="{B654AEAF-54F9-46CB-8558-2484DCDE5454}" type="pres">
      <dgm:prSet presAssocID="{3331C5F2-807F-4B1D-8735-30894418ACB8}" presName="arrow" presStyleLbl="node1" presStyleIdx="1" presStyleCnt="2">
        <dgm:presLayoutVars>
          <dgm:bulletEnabled val="1"/>
        </dgm:presLayoutVars>
      </dgm:prSet>
      <dgm:spPr/>
      <dgm:t>
        <a:bodyPr/>
        <a:lstStyle/>
        <a:p>
          <a:endParaRPr lang="it-IT"/>
        </a:p>
      </dgm:t>
    </dgm:pt>
  </dgm:ptLst>
  <dgm:cxnLst>
    <dgm:cxn modelId="{47DF2D7B-99CE-43D8-A9D4-659D964A24A8}" type="presOf" srcId="{3331C5F2-807F-4B1D-8735-30894418ACB8}" destId="{B654AEAF-54F9-46CB-8558-2484DCDE5454}" srcOrd="0" destOrd="0" presId="urn:microsoft.com/office/officeart/2005/8/layout/arrow5"/>
    <dgm:cxn modelId="{F0F40EF7-F2A0-4C7B-871C-729E02C02962}" type="presOf" srcId="{3B42368C-2781-45A9-B0CC-17E8401C3126}" destId="{3BFD81E5-E684-46A2-8431-3DA819F21F9C}" srcOrd="0" destOrd="0" presId="urn:microsoft.com/office/officeart/2005/8/layout/arrow5"/>
    <dgm:cxn modelId="{534B0224-DFD4-4A92-8FA5-9445F3C04BA0}" type="presOf" srcId="{E215F365-3B18-43DC-B63F-4F434ED2CBF6}" destId="{4E9821D0-7377-4025-A776-70B38A6B7F2A}" srcOrd="0" destOrd="0" presId="urn:microsoft.com/office/officeart/2005/8/layout/arrow5"/>
    <dgm:cxn modelId="{75571BAD-60C8-4ED8-8178-CC840D668D20}" srcId="{3B42368C-2781-45A9-B0CC-17E8401C3126}" destId="{3331C5F2-807F-4B1D-8735-30894418ACB8}" srcOrd="1" destOrd="0" parTransId="{5AED2948-AB4E-4770-9ECC-A42E6AACE861}" sibTransId="{4B35FC66-5E7C-4B3E-9C3B-B48B350ED114}"/>
    <dgm:cxn modelId="{2CAA2005-6577-461C-91BE-73A639E32193}" srcId="{3B42368C-2781-45A9-B0CC-17E8401C3126}" destId="{E215F365-3B18-43DC-B63F-4F434ED2CBF6}" srcOrd="0" destOrd="0" parTransId="{506392E0-5A8D-49A1-9148-5D62CA767564}" sibTransId="{7D03BB55-A0DF-40C1-9F24-16329F7BF76D}"/>
    <dgm:cxn modelId="{8BA6770A-3D82-4CE2-A433-EF81931B9FE3}" type="presParOf" srcId="{3BFD81E5-E684-46A2-8431-3DA819F21F9C}" destId="{4E9821D0-7377-4025-A776-70B38A6B7F2A}" srcOrd="0" destOrd="0" presId="urn:microsoft.com/office/officeart/2005/8/layout/arrow5"/>
    <dgm:cxn modelId="{65286157-7D51-4346-92A9-B837C058CDC8}" type="presParOf" srcId="{3BFD81E5-E684-46A2-8431-3DA819F21F9C}" destId="{B654AEAF-54F9-46CB-8558-2484DCDE5454}"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C62D7A-1D11-4CD9-AAE9-2978C6FCF1B3}"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it-IT"/>
        </a:p>
      </dgm:t>
    </dgm:pt>
    <dgm:pt modelId="{2EE4AFF2-E3EA-4880-8A0B-E214ACE81022}">
      <dgm:prSet phldrT="[Testo]" custT="1"/>
      <dgm:spPr/>
      <dgm:t>
        <a:bodyPr/>
        <a:lstStyle/>
        <a:p>
          <a:r>
            <a:rPr lang="it-IT" sz="2000" dirty="0" smtClean="0"/>
            <a:t>Caratteristiche</a:t>
          </a:r>
        </a:p>
        <a:p>
          <a:endParaRPr lang="it-IT" sz="2000" dirty="0"/>
        </a:p>
      </dgm:t>
    </dgm:pt>
    <dgm:pt modelId="{A0F1C625-B8A7-4909-B0BE-D883F1DCED6A}" type="parTrans" cxnId="{6B193222-71A8-44F3-84F3-96C03A6AFEFF}">
      <dgm:prSet/>
      <dgm:spPr/>
      <dgm:t>
        <a:bodyPr/>
        <a:lstStyle/>
        <a:p>
          <a:endParaRPr lang="it-IT"/>
        </a:p>
      </dgm:t>
    </dgm:pt>
    <dgm:pt modelId="{B1CA55DC-5732-464E-B161-5E7F444C852E}" type="sibTrans" cxnId="{6B193222-71A8-44F3-84F3-96C03A6AFEFF}">
      <dgm:prSet/>
      <dgm:spPr/>
      <dgm:t>
        <a:bodyPr/>
        <a:lstStyle/>
        <a:p>
          <a:endParaRPr lang="it-IT"/>
        </a:p>
      </dgm:t>
    </dgm:pt>
    <dgm:pt modelId="{1A869C1B-075C-45F9-B654-1A127418EDA9}">
      <dgm:prSet phldrT="[Testo]" custT="1"/>
      <dgm:spPr/>
      <dgm:t>
        <a:bodyPr/>
        <a:lstStyle/>
        <a:p>
          <a:r>
            <a:rPr lang="it-IT" sz="2000" dirty="0" smtClean="0">
              <a:latin typeface="Calibri" pitchFamily="34" charset="0"/>
            </a:rPr>
            <a:t>Attività professionale</a:t>
          </a:r>
          <a:endParaRPr lang="it-IT" sz="2000" dirty="0">
            <a:latin typeface="Calibri" pitchFamily="34" charset="0"/>
          </a:endParaRPr>
        </a:p>
      </dgm:t>
    </dgm:pt>
    <dgm:pt modelId="{C0665AD3-F643-4E87-AE6D-EDD0F4AFC5C4}" type="parTrans" cxnId="{59DB6FA8-0ED1-4CD1-99F8-35819942F05D}">
      <dgm:prSet/>
      <dgm:spPr/>
      <dgm:t>
        <a:bodyPr/>
        <a:lstStyle/>
        <a:p>
          <a:endParaRPr lang="it-IT"/>
        </a:p>
      </dgm:t>
    </dgm:pt>
    <dgm:pt modelId="{D5093E3B-CABB-4053-A0CA-A9B488411CEB}" type="sibTrans" cxnId="{59DB6FA8-0ED1-4CD1-99F8-35819942F05D}">
      <dgm:prSet/>
      <dgm:spPr/>
      <dgm:t>
        <a:bodyPr/>
        <a:lstStyle/>
        <a:p>
          <a:endParaRPr lang="it-IT"/>
        </a:p>
      </dgm:t>
    </dgm:pt>
    <dgm:pt modelId="{12002AC6-1235-440C-B7DD-ADD291E85703}">
      <dgm:prSet phldrT="[Testo]" custT="1"/>
      <dgm:spPr/>
      <dgm:t>
        <a:bodyPr/>
        <a:lstStyle/>
        <a:p>
          <a:r>
            <a:rPr lang="it-IT" sz="1800" dirty="0" smtClean="0"/>
            <a:t>Rapporto non continuativo non abituale</a:t>
          </a:r>
          <a:endParaRPr lang="it-IT" sz="1800" dirty="0"/>
        </a:p>
      </dgm:t>
    </dgm:pt>
    <dgm:pt modelId="{99F97D0C-A88C-4686-84BC-F9FC55BC216E}" type="parTrans" cxnId="{C0460045-3768-4313-B255-897260C9CFB6}">
      <dgm:prSet/>
      <dgm:spPr/>
      <dgm:t>
        <a:bodyPr/>
        <a:lstStyle/>
        <a:p>
          <a:endParaRPr lang="it-IT"/>
        </a:p>
      </dgm:t>
    </dgm:pt>
    <dgm:pt modelId="{0ABBBEAA-F07E-43C8-8B43-19F57AC07959}" type="sibTrans" cxnId="{C0460045-3768-4313-B255-897260C9CFB6}">
      <dgm:prSet/>
      <dgm:spPr/>
      <dgm:t>
        <a:bodyPr/>
        <a:lstStyle/>
        <a:p>
          <a:endParaRPr lang="it-IT"/>
        </a:p>
      </dgm:t>
    </dgm:pt>
    <dgm:pt modelId="{C7BE350B-D503-467C-AF38-11BD9D40C5E5}">
      <dgm:prSet phldrT="[Testo]" custT="1"/>
      <dgm:spPr/>
      <dgm:t>
        <a:bodyPr/>
        <a:lstStyle/>
        <a:p>
          <a:r>
            <a:rPr lang="it-IT" sz="1800" dirty="0" smtClean="0"/>
            <a:t>Ritenuta 20%</a:t>
          </a:r>
        </a:p>
        <a:p>
          <a:r>
            <a:rPr lang="it-IT" sz="1800" dirty="0" smtClean="0"/>
            <a:t>Stranieri 30%</a:t>
          </a:r>
          <a:endParaRPr lang="it-IT" sz="1800" dirty="0"/>
        </a:p>
      </dgm:t>
    </dgm:pt>
    <dgm:pt modelId="{E878315D-0430-46CC-96ED-0762E856AEA7}" type="parTrans" cxnId="{C5FF294B-98A2-4AC2-AE5B-3016D3DB2A96}">
      <dgm:prSet/>
      <dgm:spPr/>
      <dgm:t>
        <a:bodyPr/>
        <a:lstStyle/>
        <a:p>
          <a:endParaRPr lang="it-IT"/>
        </a:p>
      </dgm:t>
    </dgm:pt>
    <dgm:pt modelId="{D3FD124A-3E5B-45E3-AA09-4E5A72B70233}" type="sibTrans" cxnId="{C5FF294B-98A2-4AC2-AE5B-3016D3DB2A96}">
      <dgm:prSet/>
      <dgm:spPr/>
      <dgm:t>
        <a:bodyPr/>
        <a:lstStyle/>
        <a:p>
          <a:endParaRPr lang="it-IT"/>
        </a:p>
      </dgm:t>
    </dgm:pt>
    <dgm:pt modelId="{2C8AC56E-0E55-4C21-A9C5-73222BEB5BE2}">
      <dgm:prSet phldrT="[Testo]" custT="1"/>
      <dgm:spPr/>
      <dgm:t>
        <a:bodyPr/>
        <a:lstStyle/>
        <a:p>
          <a:r>
            <a:rPr lang="it-IT" sz="1800" dirty="0" smtClean="0"/>
            <a:t>No subordinazione</a:t>
          </a:r>
          <a:endParaRPr lang="it-IT" sz="1800" dirty="0"/>
        </a:p>
      </dgm:t>
    </dgm:pt>
    <dgm:pt modelId="{4C728241-33B3-4CB5-996E-13C74071CB0E}" type="parTrans" cxnId="{33D8F610-3BF0-45F5-AEC5-E712BE13DAEB}">
      <dgm:prSet/>
      <dgm:spPr/>
      <dgm:t>
        <a:bodyPr/>
        <a:lstStyle/>
        <a:p>
          <a:endParaRPr lang="it-IT"/>
        </a:p>
      </dgm:t>
    </dgm:pt>
    <dgm:pt modelId="{E1FB880C-74C7-411E-9C02-7CABC7B767BB}" type="sibTrans" cxnId="{33D8F610-3BF0-45F5-AEC5-E712BE13DAEB}">
      <dgm:prSet/>
      <dgm:spPr/>
      <dgm:t>
        <a:bodyPr/>
        <a:lstStyle/>
        <a:p>
          <a:endParaRPr lang="it-IT"/>
        </a:p>
      </dgm:t>
    </dgm:pt>
    <dgm:pt modelId="{FA05626A-1E1D-404B-B7DA-9F29E253C583}">
      <dgm:prSet phldrT="[Testo]" custT="1"/>
      <dgm:spPr/>
      <dgm:t>
        <a:bodyPr/>
        <a:lstStyle/>
        <a:p>
          <a:r>
            <a:rPr lang="it-IT" sz="1800" dirty="0" smtClean="0"/>
            <a:t>No coordinamento</a:t>
          </a:r>
          <a:endParaRPr lang="it-IT" sz="1800" dirty="0"/>
        </a:p>
      </dgm:t>
    </dgm:pt>
    <dgm:pt modelId="{99921B87-CECC-4AA1-9E2D-6AAF14D98021}" type="parTrans" cxnId="{BF297933-5A20-4630-BE05-85F3F14F1C88}">
      <dgm:prSet/>
      <dgm:spPr/>
      <dgm:t>
        <a:bodyPr/>
        <a:lstStyle/>
        <a:p>
          <a:endParaRPr lang="it-IT"/>
        </a:p>
      </dgm:t>
    </dgm:pt>
    <dgm:pt modelId="{1C191122-6CD2-4811-B860-DC71BC679C4D}" type="sibTrans" cxnId="{BF297933-5A20-4630-BE05-85F3F14F1C88}">
      <dgm:prSet/>
      <dgm:spPr/>
      <dgm:t>
        <a:bodyPr/>
        <a:lstStyle/>
        <a:p>
          <a:endParaRPr lang="it-IT"/>
        </a:p>
      </dgm:t>
    </dgm:pt>
    <dgm:pt modelId="{9DEAF900-8D52-4EAF-B516-482C8A78477D}" type="pres">
      <dgm:prSet presAssocID="{51C62D7A-1D11-4CD9-AAE9-2978C6FCF1B3}" presName="Name0" presStyleCnt="0">
        <dgm:presLayoutVars>
          <dgm:chMax val="1"/>
          <dgm:dir/>
          <dgm:animLvl val="ctr"/>
          <dgm:resizeHandles val="exact"/>
        </dgm:presLayoutVars>
      </dgm:prSet>
      <dgm:spPr/>
      <dgm:t>
        <a:bodyPr/>
        <a:lstStyle/>
        <a:p>
          <a:endParaRPr lang="it-IT"/>
        </a:p>
      </dgm:t>
    </dgm:pt>
    <dgm:pt modelId="{BBE06263-B15C-46BA-89B8-75BE468895EA}" type="pres">
      <dgm:prSet presAssocID="{2EE4AFF2-E3EA-4880-8A0B-E214ACE81022}" presName="centerShape" presStyleLbl="node0" presStyleIdx="0" presStyleCnt="1" custScaleX="113780" custLinFactNeighborX="2208" custLinFactNeighborY="-1505"/>
      <dgm:spPr/>
      <dgm:t>
        <a:bodyPr/>
        <a:lstStyle/>
        <a:p>
          <a:endParaRPr lang="it-IT"/>
        </a:p>
      </dgm:t>
    </dgm:pt>
    <dgm:pt modelId="{29BD91D5-7CC6-4A82-80FA-C28B9150BD38}" type="pres">
      <dgm:prSet presAssocID="{1A869C1B-075C-45F9-B654-1A127418EDA9}" presName="node" presStyleLbl="node1" presStyleIdx="0" presStyleCnt="5" custScaleX="143317">
        <dgm:presLayoutVars>
          <dgm:bulletEnabled val="1"/>
        </dgm:presLayoutVars>
      </dgm:prSet>
      <dgm:spPr/>
      <dgm:t>
        <a:bodyPr/>
        <a:lstStyle/>
        <a:p>
          <a:endParaRPr lang="it-IT"/>
        </a:p>
      </dgm:t>
    </dgm:pt>
    <dgm:pt modelId="{AB2BBD94-5EF9-4E5E-BA43-59CCCE97B896}" type="pres">
      <dgm:prSet presAssocID="{1A869C1B-075C-45F9-B654-1A127418EDA9}" presName="dummy" presStyleCnt="0"/>
      <dgm:spPr/>
      <dgm:t>
        <a:bodyPr/>
        <a:lstStyle/>
        <a:p>
          <a:endParaRPr lang="it-IT"/>
        </a:p>
      </dgm:t>
    </dgm:pt>
    <dgm:pt modelId="{A5C3CDB3-ECB6-4706-916D-A4106FF1E229}" type="pres">
      <dgm:prSet presAssocID="{D5093E3B-CABB-4053-A0CA-A9B488411CEB}" presName="sibTrans" presStyleLbl="sibTrans2D1" presStyleIdx="0" presStyleCnt="5"/>
      <dgm:spPr/>
      <dgm:t>
        <a:bodyPr/>
        <a:lstStyle/>
        <a:p>
          <a:endParaRPr lang="it-IT"/>
        </a:p>
      </dgm:t>
    </dgm:pt>
    <dgm:pt modelId="{00E2E0A0-2E09-4BA6-9880-7159A19E6656}" type="pres">
      <dgm:prSet presAssocID="{12002AC6-1235-440C-B7DD-ADD291E85703}" presName="node" presStyleLbl="node1" presStyleIdx="1" presStyleCnt="5" custScaleX="126483">
        <dgm:presLayoutVars>
          <dgm:bulletEnabled val="1"/>
        </dgm:presLayoutVars>
      </dgm:prSet>
      <dgm:spPr/>
      <dgm:t>
        <a:bodyPr/>
        <a:lstStyle/>
        <a:p>
          <a:endParaRPr lang="it-IT"/>
        </a:p>
      </dgm:t>
    </dgm:pt>
    <dgm:pt modelId="{974D48DC-0395-4856-8B7F-4ED2C352C877}" type="pres">
      <dgm:prSet presAssocID="{12002AC6-1235-440C-B7DD-ADD291E85703}" presName="dummy" presStyleCnt="0"/>
      <dgm:spPr/>
      <dgm:t>
        <a:bodyPr/>
        <a:lstStyle/>
        <a:p>
          <a:endParaRPr lang="it-IT"/>
        </a:p>
      </dgm:t>
    </dgm:pt>
    <dgm:pt modelId="{9C9E20DF-2A6A-42AC-ACAF-1E7489DB4541}" type="pres">
      <dgm:prSet presAssocID="{0ABBBEAA-F07E-43C8-8B43-19F57AC07959}" presName="sibTrans" presStyleLbl="sibTrans2D1" presStyleIdx="1" presStyleCnt="5"/>
      <dgm:spPr/>
      <dgm:t>
        <a:bodyPr/>
        <a:lstStyle/>
        <a:p>
          <a:endParaRPr lang="it-IT"/>
        </a:p>
      </dgm:t>
    </dgm:pt>
    <dgm:pt modelId="{CA17192D-EAED-4FD2-9C45-69C2373B2D87}" type="pres">
      <dgm:prSet presAssocID="{C7BE350B-D503-467C-AF38-11BD9D40C5E5}" presName="node" presStyleLbl="node1" presStyleIdx="2" presStyleCnt="5" custScaleX="149303">
        <dgm:presLayoutVars>
          <dgm:bulletEnabled val="1"/>
        </dgm:presLayoutVars>
      </dgm:prSet>
      <dgm:spPr/>
      <dgm:t>
        <a:bodyPr/>
        <a:lstStyle/>
        <a:p>
          <a:endParaRPr lang="it-IT"/>
        </a:p>
      </dgm:t>
    </dgm:pt>
    <dgm:pt modelId="{CE35D45A-BAAF-4A84-B718-E961E6741A50}" type="pres">
      <dgm:prSet presAssocID="{C7BE350B-D503-467C-AF38-11BD9D40C5E5}" presName="dummy" presStyleCnt="0"/>
      <dgm:spPr/>
      <dgm:t>
        <a:bodyPr/>
        <a:lstStyle/>
        <a:p>
          <a:endParaRPr lang="it-IT"/>
        </a:p>
      </dgm:t>
    </dgm:pt>
    <dgm:pt modelId="{1E1EBECE-F367-4393-B2AF-6262BE5EEC07}" type="pres">
      <dgm:prSet presAssocID="{D3FD124A-3E5B-45E3-AA09-4E5A72B70233}" presName="sibTrans" presStyleLbl="sibTrans2D1" presStyleIdx="2" presStyleCnt="5"/>
      <dgm:spPr/>
      <dgm:t>
        <a:bodyPr/>
        <a:lstStyle/>
        <a:p>
          <a:endParaRPr lang="it-IT"/>
        </a:p>
      </dgm:t>
    </dgm:pt>
    <dgm:pt modelId="{C269EFD8-2985-4AAA-9C42-A38CCCB8F565}" type="pres">
      <dgm:prSet presAssocID="{2C8AC56E-0E55-4C21-A9C5-73222BEB5BE2}" presName="node" presStyleLbl="node1" presStyleIdx="3" presStyleCnt="5" custScaleX="147885">
        <dgm:presLayoutVars>
          <dgm:bulletEnabled val="1"/>
        </dgm:presLayoutVars>
      </dgm:prSet>
      <dgm:spPr/>
      <dgm:t>
        <a:bodyPr/>
        <a:lstStyle/>
        <a:p>
          <a:endParaRPr lang="it-IT"/>
        </a:p>
      </dgm:t>
    </dgm:pt>
    <dgm:pt modelId="{1B7474A1-ACD3-4675-AA97-12699B991999}" type="pres">
      <dgm:prSet presAssocID="{2C8AC56E-0E55-4C21-A9C5-73222BEB5BE2}" presName="dummy" presStyleCnt="0"/>
      <dgm:spPr/>
      <dgm:t>
        <a:bodyPr/>
        <a:lstStyle/>
        <a:p>
          <a:endParaRPr lang="it-IT"/>
        </a:p>
      </dgm:t>
    </dgm:pt>
    <dgm:pt modelId="{A5A8ACBA-8F70-4BE7-87B1-7CBDEBD1120D}" type="pres">
      <dgm:prSet presAssocID="{E1FB880C-74C7-411E-9C02-7CABC7B767BB}" presName="sibTrans" presStyleLbl="sibTrans2D1" presStyleIdx="3" presStyleCnt="5"/>
      <dgm:spPr/>
      <dgm:t>
        <a:bodyPr/>
        <a:lstStyle/>
        <a:p>
          <a:endParaRPr lang="it-IT"/>
        </a:p>
      </dgm:t>
    </dgm:pt>
    <dgm:pt modelId="{75C9234E-0AF7-4AB4-8F6B-613363E39072}" type="pres">
      <dgm:prSet presAssocID="{FA05626A-1E1D-404B-B7DA-9F29E253C583}" presName="node" presStyleLbl="node1" presStyleIdx="4" presStyleCnt="5" custScaleX="148362">
        <dgm:presLayoutVars>
          <dgm:bulletEnabled val="1"/>
        </dgm:presLayoutVars>
      </dgm:prSet>
      <dgm:spPr/>
      <dgm:t>
        <a:bodyPr/>
        <a:lstStyle/>
        <a:p>
          <a:endParaRPr lang="it-IT"/>
        </a:p>
      </dgm:t>
    </dgm:pt>
    <dgm:pt modelId="{73F17103-369E-4520-899D-77815E233313}" type="pres">
      <dgm:prSet presAssocID="{FA05626A-1E1D-404B-B7DA-9F29E253C583}" presName="dummy" presStyleCnt="0"/>
      <dgm:spPr/>
      <dgm:t>
        <a:bodyPr/>
        <a:lstStyle/>
        <a:p>
          <a:endParaRPr lang="it-IT"/>
        </a:p>
      </dgm:t>
    </dgm:pt>
    <dgm:pt modelId="{6BEA5743-0A09-40AA-B269-141CE4E7E9A7}" type="pres">
      <dgm:prSet presAssocID="{1C191122-6CD2-4811-B860-DC71BC679C4D}" presName="sibTrans" presStyleLbl="sibTrans2D1" presStyleIdx="4" presStyleCnt="5"/>
      <dgm:spPr/>
      <dgm:t>
        <a:bodyPr/>
        <a:lstStyle/>
        <a:p>
          <a:endParaRPr lang="it-IT"/>
        </a:p>
      </dgm:t>
    </dgm:pt>
  </dgm:ptLst>
  <dgm:cxnLst>
    <dgm:cxn modelId="{5F7BE555-A373-41D4-AB09-1390B5CD0AE7}" type="presOf" srcId="{E1FB880C-74C7-411E-9C02-7CABC7B767BB}" destId="{A5A8ACBA-8F70-4BE7-87B1-7CBDEBD1120D}" srcOrd="0" destOrd="0" presId="urn:microsoft.com/office/officeart/2005/8/layout/radial6"/>
    <dgm:cxn modelId="{821AE299-C0AB-48E3-82A6-08D83746E9CB}" type="presOf" srcId="{C7BE350B-D503-467C-AF38-11BD9D40C5E5}" destId="{CA17192D-EAED-4FD2-9C45-69C2373B2D87}" srcOrd="0" destOrd="0" presId="urn:microsoft.com/office/officeart/2005/8/layout/radial6"/>
    <dgm:cxn modelId="{B6D68D96-AFEA-40CB-BC13-A0CF9ECCFD22}" type="presOf" srcId="{1A869C1B-075C-45F9-B654-1A127418EDA9}" destId="{29BD91D5-7CC6-4A82-80FA-C28B9150BD38}" srcOrd="0" destOrd="0" presId="urn:microsoft.com/office/officeart/2005/8/layout/radial6"/>
    <dgm:cxn modelId="{59DB6FA8-0ED1-4CD1-99F8-35819942F05D}" srcId="{2EE4AFF2-E3EA-4880-8A0B-E214ACE81022}" destId="{1A869C1B-075C-45F9-B654-1A127418EDA9}" srcOrd="0" destOrd="0" parTransId="{C0665AD3-F643-4E87-AE6D-EDD0F4AFC5C4}" sibTransId="{D5093E3B-CABB-4053-A0CA-A9B488411CEB}"/>
    <dgm:cxn modelId="{B5D5317A-82E0-4A06-819F-2A96144E454C}" type="presOf" srcId="{FA05626A-1E1D-404B-B7DA-9F29E253C583}" destId="{75C9234E-0AF7-4AB4-8F6B-613363E39072}" srcOrd="0" destOrd="0" presId="urn:microsoft.com/office/officeart/2005/8/layout/radial6"/>
    <dgm:cxn modelId="{2F136A91-26AF-4151-BB44-3DE4F8E1E9CE}" type="presOf" srcId="{1C191122-6CD2-4811-B860-DC71BC679C4D}" destId="{6BEA5743-0A09-40AA-B269-141CE4E7E9A7}" srcOrd="0" destOrd="0" presId="urn:microsoft.com/office/officeart/2005/8/layout/radial6"/>
    <dgm:cxn modelId="{3A956912-E6B5-4387-97AC-694828D3BA79}" type="presOf" srcId="{2C8AC56E-0E55-4C21-A9C5-73222BEB5BE2}" destId="{C269EFD8-2985-4AAA-9C42-A38CCCB8F565}" srcOrd="0" destOrd="0" presId="urn:microsoft.com/office/officeart/2005/8/layout/radial6"/>
    <dgm:cxn modelId="{33D8F610-3BF0-45F5-AEC5-E712BE13DAEB}" srcId="{2EE4AFF2-E3EA-4880-8A0B-E214ACE81022}" destId="{2C8AC56E-0E55-4C21-A9C5-73222BEB5BE2}" srcOrd="3" destOrd="0" parTransId="{4C728241-33B3-4CB5-996E-13C74071CB0E}" sibTransId="{E1FB880C-74C7-411E-9C02-7CABC7B767BB}"/>
    <dgm:cxn modelId="{F1FD8D49-4CB1-49E8-958E-81578B2F391B}" type="presOf" srcId="{D5093E3B-CABB-4053-A0CA-A9B488411CEB}" destId="{A5C3CDB3-ECB6-4706-916D-A4106FF1E229}" srcOrd="0" destOrd="0" presId="urn:microsoft.com/office/officeart/2005/8/layout/radial6"/>
    <dgm:cxn modelId="{BF297933-5A20-4630-BE05-85F3F14F1C88}" srcId="{2EE4AFF2-E3EA-4880-8A0B-E214ACE81022}" destId="{FA05626A-1E1D-404B-B7DA-9F29E253C583}" srcOrd="4" destOrd="0" parTransId="{99921B87-CECC-4AA1-9E2D-6AAF14D98021}" sibTransId="{1C191122-6CD2-4811-B860-DC71BC679C4D}"/>
    <dgm:cxn modelId="{83875FC3-3301-4014-8F86-25860AC76EFA}" type="presOf" srcId="{0ABBBEAA-F07E-43C8-8B43-19F57AC07959}" destId="{9C9E20DF-2A6A-42AC-ACAF-1E7489DB4541}" srcOrd="0" destOrd="0" presId="urn:microsoft.com/office/officeart/2005/8/layout/radial6"/>
    <dgm:cxn modelId="{C0460045-3768-4313-B255-897260C9CFB6}" srcId="{2EE4AFF2-E3EA-4880-8A0B-E214ACE81022}" destId="{12002AC6-1235-440C-B7DD-ADD291E85703}" srcOrd="1" destOrd="0" parTransId="{99F97D0C-A88C-4686-84BC-F9FC55BC216E}" sibTransId="{0ABBBEAA-F07E-43C8-8B43-19F57AC07959}"/>
    <dgm:cxn modelId="{AABC15E4-3A5C-46F9-99C2-E3A5584E0C39}" type="presOf" srcId="{12002AC6-1235-440C-B7DD-ADD291E85703}" destId="{00E2E0A0-2E09-4BA6-9880-7159A19E6656}" srcOrd="0" destOrd="0" presId="urn:microsoft.com/office/officeart/2005/8/layout/radial6"/>
    <dgm:cxn modelId="{1A50B812-560F-471E-87B1-1DDFEFB6DE08}" type="presOf" srcId="{2EE4AFF2-E3EA-4880-8A0B-E214ACE81022}" destId="{BBE06263-B15C-46BA-89B8-75BE468895EA}" srcOrd="0" destOrd="0" presId="urn:microsoft.com/office/officeart/2005/8/layout/radial6"/>
    <dgm:cxn modelId="{3C08D615-1DB8-47B8-A0CC-6D283343EBEA}" type="presOf" srcId="{51C62D7A-1D11-4CD9-AAE9-2978C6FCF1B3}" destId="{9DEAF900-8D52-4EAF-B516-482C8A78477D}" srcOrd="0" destOrd="0" presId="urn:microsoft.com/office/officeart/2005/8/layout/radial6"/>
    <dgm:cxn modelId="{C5FF294B-98A2-4AC2-AE5B-3016D3DB2A96}" srcId="{2EE4AFF2-E3EA-4880-8A0B-E214ACE81022}" destId="{C7BE350B-D503-467C-AF38-11BD9D40C5E5}" srcOrd="2" destOrd="0" parTransId="{E878315D-0430-46CC-96ED-0762E856AEA7}" sibTransId="{D3FD124A-3E5B-45E3-AA09-4E5A72B70233}"/>
    <dgm:cxn modelId="{6B193222-71A8-44F3-84F3-96C03A6AFEFF}" srcId="{51C62D7A-1D11-4CD9-AAE9-2978C6FCF1B3}" destId="{2EE4AFF2-E3EA-4880-8A0B-E214ACE81022}" srcOrd="0" destOrd="0" parTransId="{A0F1C625-B8A7-4909-B0BE-D883F1DCED6A}" sibTransId="{B1CA55DC-5732-464E-B161-5E7F444C852E}"/>
    <dgm:cxn modelId="{8455B8A8-708B-46FA-A88B-E05A4428F12B}" type="presOf" srcId="{D3FD124A-3E5B-45E3-AA09-4E5A72B70233}" destId="{1E1EBECE-F367-4393-B2AF-6262BE5EEC07}" srcOrd="0" destOrd="0" presId="urn:microsoft.com/office/officeart/2005/8/layout/radial6"/>
    <dgm:cxn modelId="{EFC02329-6753-468D-8C27-0C13FF6E8509}" type="presParOf" srcId="{9DEAF900-8D52-4EAF-B516-482C8A78477D}" destId="{BBE06263-B15C-46BA-89B8-75BE468895EA}" srcOrd="0" destOrd="0" presId="urn:microsoft.com/office/officeart/2005/8/layout/radial6"/>
    <dgm:cxn modelId="{4DBA638D-86F5-47B9-B4C4-221D12A08BAC}" type="presParOf" srcId="{9DEAF900-8D52-4EAF-B516-482C8A78477D}" destId="{29BD91D5-7CC6-4A82-80FA-C28B9150BD38}" srcOrd="1" destOrd="0" presId="urn:microsoft.com/office/officeart/2005/8/layout/radial6"/>
    <dgm:cxn modelId="{F6D6A82D-3E9D-4307-B21F-7697F47A8E1C}" type="presParOf" srcId="{9DEAF900-8D52-4EAF-B516-482C8A78477D}" destId="{AB2BBD94-5EF9-4E5E-BA43-59CCCE97B896}" srcOrd="2" destOrd="0" presId="urn:microsoft.com/office/officeart/2005/8/layout/radial6"/>
    <dgm:cxn modelId="{15C26265-AB4D-43EB-ABEA-D1E4CA2217C3}" type="presParOf" srcId="{9DEAF900-8D52-4EAF-B516-482C8A78477D}" destId="{A5C3CDB3-ECB6-4706-916D-A4106FF1E229}" srcOrd="3" destOrd="0" presId="urn:microsoft.com/office/officeart/2005/8/layout/radial6"/>
    <dgm:cxn modelId="{A7AEF5BE-D3EA-4942-8EA9-F62F1E54DAAD}" type="presParOf" srcId="{9DEAF900-8D52-4EAF-B516-482C8A78477D}" destId="{00E2E0A0-2E09-4BA6-9880-7159A19E6656}" srcOrd="4" destOrd="0" presId="urn:microsoft.com/office/officeart/2005/8/layout/radial6"/>
    <dgm:cxn modelId="{FA0D52E5-65BA-4153-8308-2628E01461E8}" type="presParOf" srcId="{9DEAF900-8D52-4EAF-B516-482C8A78477D}" destId="{974D48DC-0395-4856-8B7F-4ED2C352C877}" srcOrd="5" destOrd="0" presId="urn:microsoft.com/office/officeart/2005/8/layout/radial6"/>
    <dgm:cxn modelId="{6D995884-A23C-4543-8193-7C639446B186}" type="presParOf" srcId="{9DEAF900-8D52-4EAF-B516-482C8A78477D}" destId="{9C9E20DF-2A6A-42AC-ACAF-1E7489DB4541}" srcOrd="6" destOrd="0" presId="urn:microsoft.com/office/officeart/2005/8/layout/radial6"/>
    <dgm:cxn modelId="{89C73763-0B93-41D0-AE0D-00335732FE44}" type="presParOf" srcId="{9DEAF900-8D52-4EAF-B516-482C8A78477D}" destId="{CA17192D-EAED-4FD2-9C45-69C2373B2D87}" srcOrd="7" destOrd="0" presId="urn:microsoft.com/office/officeart/2005/8/layout/radial6"/>
    <dgm:cxn modelId="{B1B2A8CA-081F-4BE5-937A-9720AE296CD6}" type="presParOf" srcId="{9DEAF900-8D52-4EAF-B516-482C8A78477D}" destId="{CE35D45A-BAAF-4A84-B718-E961E6741A50}" srcOrd="8" destOrd="0" presId="urn:microsoft.com/office/officeart/2005/8/layout/radial6"/>
    <dgm:cxn modelId="{D7D9621A-2C5C-4347-9C0B-26B44537D91E}" type="presParOf" srcId="{9DEAF900-8D52-4EAF-B516-482C8A78477D}" destId="{1E1EBECE-F367-4393-B2AF-6262BE5EEC07}" srcOrd="9" destOrd="0" presId="urn:microsoft.com/office/officeart/2005/8/layout/radial6"/>
    <dgm:cxn modelId="{ADB5550E-1150-4DC2-83CC-FF0C7D2C8D4A}" type="presParOf" srcId="{9DEAF900-8D52-4EAF-B516-482C8A78477D}" destId="{C269EFD8-2985-4AAA-9C42-A38CCCB8F565}" srcOrd="10" destOrd="0" presId="urn:microsoft.com/office/officeart/2005/8/layout/radial6"/>
    <dgm:cxn modelId="{C094766C-C9DA-4150-BEFB-C31674BEFFBF}" type="presParOf" srcId="{9DEAF900-8D52-4EAF-B516-482C8A78477D}" destId="{1B7474A1-ACD3-4675-AA97-12699B991999}" srcOrd="11" destOrd="0" presId="urn:microsoft.com/office/officeart/2005/8/layout/radial6"/>
    <dgm:cxn modelId="{0C94EA39-D56D-40A7-89E0-473E4602552C}" type="presParOf" srcId="{9DEAF900-8D52-4EAF-B516-482C8A78477D}" destId="{A5A8ACBA-8F70-4BE7-87B1-7CBDEBD1120D}" srcOrd="12" destOrd="0" presId="urn:microsoft.com/office/officeart/2005/8/layout/radial6"/>
    <dgm:cxn modelId="{5A95D72E-6DE9-4FF8-B77A-D91FDA3F8D67}" type="presParOf" srcId="{9DEAF900-8D52-4EAF-B516-482C8A78477D}" destId="{75C9234E-0AF7-4AB4-8F6B-613363E39072}" srcOrd="13" destOrd="0" presId="urn:microsoft.com/office/officeart/2005/8/layout/radial6"/>
    <dgm:cxn modelId="{92E29172-0CD0-44B6-AF00-0BB3A2A3F722}" type="presParOf" srcId="{9DEAF900-8D52-4EAF-B516-482C8A78477D}" destId="{73F17103-369E-4520-899D-77815E233313}" srcOrd="14" destOrd="0" presId="urn:microsoft.com/office/officeart/2005/8/layout/radial6"/>
    <dgm:cxn modelId="{39B215E3-58F2-44BD-B59E-5D9146F760FB}" type="presParOf" srcId="{9DEAF900-8D52-4EAF-B516-482C8A78477D}" destId="{6BEA5743-0A09-40AA-B269-141CE4E7E9A7}"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2BCDC9-776F-49A0-B2A8-C8CC9EFE690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D9F175B5-BFCB-4CD1-928E-0900A21D49EE}">
      <dgm:prSet phldrT="[Testo]"/>
      <dgm:spPr/>
      <dgm:t>
        <a:bodyPr/>
        <a:lstStyle/>
        <a:p>
          <a:r>
            <a:rPr lang="it-IT" dirty="0" smtClean="0"/>
            <a:t>Potere direttivo disciplinare di controllo</a:t>
          </a:r>
          <a:endParaRPr lang="it-IT" dirty="0"/>
        </a:p>
      </dgm:t>
    </dgm:pt>
    <dgm:pt modelId="{9FABE53D-C9C8-40FC-9886-A3E8AB8A00A9}" type="parTrans" cxnId="{32FA5F74-5139-4B6B-9D4D-68315F62C05E}">
      <dgm:prSet/>
      <dgm:spPr/>
      <dgm:t>
        <a:bodyPr/>
        <a:lstStyle/>
        <a:p>
          <a:endParaRPr lang="it-IT"/>
        </a:p>
      </dgm:t>
    </dgm:pt>
    <dgm:pt modelId="{E8F5C31E-0B26-4E02-8CA0-53F482B893EE}" type="sibTrans" cxnId="{32FA5F74-5139-4B6B-9D4D-68315F62C05E}">
      <dgm:prSet/>
      <dgm:spPr/>
      <dgm:t>
        <a:bodyPr/>
        <a:lstStyle/>
        <a:p>
          <a:endParaRPr lang="it-IT"/>
        </a:p>
      </dgm:t>
    </dgm:pt>
    <dgm:pt modelId="{089814C3-B0A8-4678-A751-528E42C7DF72}">
      <dgm:prSet phldrT="[Testo]"/>
      <dgm:spPr/>
      <dgm:t>
        <a:bodyPr/>
        <a:lstStyle/>
        <a:p>
          <a:r>
            <a:rPr lang="it-IT" dirty="0" smtClean="0"/>
            <a:t>Inserimento stabile in organizzazione aziendale</a:t>
          </a:r>
          <a:endParaRPr lang="it-IT" dirty="0"/>
        </a:p>
      </dgm:t>
    </dgm:pt>
    <dgm:pt modelId="{F1A30A12-1873-43AC-9DDA-358ACCC6D825}" type="parTrans" cxnId="{FAA2CACC-DF0C-404D-886B-275C71E11481}">
      <dgm:prSet/>
      <dgm:spPr/>
      <dgm:t>
        <a:bodyPr/>
        <a:lstStyle/>
        <a:p>
          <a:endParaRPr lang="it-IT"/>
        </a:p>
      </dgm:t>
    </dgm:pt>
    <dgm:pt modelId="{7E8A0211-CD38-4335-839C-11BA1BE44293}" type="sibTrans" cxnId="{FAA2CACC-DF0C-404D-886B-275C71E11481}">
      <dgm:prSet/>
      <dgm:spPr/>
      <dgm:t>
        <a:bodyPr/>
        <a:lstStyle/>
        <a:p>
          <a:endParaRPr lang="it-IT"/>
        </a:p>
      </dgm:t>
    </dgm:pt>
    <dgm:pt modelId="{775AEA65-0163-4D8C-B3F8-36165765EC70}">
      <dgm:prSet phldrT="[Testo]"/>
      <dgm:spPr/>
      <dgm:t>
        <a:bodyPr/>
        <a:lstStyle/>
        <a:p>
          <a:r>
            <a:rPr lang="it-IT" dirty="0" smtClean="0"/>
            <a:t>Assenza di rischio</a:t>
          </a:r>
          <a:endParaRPr lang="it-IT" dirty="0"/>
        </a:p>
      </dgm:t>
    </dgm:pt>
    <dgm:pt modelId="{B8291F1B-3D29-4EBB-AE8A-BCDD1E73F296}" type="parTrans" cxnId="{3D97ACCD-EC84-42FB-AB42-F1833E4AF71C}">
      <dgm:prSet/>
      <dgm:spPr/>
      <dgm:t>
        <a:bodyPr/>
        <a:lstStyle/>
        <a:p>
          <a:endParaRPr lang="it-IT"/>
        </a:p>
      </dgm:t>
    </dgm:pt>
    <dgm:pt modelId="{6C7A855C-1F7B-4D62-9DA7-FCFA0D9EEA04}" type="sibTrans" cxnId="{3D97ACCD-EC84-42FB-AB42-F1833E4AF71C}">
      <dgm:prSet/>
      <dgm:spPr/>
      <dgm:t>
        <a:bodyPr/>
        <a:lstStyle/>
        <a:p>
          <a:endParaRPr lang="it-IT"/>
        </a:p>
      </dgm:t>
    </dgm:pt>
    <dgm:pt modelId="{3E0C47CA-C328-4431-BA01-B72D0897DFE5}">
      <dgm:prSet phldrT="[Testo]"/>
      <dgm:spPr/>
      <dgm:t>
        <a:bodyPr/>
        <a:lstStyle/>
        <a:p>
          <a:r>
            <a:rPr lang="it-IT" dirty="0" smtClean="0"/>
            <a:t>Continuità della prestazione</a:t>
          </a:r>
          <a:endParaRPr lang="it-IT" dirty="0"/>
        </a:p>
      </dgm:t>
    </dgm:pt>
    <dgm:pt modelId="{231BDA78-254F-439E-84B9-91DE741340CC}" type="parTrans" cxnId="{1F923FFE-6613-4283-AA8C-2AA0CC078D01}">
      <dgm:prSet/>
      <dgm:spPr/>
      <dgm:t>
        <a:bodyPr/>
        <a:lstStyle/>
        <a:p>
          <a:endParaRPr lang="it-IT"/>
        </a:p>
      </dgm:t>
    </dgm:pt>
    <dgm:pt modelId="{D5EE0377-CF85-4791-A7DA-E36F25388174}" type="sibTrans" cxnId="{1F923FFE-6613-4283-AA8C-2AA0CC078D01}">
      <dgm:prSet/>
      <dgm:spPr/>
      <dgm:t>
        <a:bodyPr/>
        <a:lstStyle/>
        <a:p>
          <a:endParaRPr lang="it-IT"/>
        </a:p>
      </dgm:t>
    </dgm:pt>
    <dgm:pt modelId="{DBCD7A4E-2DB6-46CA-8BAA-D12E90C8E8AF}">
      <dgm:prSet phldrT="[Testo]"/>
      <dgm:spPr/>
      <dgm:t>
        <a:bodyPr/>
        <a:lstStyle/>
        <a:p>
          <a:r>
            <a:rPr lang="it-IT" dirty="0" smtClean="0"/>
            <a:t>Orario prestabilito</a:t>
          </a:r>
          <a:endParaRPr lang="it-IT" dirty="0"/>
        </a:p>
      </dgm:t>
    </dgm:pt>
    <dgm:pt modelId="{65899DD2-937A-4F6A-9F1B-F0DBF5434D59}" type="parTrans" cxnId="{309FD281-6E39-4435-861F-4A4D88DD31C9}">
      <dgm:prSet/>
      <dgm:spPr/>
      <dgm:t>
        <a:bodyPr/>
        <a:lstStyle/>
        <a:p>
          <a:endParaRPr lang="it-IT"/>
        </a:p>
      </dgm:t>
    </dgm:pt>
    <dgm:pt modelId="{1F809833-DF4A-47D1-88AB-EA3196F0A676}" type="sibTrans" cxnId="{309FD281-6E39-4435-861F-4A4D88DD31C9}">
      <dgm:prSet/>
      <dgm:spPr/>
      <dgm:t>
        <a:bodyPr/>
        <a:lstStyle/>
        <a:p>
          <a:endParaRPr lang="it-IT"/>
        </a:p>
      </dgm:t>
    </dgm:pt>
    <dgm:pt modelId="{07CFC0DD-A45B-46C3-98CC-458389157A9D}" type="pres">
      <dgm:prSet presAssocID="{702BCDC9-776F-49A0-B2A8-C8CC9EFE690D}" presName="linear" presStyleCnt="0">
        <dgm:presLayoutVars>
          <dgm:dir/>
          <dgm:animLvl val="lvl"/>
          <dgm:resizeHandles val="exact"/>
        </dgm:presLayoutVars>
      </dgm:prSet>
      <dgm:spPr/>
      <dgm:t>
        <a:bodyPr/>
        <a:lstStyle/>
        <a:p>
          <a:endParaRPr lang="it-IT"/>
        </a:p>
      </dgm:t>
    </dgm:pt>
    <dgm:pt modelId="{831DE405-E3A7-466E-93C6-5FEBC4B199F8}" type="pres">
      <dgm:prSet presAssocID="{D9F175B5-BFCB-4CD1-928E-0900A21D49EE}" presName="parentLin" presStyleCnt="0"/>
      <dgm:spPr/>
    </dgm:pt>
    <dgm:pt modelId="{2B3F58E3-160B-481B-85C5-BE223A8293F2}" type="pres">
      <dgm:prSet presAssocID="{D9F175B5-BFCB-4CD1-928E-0900A21D49EE}" presName="parentLeftMargin" presStyleLbl="node1" presStyleIdx="0" presStyleCnt="5"/>
      <dgm:spPr/>
      <dgm:t>
        <a:bodyPr/>
        <a:lstStyle/>
        <a:p>
          <a:endParaRPr lang="it-IT"/>
        </a:p>
      </dgm:t>
    </dgm:pt>
    <dgm:pt modelId="{EAABABF1-B124-4FA0-9876-16C3480C5B03}" type="pres">
      <dgm:prSet presAssocID="{D9F175B5-BFCB-4CD1-928E-0900A21D49EE}" presName="parentText" presStyleLbl="node1" presStyleIdx="0" presStyleCnt="5">
        <dgm:presLayoutVars>
          <dgm:chMax val="0"/>
          <dgm:bulletEnabled val="1"/>
        </dgm:presLayoutVars>
      </dgm:prSet>
      <dgm:spPr/>
      <dgm:t>
        <a:bodyPr/>
        <a:lstStyle/>
        <a:p>
          <a:endParaRPr lang="it-IT"/>
        </a:p>
      </dgm:t>
    </dgm:pt>
    <dgm:pt modelId="{BAA14B4D-D66B-44C4-87AB-43230EBE3B56}" type="pres">
      <dgm:prSet presAssocID="{D9F175B5-BFCB-4CD1-928E-0900A21D49EE}" presName="negativeSpace" presStyleCnt="0"/>
      <dgm:spPr/>
    </dgm:pt>
    <dgm:pt modelId="{C3D39FAD-565D-4013-8558-D3EB0D0DDA01}" type="pres">
      <dgm:prSet presAssocID="{D9F175B5-BFCB-4CD1-928E-0900A21D49EE}" presName="childText" presStyleLbl="conFgAcc1" presStyleIdx="0" presStyleCnt="5">
        <dgm:presLayoutVars>
          <dgm:bulletEnabled val="1"/>
        </dgm:presLayoutVars>
      </dgm:prSet>
      <dgm:spPr/>
    </dgm:pt>
    <dgm:pt modelId="{523FE715-CC80-4EFD-A84F-F65BBF3D4459}" type="pres">
      <dgm:prSet presAssocID="{E8F5C31E-0B26-4E02-8CA0-53F482B893EE}" presName="spaceBetweenRectangles" presStyleCnt="0"/>
      <dgm:spPr/>
    </dgm:pt>
    <dgm:pt modelId="{65719D7D-C0CE-4B43-B334-24E958ABD6CE}" type="pres">
      <dgm:prSet presAssocID="{089814C3-B0A8-4678-A751-528E42C7DF72}" presName="parentLin" presStyleCnt="0"/>
      <dgm:spPr/>
    </dgm:pt>
    <dgm:pt modelId="{D2F2345B-A287-45EF-8B64-2527C483C05F}" type="pres">
      <dgm:prSet presAssocID="{089814C3-B0A8-4678-A751-528E42C7DF72}" presName="parentLeftMargin" presStyleLbl="node1" presStyleIdx="0" presStyleCnt="5"/>
      <dgm:spPr/>
      <dgm:t>
        <a:bodyPr/>
        <a:lstStyle/>
        <a:p>
          <a:endParaRPr lang="it-IT"/>
        </a:p>
      </dgm:t>
    </dgm:pt>
    <dgm:pt modelId="{68944CE1-91A0-4510-826F-D03B601155E6}" type="pres">
      <dgm:prSet presAssocID="{089814C3-B0A8-4678-A751-528E42C7DF72}" presName="parentText" presStyleLbl="node1" presStyleIdx="1" presStyleCnt="5">
        <dgm:presLayoutVars>
          <dgm:chMax val="0"/>
          <dgm:bulletEnabled val="1"/>
        </dgm:presLayoutVars>
      </dgm:prSet>
      <dgm:spPr/>
      <dgm:t>
        <a:bodyPr/>
        <a:lstStyle/>
        <a:p>
          <a:endParaRPr lang="it-IT"/>
        </a:p>
      </dgm:t>
    </dgm:pt>
    <dgm:pt modelId="{626F9CBB-5994-400F-B358-25D90AEE7AE6}" type="pres">
      <dgm:prSet presAssocID="{089814C3-B0A8-4678-A751-528E42C7DF72}" presName="negativeSpace" presStyleCnt="0"/>
      <dgm:spPr/>
    </dgm:pt>
    <dgm:pt modelId="{B9584DBB-8985-49FE-8432-DFB3F10D1F95}" type="pres">
      <dgm:prSet presAssocID="{089814C3-B0A8-4678-A751-528E42C7DF72}" presName="childText" presStyleLbl="conFgAcc1" presStyleIdx="1" presStyleCnt="5">
        <dgm:presLayoutVars>
          <dgm:bulletEnabled val="1"/>
        </dgm:presLayoutVars>
      </dgm:prSet>
      <dgm:spPr/>
    </dgm:pt>
    <dgm:pt modelId="{BA65FDF2-A7BA-44AC-8CCB-2FE683582FAB}" type="pres">
      <dgm:prSet presAssocID="{7E8A0211-CD38-4335-839C-11BA1BE44293}" presName="spaceBetweenRectangles" presStyleCnt="0"/>
      <dgm:spPr/>
    </dgm:pt>
    <dgm:pt modelId="{E2CC2BB2-FD79-49B5-ABCA-A3D99AD5D58B}" type="pres">
      <dgm:prSet presAssocID="{775AEA65-0163-4D8C-B3F8-36165765EC70}" presName="parentLin" presStyleCnt="0"/>
      <dgm:spPr/>
    </dgm:pt>
    <dgm:pt modelId="{D58A0BAC-6257-4DE1-9268-2059A9650F5D}" type="pres">
      <dgm:prSet presAssocID="{775AEA65-0163-4D8C-B3F8-36165765EC70}" presName="parentLeftMargin" presStyleLbl="node1" presStyleIdx="1" presStyleCnt="5"/>
      <dgm:spPr/>
      <dgm:t>
        <a:bodyPr/>
        <a:lstStyle/>
        <a:p>
          <a:endParaRPr lang="it-IT"/>
        </a:p>
      </dgm:t>
    </dgm:pt>
    <dgm:pt modelId="{EB243F4D-F9A9-4015-BC74-CE837459DEE6}" type="pres">
      <dgm:prSet presAssocID="{775AEA65-0163-4D8C-B3F8-36165765EC70}" presName="parentText" presStyleLbl="node1" presStyleIdx="2" presStyleCnt="5">
        <dgm:presLayoutVars>
          <dgm:chMax val="0"/>
          <dgm:bulletEnabled val="1"/>
        </dgm:presLayoutVars>
      </dgm:prSet>
      <dgm:spPr/>
      <dgm:t>
        <a:bodyPr/>
        <a:lstStyle/>
        <a:p>
          <a:endParaRPr lang="it-IT"/>
        </a:p>
      </dgm:t>
    </dgm:pt>
    <dgm:pt modelId="{8D40BD61-F9E2-4DC1-BF9B-95CF1D085715}" type="pres">
      <dgm:prSet presAssocID="{775AEA65-0163-4D8C-B3F8-36165765EC70}" presName="negativeSpace" presStyleCnt="0"/>
      <dgm:spPr/>
    </dgm:pt>
    <dgm:pt modelId="{AB88FCBA-3FA8-4B04-98E9-F46876799746}" type="pres">
      <dgm:prSet presAssocID="{775AEA65-0163-4D8C-B3F8-36165765EC70}" presName="childText" presStyleLbl="conFgAcc1" presStyleIdx="2" presStyleCnt="5">
        <dgm:presLayoutVars>
          <dgm:bulletEnabled val="1"/>
        </dgm:presLayoutVars>
      </dgm:prSet>
      <dgm:spPr/>
    </dgm:pt>
    <dgm:pt modelId="{E832330C-686C-4B4D-936F-59F2B688616C}" type="pres">
      <dgm:prSet presAssocID="{6C7A855C-1F7B-4D62-9DA7-FCFA0D9EEA04}" presName="spaceBetweenRectangles" presStyleCnt="0"/>
      <dgm:spPr/>
    </dgm:pt>
    <dgm:pt modelId="{70CE006F-1241-4998-B546-B65B94522D5C}" type="pres">
      <dgm:prSet presAssocID="{3E0C47CA-C328-4431-BA01-B72D0897DFE5}" presName="parentLin" presStyleCnt="0"/>
      <dgm:spPr/>
    </dgm:pt>
    <dgm:pt modelId="{B9DB3CEA-713E-4760-B93B-E5709242D09E}" type="pres">
      <dgm:prSet presAssocID="{3E0C47CA-C328-4431-BA01-B72D0897DFE5}" presName="parentLeftMargin" presStyleLbl="node1" presStyleIdx="2" presStyleCnt="5"/>
      <dgm:spPr/>
      <dgm:t>
        <a:bodyPr/>
        <a:lstStyle/>
        <a:p>
          <a:endParaRPr lang="it-IT"/>
        </a:p>
      </dgm:t>
    </dgm:pt>
    <dgm:pt modelId="{E845550E-2CF1-46A4-9664-05FEFCD75F70}" type="pres">
      <dgm:prSet presAssocID="{3E0C47CA-C328-4431-BA01-B72D0897DFE5}" presName="parentText" presStyleLbl="node1" presStyleIdx="3" presStyleCnt="5">
        <dgm:presLayoutVars>
          <dgm:chMax val="0"/>
          <dgm:bulletEnabled val="1"/>
        </dgm:presLayoutVars>
      </dgm:prSet>
      <dgm:spPr/>
      <dgm:t>
        <a:bodyPr/>
        <a:lstStyle/>
        <a:p>
          <a:endParaRPr lang="it-IT"/>
        </a:p>
      </dgm:t>
    </dgm:pt>
    <dgm:pt modelId="{C1B3E17B-4FA8-4068-B621-3AFDAA452EFD}" type="pres">
      <dgm:prSet presAssocID="{3E0C47CA-C328-4431-BA01-B72D0897DFE5}" presName="negativeSpace" presStyleCnt="0"/>
      <dgm:spPr/>
    </dgm:pt>
    <dgm:pt modelId="{78CFD213-22F0-46A1-A586-B422AAAB07E8}" type="pres">
      <dgm:prSet presAssocID="{3E0C47CA-C328-4431-BA01-B72D0897DFE5}" presName="childText" presStyleLbl="conFgAcc1" presStyleIdx="3" presStyleCnt="5">
        <dgm:presLayoutVars>
          <dgm:bulletEnabled val="1"/>
        </dgm:presLayoutVars>
      </dgm:prSet>
      <dgm:spPr/>
    </dgm:pt>
    <dgm:pt modelId="{AC6AF6FF-494E-4884-9935-4C9859D570A7}" type="pres">
      <dgm:prSet presAssocID="{D5EE0377-CF85-4791-A7DA-E36F25388174}" presName="spaceBetweenRectangles" presStyleCnt="0"/>
      <dgm:spPr/>
    </dgm:pt>
    <dgm:pt modelId="{55A5D595-EB0B-4522-B8A8-FA2CE2080B42}" type="pres">
      <dgm:prSet presAssocID="{DBCD7A4E-2DB6-46CA-8BAA-D12E90C8E8AF}" presName="parentLin" presStyleCnt="0"/>
      <dgm:spPr/>
    </dgm:pt>
    <dgm:pt modelId="{1A61B517-99BD-4FAE-BCCF-E5B4E8348B81}" type="pres">
      <dgm:prSet presAssocID="{DBCD7A4E-2DB6-46CA-8BAA-D12E90C8E8AF}" presName="parentLeftMargin" presStyleLbl="node1" presStyleIdx="3" presStyleCnt="5"/>
      <dgm:spPr/>
      <dgm:t>
        <a:bodyPr/>
        <a:lstStyle/>
        <a:p>
          <a:endParaRPr lang="it-IT"/>
        </a:p>
      </dgm:t>
    </dgm:pt>
    <dgm:pt modelId="{5BF979A8-82F1-4934-A915-724E3C4C953D}" type="pres">
      <dgm:prSet presAssocID="{DBCD7A4E-2DB6-46CA-8BAA-D12E90C8E8AF}" presName="parentText" presStyleLbl="node1" presStyleIdx="4" presStyleCnt="5">
        <dgm:presLayoutVars>
          <dgm:chMax val="0"/>
          <dgm:bulletEnabled val="1"/>
        </dgm:presLayoutVars>
      </dgm:prSet>
      <dgm:spPr/>
      <dgm:t>
        <a:bodyPr/>
        <a:lstStyle/>
        <a:p>
          <a:endParaRPr lang="it-IT"/>
        </a:p>
      </dgm:t>
    </dgm:pt>
    <dgm:pt modelId="{8CCFCAD2-64C6-4370-9C7D-195F8D9014BB}" type="pres">
      <dgm:prSet presAssocID="{DBCD7A4E-2DB6-46CA-8BAA-D12E90C8E8AF}" presName="negativeSpace" presStyleCnt="0"/>
      <dgm:spPr/>
    </dgm:pt>
    <dgm:pt modelId="{28DB23C8-8492-407C-8704-E91FEC5F5C44}" type="pres">
      <dgm:prSet presAssocID="{DBCD7A4E-2DB6-46CA-8BAA-D12E90C8E8AF}" presName="childText" presStyleLbl="conFgAcc1" presStyleIdx="4" presStyleCnt="5" custLinFactNeighborX="5113" custLinFactNeighborY="-91409">
        <dgm:presLayoutVars>
          <dgm:bulletEnabled val="1"/>
        </dgm:presLayoutVars>
      </dgm:prSet>
      <dgm:spPr/>
    </dgm:pt>
  </dgm:ptLst>
  <dgm:cxnLst>
    <dgm:cxn modelId="{07FA8273-C4CC-4DE2-91E9-05350C809C6A}" type="presOf" srcId="{089814C3-B0A8-4678-A751-528E42C7DF72}" destId="{68944CE1-91A0-4510-826F-D03B601155E6}" srcOrd="1" destOrd="0" presId="urn:microsoft.com/office/officeart/2005/8/layout/list1"/>
    <dgm:cxn modelId="{3D97ACCD-EC84-42FB-AB42-F1833E4AF71C}" srcId="{702BCDC9-776F-49A0-B2A8-C8CC9EFE690D}" destId="{775AEA65-0163-4D8C-B3F8-36165765EC70}" srcOrd="2" destOrd="0" parTransId="{B8291F1B-3D29-4EBB-AE8A-BCDD1E73F296}" sibTransId="{6C7A855C-1F7B-4D62-9DA7-FCFA0D9EEA04}"/>
    <dgm:cxn modelId="{32FA5F74-5139-4B6B-9D4D-68315F62C05E}" srcId="{702BCDC9-776F-49A0-B2A8-C8CC9EFE690D}" destId="{D9F175B5-BFCB-4CD1-928E-0900A21D49EE}" srcOrd="0" destOrd="0" parTransId="{9FABE53D-C9C8-40FC-9886-A3E8AB8A00A9}" sibTransId="{E8F5C31E-0B26-4E02-8CA0-53F482B893EE}"/>
    <dgm:cxn modelId="{67680747-F6EC-4AC5-98AD-504314ACEEA0}" type="presOf" srcId="{DBCD7A4E-2DB6-46CA-8BAA-D12E90C8E8AF}" destId="{5BF979A8-82F1-4934-A915-724E3C4C953D}" srcOrd="1" destOrd="0" presId="urn:microsoft.com/office/officeart/2005/8/layout/list1"/>
    <dgm:cxn modelId="{A915BB68-DD8C-4449-B4EB-CEE0265878E6}" type="presOf" srcId="{702BCDC9-776F-49A0-B2A8-C8CC9EFE690D}" destId="{07CFC0DD-A45B-46C3-98CC-458389157A9D}" srcOrd="0" destOrd="0" presId="urn:microsoft.com/office/officeart/2005/8/layout/list1"/>
    <dgm:cxn modelId="{23BC486A-55B3-4D31-B478-A34148D17512}" type="presOf" srcId="{775AEA65-0163-4D8C-B3F8-36165765EC70}" destId="{D58A0BAC-6257-4DE1-9268-2059A9650F5D}" srcOrd="0" destOrd="0" presId="urn:microsoft.com/office/officeart/2005/8/layout/list1"/>
    <dgm:cxn modelId="{F99B8FD7-F8DA-45AC-9330-072177382920}" type="presOf" srcId="{775AEA65-0163-4D8C-B3F8-36165765EC70}" destId="{EB243F4D-F9A9-4015-BC74-CE837459DEE6}" srcOrd="1" destOrd="0" presId="urn:microsoft.com/office/officeart/2005/8/layout/list1"/>
    <dgm:cxn modelId="{AEB3F4DC-0C13-4D9E-A090-587CBAD815DF}" type="presOf" srcId="{089814C3-B0A8-4678-A751-528E42C7DF72}" destId="{D2F2345B-A287-45EF-8B64-2527C483C05F}" srcOrd="0" destOrd="0" presId="urn:microsoft.com/office/officeart/2005/8/layout/list1"/>
    <dgm:cxn modelId="{2D121521-A8F7-4ABF-BE2B-70444B878BC1}" type="presOf" srcId="{3E0C47CA-C328-4431-BA01-B72D0897DFE5}" destId="{B9DB3CEA-713E-4760-B93B-E5709242D09E}" srcOrd="0" destOrd="0" presId="urn:microsoft.com/office/officeart/2005/8/layout/list1"/>
    <dgm:cxn modelId="{A029BCFE-E8C4-4FC3-84EA-80AAE700BF28}" type="presOf" srcId="{3E0C47CA-C328-4431-BA01-B72D0897DFE5}" destId="{E845550E-2CF1-46A4-9664-05FEFCD75F70}" srcOrd="1" destOrd="0" presId="urn:microsoft.com/office/officeart/2005/8/layout/list1"/>
    <dgm:cxn modelId="{F769D2ED-0E14-4065-98DD-157E4A1584D1}" type="presOf" srcId="{DBCD7A4E-2DB6-46CA-8BAA-D12E90C8E8AF}" destId="{1A61B517-99BD-4FAE-BCCF-E5B4E8348B81}" srcOrd="0" destOrd="0" presId="urn:microsoft.com/office/officeart/2005/8/layout/list1"/>
    <dgm:cxn modelId="{249E3464-CA8A-4F85-AB1E-23F06C4630B3}" type="presOf" srcId="{D9F175B5-BFCB-4CD1-928E-0900A21D49EE}" destId="{EAABABF1-B124-4FA0-9876-16C3480C5B03}" srcOrd="1" destOrd="0" presId="urn:microsoft.com/office/officeart/2005/8/layout/list1"/>
    <dgm:cxn modelId="{9EE7B967-2D66-4C4B-BB55-6DFF38BBDBD6}" type="presOf" srcId="{D9F175B5-BFCB-4CD1-928E-0900A21D49EE}" destId="{2B3F58E3-160B-481B-85C5-BE223A8293F2}" srcOrd="0" destOrd="0" presId="urn:microsoft.com/office/officeart/2005/8/layout/list1"/>
    <dgm:cxn modelId="{1F923FFE-6613-4283-AA8C-2AA0CC078D01}" srcId="{702BCDC9-776F-49A0-B2A8-C8CC9EFE690D}" destId="{3E0C47CA-C328-4431-BA01-B72D0897DFE5}" srcOrd="3" destOrd="0" parTransId="{231BDA78-254F-439E-84B9-91DE741340CC}" sibTransId="{D5EE0377-CF85-4791-A7DA-E36F25388174}"/>
    <dgm:cxn modelId="{309FD281-6E39-4435-861F-4A4D88DD31C9}" srcId="{702BCDC9-776F-49A0-B2A8-C8CC9EFE690D}" destId="{DBCD7A4E-2DB6-46CA-8BAA-D12E90C8E8AF}" srcOrd="4" destOrd="0" parTransId="{65899DD2-937A-4F6A-9F1B-F0DBF5434D59}" sibTransId="{1F809833-DF4A-47D1-88AB-EA3196F0A676}"/>
    <dgm:cxn modelId="{FAA2CACC-DF0C-404D-886B-275C71E11481}" srcId="{702BCDC9-776F-49A0-B2A8-C8CC9EFE690D}" destId="{089814C3-B0A8-4678-A751-528E42C7DF72}" srcOrd="1" destOrd="0" parTransId="{F1A30A12-1873-43AC-9DDA-358ACCC6D825}" sibTransId="{7E8A0211-CD38-4335-839C-11BA1BE44293}"/>
    <dgm:cxn modelId="{B845B241-852F-4C95-9AE2-2C48208DEB5B}" type="presParOf" srcId="{07CFC0DD-A45B-46C3-98CC-458389157A9D}" destId="{831DE405-E3A7-466E-93C6-5FEBC4B199F8}" srcOrd="0" destOrd="0" presId="urn:microsoft.com/office/officeart/2005/8/layout/list1"/>
    <dgm:cxn modelId="{661E77AE-921D-4D01-81F1-73A064AB6125}" type="presParOf" srcId="{831DE405-E3A7-466E-93C6-5FEBC4B199F8}" destId="{2B3F58E3-160B-481B-85C5-BE223A8293F2}" srcOrd="0" destOrd="0" presId="urn:microsoft.com/office/officeart/2005/8/layout/list1"/>
    <dgm:cxn modelId="{E2EB2C38-721E-442F-905E-6684E521330C}" type="presParOf" srcId="{831DE405-E3A7-466E-93C6-5FEBC4B199F8}" destId="{EAABABF1-B124-4FA0-9876-16C3480C5B03}" srcOrd="1" destOrd="0" presId="urn:microsoft.com/office/officeart/2005/8/layout/list1"/>
    <dgm:cxn modelId="{22853CE3-6776-48F4-824E-E8022C3D9C6A}" type="presParOf" srcId="{07CFC0DD-A45B-46C3-98CC-458389157A9D}" destId="{BAA14B4D-D66B-44C4-87AB-43230EBE3B56}" srcOrd="1" destOrd="0" presId="urn:microsoft.com/office/officeart/2005/8/layout/list1"/>
    <dgm:cxn modelId="{905CC6CC-9EC6-4174-9A0A-AA864EDCED5D}" type="presParOf" srcId="{07CFC0DD-A45B-46C3-98CC-458389157A9D}" destId="{C3D39FAD-565D-4013-8558-D3EB0D0DDA01}" srcOrd="2" destOrd="0" presId="urn:microsoft.com/office/officeart/2005/8/layout/list1"/>
    <dgm:cxn modelId="{381E6EC4-F109-4C9E-A6A2-6ACA00EF7843}" type="presParOf" srcId="{07CFC0DD-A45B-46C3-98CC-458389157A9D}" destId="{523FE715-CC80-4EFD-A84F-F65BBF3D4459}" srcOrd="3" destOrd="0" presId="urn:microsoft.com/office/officeart/2005/8/layout/list1"/>
    <dgm:cxn modelId="{B80BE3CB-4B47-4639-B8B4-94F9073D8C3E}" type="presParOf" srcId="{07CFC0DD-A45B-46C3-98CC-458389157A9D}" destId="{65719D7D-C0CE-4B43-B334-24E958ABD6CE}" srcOrd="4" destOrd="0" presId="urn:microsoft.com/office/officeart/2005/8/layout/list1"/>
    <dgm:cxn modelId="{FFBD08A3-0770-4C37-A959-03491ADFEFB2}" type="presParOf" srcId="{65719D7D-C0CE-4B43-B334-24E958ABD6CE}" destId="{D2F2345B-A287-45EF-8B64-2527C483C05F}" srcOrd="0" destOrd="0" presId="urn:microsoft.com/office/officeart/2005/8/layout/list1"/>
    <dgm:cxn modelId="{1C74C760-1C99-4FA8-BD14-C4E697D8FF1E}" type="presParOf" srcId="{65719D7D-C0CE-4B43-B334-24E958ABD6CE}" destId="{68944CE1-91A0-4510-826F-D03B601155E6}" srcOrd="1" destOrd="0" presId="urn:microsoft.com/office/officeart/2005/8/layout/list1"/>
    <dgm:cxn modelId="{E775046B-B618-42D0-9E9E-530F1F1BC0CC}" type="presParOf" srcId="{07CFC0DD-A45B-46C3-98CC-458389157A9D}" destId="{626F9CBB-5994-400F-B358-25D90AEE7AE6}" srcOrd="5" destOrd="0" presId="urn:microsoft.com/office/officeart/2005/8/layout/list1"/>
    <dgm:cxn modelId="{B6B81D18-E15A-4D27-A814-DC4739BB2FFF}" type="presParOf" srcId="{07CFC0DD-A45B-46C3-98CC-458389157A9D}" destId="{B9584DBB-8985-49FE-8432-DFB3F10D1F95}" srcOrd="6" destOrd="0" presId="urn:microsoft.com/office/officeart/2005/8/layout/list1"/>
    <dgm:cxn modelId="{4C461628-B9A4-4DFA-BC3E-3D3ED2471E45}" type="presParOf" srcId="{07CFC0DD-A45B-46C3-98CC-458389157A9D}" destId="{BA65FDF2-A7BA-44AC-8CCB-2FE683582FAB}" srcOrd="7" destOrd="0" presId="urn:microsoft.com/office/officeart/2005/8/layout/list1"/>
    <dgm:cxn modelId="{6B2C0B39-102A-4543-AEDD-0698FD2ED0E3}" type="presParOf" srcId="{07CFC0DD-A45B-46C3-98CC-458389157A9D}" destId="{E2CC2BB2-FD79-49B5-ABCA-A3D99AD5D58B}" srcOrd="8" destOrd="0" presId="urn:microsoft.com/office/officeart/2005/8/layout/list1"/>
    <dgm:cxn modelId="{659AEFA7-56EB-4DCE-8550-63240E55750F}" type="presParOf" srcId="{E2CC2BB2-FD79-49B5-ABCA-A3D99AD5D58B}" destId="{D58A0BAC-6257-4DE1-9268-2059A9650F5D}" srcOrd="0" destOrd="0" presId="urn:microsoft.com/office/officeart/2005/8/layout/list1"/>
    <dgm:cxn modelId="{2448C1A5-C8B8-4605-8C50-86117A6DA8D4}" type="presParOf" srcId="{E2CC2BB2-FD79-49B5-ABCA-A3D99AD5D58B}" destId="{EB243F4D-F9A9-4015-BC74-CE837459DEE6}" srcOrd="1" destOrd="0" presId="urn:microsoft.com/office/officeart/2005/8/layout/list1"/>
    <dgm:cxn modelId="{657DBF08-5F0F-4CD1-86B5-AE4C23CB3BAC}" type="presParOf" srcId="{07CFC0DD-A45B-46C3-98CC-458389157A9D}" destId="{8D40BD61-F9E2-4DC1-BF9B-95CF1D085715}" srcOrd="9" destOrd="0" presId="urn:microsoft.com/office/officeart/2005/8/layout/list1"/>
    <dgm:cxn modelId="{407028B7-FD36-4AF6-80C1-483E855073FE}" type="presParOf" srcId="{07CFC0DD-A45B-46C3-98CC-458389157A9D}" destId="{AB88FCBA-3FA8-4B04-98E9-F46876799746}" srcOrd="10" destOrd="0" presId="urn:microsoft.com/office/officeart/2005/8/layout/list1"/>
    <dgm:cxn modelId="{C10E8B17-85C6-4120-94D8-14B83F2FD1E9}" type="presParOf" srcId="{07CFC0DD-A45B-46C3-98CC-458389157A9D}" destId="{E832330C-686C-4B4D-936F-59F2B688616C}" srcOrd="11" destOrd="0" presId="urn:microsoft.com/office/officeart/2005/8/layout/list1"/>
    <dgm:cxn modelId="{01151E1C-9E16-4B43-8C19-9D3BC0CC08CF}" type="presParOf" srcId="{07CFC0DD-A45B-46C3-98CC-458389157A9D}" destId="{70CE006F-1241-4998-B546-B65B94522D5C}" srcOrd="12" destOrd="0" presId="urn:microsoft.com/office/officeart/2005/8/layout/list1"/>
    <dgm:cxn modelId="{30A7AAC1-F109-4160-99AD-3E802D9C037F}" type="presParOf" srcId="{70CE006F-1241-4998-B546-B65B94522D5C}" destId="{B9DB3CEA-713E-4760-B93B-E5709242D09E}" srcOrd="0" destOrd="0" presId="urn:microsoft.com/office/officeart/2005/8/layout/list1"/>
    <dgm:cxn modelId="{A5DE4DF3-90A0-41B4-A76F-48F50A96BDA8}" type="presParOf" srcId="{70CE006F-1241-4998-B546-B65B94522D5C}" destId="{E845550E-2CF1-46A4-9664-05FEFCD75F70}" srcOrd="1" destOrd="0" presId="urn:microsoft.com/office/officeart/2005/8/layout/list1"/>
    <dgm:cxn modelId="{C45CB5DA-3E57-407E-A2D1-379B4BD740FF}" type="presParOf" srcId="{07CFC0DD-A45B-46C3-98CC-458389157A9D}" destId="{C1B3E17B-4FA8-4068-B621-3AFDAA452EFD}" srcOrd="13" destOrd="0" presId="urn:microsoft.com/office/officeart/2005/8/layout/list1"/>
    <dgm:cxn modelId="{12C1CC03-4AA7-4773-81CB-4D1F2A90615F}" type="presParOf" srcId="{07CFC0DD-A45B-46C3-98CC-458389157A9D}" destId="{78CFD213-22F0-46A1-A586-B422AAAB07E8}" srcOrd="14" destOrd="0" presId="urn:microsoft.com/office/officeart/2005/8/layout/list1"/>
    <dgm:cxn modelId="{0C5801A8-502A-4A0F-9596-87E0E8148CFD}" type="presParOf" srcId="{07CFC0DD-A45B-46C3-98CC-458389157A9D}" destId="{AC6AF6FF-494E-4884-9935-4C9859D570A7}" srcOrd="15" destOrd="0" presId="urn:microsoft.com/office/officeart/2005/8/layout/list1"/>
    <dgm:cxn modelId="{FFD3A943-30E4-456D-9D6E-57F93CEEB0A3}" type="presParOf" srcId="{07CFC0DD-A45B-46C3-98CC-458389157A9D}" destId="{55A5D595-EB0B-4522-B8A8-FA2CE2080B42}" srcOrd="16" destOrd="0" presId="urn:microsoft.com/office/officeart/2005/8/layout/list1"/>
    <dgm:cxn modelId="{A87F81B5-F0A4-4C38-B48B-1A60C9000D2D}" type="presParOf" srcId="{55A5D595-EB0B-4522-B8A8-FA2CE2080B42}" destId="{1A61B517-99BD-4FAE-BCCF-E5B4E8348B81}" srcOrd="0" destOrd="0" presId="urn:microsoft.com/office/officeart/2005/8/layout/list1"/>
    <dgm:cxn modelId="{4A1153F7-B2B0-4A02-B3E6-F442659348AC}" type="presParOf" srcId="{55A5D595-EB0B-4522-B8A8-FA2CE2080B42}" destId="{5BF979A8-82F1-4934-A915-724E3C4C953D}" srcOrd="1" destOrd="0" presId="urn:microsoft.com/office/officeart/2005/8/layout/list1"/>
    <dgm:cxn modelId="{18622F05-5A53-496B-A491-682E937E827F}" type="presParOf" srcId="{07CFC0DD-A45B-46C3-98CC-458389157A9D}" destId="{8CCFCAD2-64C6-4370-9C7D-195F8D9014BB}" srcOrd="17" destOrd="0" presId="urn:microsoft.com/office/officeart/2005/8/layout/list1"/>
    <dgm:cxn modelId="{789F06C1-9123-4B68-AB52-135733AD1CBC}" type="presParOf" srcId="{07CFC0DD-A45B-46C3-98CC-458389157A9D}" destId="{28DB23C8-8492-407C-8704-E91FEC5F5C4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2BCDC9-776F-49A0-B2A8-C8CC9EFE690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D9F175B5-BFCB-4CD1-928E-0900A21D49EE}">
      <dgm:prSet phldrT="[Testo]"/>
      <dgm:spPr/>
      <dgm:t>
        <a:bodyPr/>
        <a:lstStyle/>
        <a:p>
          <a:r>
            <a:rPr lang="it-IT" dirty="0" smtClean="0"/>
            <a:t>Retribuzione fissa a prescindere dal risultato</a:t>
          </a:r>
          <a:endParaRPr lang="it-IT" dirty="0"/>
        </a:p>
      </dgm:t>
    </dgm:pt>
    <dgm:pt modelId="{9FABE53D-C9C8-40FC-9886-A3E8AB8A00A9}" type="parTrans" cxnId="{32FA5F74-5139-4B6B-9D4D-68315F62C05E}">
      <dgm:prSet/>
      <dgm:spPr/>
      <dgm:t>
        <a:bodyPr/>
        <a:lstStyle/>
        <a:p>
          <a:endParaRPr lang="it-IT"/>
        </a:p>
      </dgm:t>
    </dgm:pt>
    <dgm:pt modelId="{E8F5C31E-0B26-4E02-8CA0-53F482B893EE}" type="sibTrans" cxnId="{32FA5F74-5139-4B6B-9D4D-68315F62C05E}">
      <dgm:prSet/>
      <dgm:spPr/>
      <dgm:t>
        <a:bodyPr/>
        <a:lstStyle/>
        <a:p>
          <a:endParaRPr lang="it-IT"/>
        </a:p>
      </dgm:t>
    </dgm:pt>
    <dgm:pt modelId="{089814C3-B0A8-4678-A751-528E42C7DF72}">
      <dgm:prSet phldrT="[Testo]"/>
      <dgm:spPr/>
      <dgm:t>
        <a:bodyPr/>
        <a:lstStyle/>
        <a:p>
          <a:r>
            <a:rPr lang="it-IT" dirty="0" err="1" smtClean="0"/>
            <a:t>Eterodirezione</a:t>
          </a:r>
          <a:r>
            <a:rPr lang="it-IT" dirty="0" smtClean="0"/>
            <a:t> </a:t>
          </a:r>
          <a:endParaRPr lang="it-IT" dirty="0"/>
        </a:p>
      </dgm:t>
    </dgm:pt>
    <dgm:pt modelId="{F1A30A12-1873-43AC-9DDA-358ACCC6D825}" type="parTrans" cxnId="{FAA2CACC-DF0C-404D-886B-275C71E11481}">
      <dgm:prSet/>
      <dgm:spPr/>
      <dgm:t>
        <a:bodyPr/>
        <a:lstStyle/>
        <a:p>
          <a:endParaRPr lang="it-IT"/>
        </a:p>
      </dgm:t>
    </dgm:pt>
    <dgm:pt modelId="{7E8A0211-CD38-4335-839C-11BA1BE44293}" type="sibTrans" cxnId="{FAA2CACC-DF0C-404D-886B-275C71E11481}">
      <dgm:prSet/>
      <dgm:spPr/>
      <dgm:t>
        <a:bodyPr/>
        <a:lstStyle/>
        <a:p>
          <a:endParaRPr lang="it-IT"/>
        </a:p>
      </dgm:t>
    </dgm:pt>
    <dgm:pt modelId="{087DFC9B-438E-4584-8843-5426D619065D}">
      <dgm:prSet phldrT="[Testo]"/>
      <dgm:spPr/>
      <dgm:t>
        <a:bodyPr/>
        <a:lstStyle/>
        <a:p>
          <a:r>
            <a:rPr lang="it-IT" dirty="0" smtClean="0"/>
            <a:t>Mansione prestabilita all’atto dell’assunzione</a:t>
          </a:r>
          <a:endParaRPr lang="it-IT" dirty="0"/>
        </a:p>
      </dgm:t>
    </dgm:pt>
    <dgm:pt modelId="{5D5B1B77-C20E-4EBF-AA31-B261214769CE}" type="parTrans" cxnId="{1EDE91D5-A952-4336-8CD5-5DD0416CF1F0}">
      <dgm:prSet/>
      <dgm:spPr/>
      <dgm:t>
        <a:bodyPr/>
        <a:lstStyle/>
        <a:p>
          <a:endParaRPr lang="it-IT"/>
        </a:p>
      </dgm:t>
    </dgm:pt>
    <dgm:pt modelId="{45F001DE-2218-450C-88BF-3574818D7AB1}" type="sibTrans" cxnId="{1EDE91D5-A952-4336-8CD5-5DD0416CF1F0}">
      <dgm:prSet/>
      <dgm:spPr/>
      <dgm:t>
        <a:bodyPr/>
        <a:lstStyle/>
        <a:p>
          <a:endParaRPr lang="it-IT"/>
        </a:p>
      </dgm:t>
    </dgm:pt>
    <dgm:pt modelId="{50A2CCAB-5C19-47DF-8AC2-252E1CDEE625}">
      <dgm:prSet phldrT="[Testo]"/>
      <dgm:spPr/>
      <dgm:t>
        <a:bodyPr/>
        <a:lstStyle/>
        <a:p>
          <a:r>
            <a:rPr lang="it-IT" dirty="0" smtClean="0"/>
            <a:t>Servizio prestato a favore di un solo datore di lavoro (“</a:t>
          </a:r>
          <a:r>
            <a:rPr lang="it-IT" dirty="0" err="1" smtClean="0"/>
            <a:t>monocommittenza</a:t>
          </a:r>
          <a:r>
            <a:rPr lang="it-IT" dirty="0" smtClean="0"/>
            <a:t>”)</a:t>
          </a:r>
          <a:endParaRPr lang="it-IT" dirty="0"/>
        </a:p>
      </dgm:t>
    </dgm:pt>
    <dgm:pt modelId="{3F77F7A3-C231-4EB0-9307-802E648FF178}" type="parTrans" cxnId="{0E20186D-E426-4148-8097-3F90C6D26752}">
      <dgm:prSet/>
      <dgm:spPr/>
      <dgm:t>
        <a:bodyPr/>
        <a:lstStyle/>
        <a:p>
          <a:endParaRPr lang="it-IT"/>
        </a:p>
      </dgm:t>
    </dgm:pt>
    <dgm:pt modelId="{7095ACE9-0324-4C97-978B-988E10904C9F}" type="sibTrans" cxnId="{0E20186D-E426-4148-8097-3F90C6D26752}">
      <dgm:prSet/>
      <dgm:spPr/>
      <dgm:t>
        <a:bodyPr/>
        <a:lstStyle/>
        <a:p>
          <a:endParaRPr lang="it-IT"/>
        </a:p>
      </dgm:t>
    </dgm:pt>
    <dgm:pt modelId="{99C3DF30-6DB0-4EE3-80EB-7F197C342A64}">
      <dgm:prSet phldrT="[Testo]"/>
      <dgm:spPr/>
      <dgm:t>
        <a:bodyPr/>
        <a:lstStyle/>
        <a:p>
          <a:r>
            <a:rPr lang="it-IT" dirty="0" smtClean="0"/>
            <a:t>Modalità di corresponsione del compenso</a:t>
          </a:r>
          <a:endParaRPr lang="it-IT" dirty="0"/>
        </a:p>
      </dgm:t>
    </dgm:pt>
    <dgm:pt modelId="{224F2A13-7D5A-4E3E-8D82-52AD208B473E}" type="parTrans" cxnId="{06CE9C60-BF1B-44B5-A18C-AA9507075C2D}">
      <dgm:prSet/>
      <dgm:spPr/>
      <dgm:t>
        <a:bodyPr/>
        <a:lstStyle/>
        <a:p>
          <a:endParaRPr lang="it-IT"/>
        </a:p>
      </dgm:t>
    </dgm:pt>
    <dgm:pt modelId="{5905AFAB-C958-49A6-BC1B-C424F86227AF}" type="sibTrans" cxnId="{06CE9C60-BF1B-44B5-A18C-AA9507075C2D}">
      <dgm:prSet/>
      <dgm:spPr/>
      <dgm:t>
        <a:bodyPr/>
        <a:lstStyle/>
        <a:p>
          <a:endParaRPr lang="it-IT"/>
        </a:p>
      </dgm:t>
    </dgm:pt>
    <dgm:pt modelId="{07CFC0DD-A45B-46C3-98CC-458389157A9D}" type="pres">
      <dgm:prSet presAssocID="{702BCDC9-776F-49A0-B2A8-C8CC9EFE690D}" presName="linear" presStyleCnt="0">
        <dgm:presLayoutVars>
          <dgm:dir/>
          <dgm:animLvl val="lvl"/>
          <dgm:resizeHandles val="exact"/>
        </dgm:presLayoutVars>
      </dgm:prSet>
      <dgm:spPr/>
      <dgm:t>
        <a:bodyPr/>
        <a:lstStyle/>
        <a:p>
          <a:endParaRPr lang="it-IT"/>
        </a:p>
      </dgm:t>
    </dgm:pt>
    <dgm:pt modelId="{831DE405-E3A7-466E-93C6-5FEBC4B199F8}" type="pres">
      <dgm:prSet presAssocID="{D9F175B5-BFCB-4CD1-928E-0900A21D49EE}" presName="parentLin" presStyleCnt="0"/>
      <dgm:spPr/>
    </dgm:pt>
    <dgm:pt modelId="{2B3F58E3-160B-481B-85C5-BE223A8293F2}" type="pres">
      <dgm:prSet presAssocID="{D9F175B5-BFCB-4CD1-928E-0900A21D49EE}" presName="parentLeftMargin" presStyleLbl="node1" presStyleIdx="0" presStyleCnt="5"/>
      <dgm:spPr/>
      <dgm:t>
        <a:bodyPr/>
        <a:lstStyle/>
        <a:p>
          <a:endParaRPr lang="it-IT"/>
        </a:p>
      </dgm:t>
    </dgm:pt>
    <dgm:pt modelId="{EAABABF1-B124-4FA0-9876-16C3480C5B03}" type="pres">
      <dgm:prSet presAssocID="{D9F175B5-BFCB-4CD1-928E-0900A21D49EE}" presName="parentText" presStyleLbl="node1" presStyleIdx="0" presStyleCnt="5">
        <dgm:presLayoutVars>
          <dgm:chMax val="0"/>
          <dgm:bulletEnabled val="1"/>
        </dgm:presLayoutVars>
      </dgm:prSet>
      <dgm:spPr/>
      <dgm:t>
        <a:bodyPr/>
        <a:lstStyle/>
        <a:p>
          <a:endParaRPr lang="it-IT"/>
        </a:p>
      </dgm:t>
    </dgm:pt>
    <dgm:pt modelId="{BAA14B4D-D66B-44C4-87AB-43230EBE3B56}" type="pres">
      <dgm:prSet presAssocID="{D9F175B5-BFCB-4CD1-928E-0900A21D49EE}" presName="negativeSpace" presStyleCnt="0"/>
      <dgm:spPr/>
    </dgm:pt>
    <dgm:pt modelId="{C3D39FAD-565D-4013-8558-D3EB0D0DDA01}" type="pres">
      <dgm:prSet presAssocID="{D9F175B5-BFCB-4CD1-928E-0900A21D49EE}" presName="childText" presStyleLbl="conFgAcc1" presStyleIdx="0" presStyleCnt="5">
        <dgm:presLayoutVars>
          <dgm:bulletEnabled val="1"/>
        </dgm:presLayoutVars>
      </dgm:prSet>
      <dgm:spPr/>
    </dgm:pt>
    <dgm:pt modelId="{523FE715-CC80-4EFD-A84F-F65BBF3D4459}" type="pres">
      <dgm:prSet presAssocID="{E8F5C31E-0B26-4E02-8CA0-53F482B893EE}" presName="spaceBetweenRectangles" presStyleCnt="0"/>
      <dgm:spPr/>
    </dgm:pt>
    <dgm:pt modelId="{21050D39-9361-4E75-BFF9-06865A757355}" type="pres">
      <dgm:prSet presAssocID="{087DFC9B-438E-4584-8843-5426D619065D}" presName="parentLin" presStyleCnt="0"/>
      <dgm:spPr/>
    </dgm:pt>
    <dgm:pt modelId="{DA690C72-397F-476C-9772-C36BB6CAD688}" type="pres">
      <dgm:prSet presAssocID="{087DFC9B-438E-4584-8843-5426D619065D}" presName="parentLeftMargin" presStyleLbl="node1" presStyleIdx="0" presStyleCnt="5"/>
      <dgm:spPr/>
      <dgm:t>
        <a:bodyPr/>
        <a:lstStyle/>
        <a:p>
          <a:endParaRPr lang="it-IT"/>
        </a:p>
      </dgm:t>
    </dgm:pt>
    <dgm:pt modelId="{EF7AA0C9-A6F6-4F61-8E28-E9AA4BF29E51}" type="pres">
      <dgm:prSet presAssocID="{087DFC9B-438E-4584-8843-5426D619065D}" presName="parentText" presStyleLbl="node1" presStyleIdx="1" presStyleCnt="5">
        <dgm:presLayoutVars>
          <dgm:chMax val="0"/>
          <dgm:bulletEnabled val="1"/>
        </dgm:presLayoutVars>
      </dgm:prSet>
      <dgm:spPr/>
      <dgm:t>
        <a:bodyPr/>
        <a:lstStyle/>
        <a:p>
          <a:endParaRPr lang="it-IT"/>
        </a:p>
      </dgm:t>
    </dgm:pt>
    <dgm:pt modelId="{C86E7207-F627-4508-98B5-0756C34DD209}" type="pres">
      <dgm:prSet presAssocID="{087DFC9B-438E-4584-8843-5426D619065D}" presName="negativeSpace" presStyleCnt="0"/>
      <dgm:spPr/>
    </dgm:pt>
    <dgm:pt modelId="{10136CC9-7E68-453B-A00F-1967ACAD26B4}" type="pres">
      <dgm:prSet presAssocID="{087DFC9B-438E-4584-8843-5426D619065D}" presName="childText" presStyleLbl="conFgAcc1" presStyleIdx="1" presStyleCnt="5">
        <dgm:presLayoutVars>
          <dgm:bulletEnabled val="1"/>
        </dgm:presLayoutVars>
      </dgm:prSet>
      <dgm:spPr/>
    </dgm:pt>
    <dgm:pt modelId="{900B2C71-6C09-4C07-AD59-8BF01450ED1B}" type="pres">
      <dgm:prSet presAssocID="{45F001DE-2218-450C-88BF-3574818D7AB1}" presName="spaceBetweenRectangles" presStyleCnt="0"/>
      <dgm:spPr/>
    </dgm:pt>
    <dgm:pt modelId="{65719D7D-C0CE-4B43-B334-24E958ABD6CE}" type="pres">
      <dgm:prSet presAssocID="{089814C3-B0A8-4678-A751-528E42C7DF72}" presName="parentLin" presStyleCnt="0"/>
      <dgm:spPr/>
    </dgm:pt>
    <dgm:pt modelId="{D2F2345B-A287-45EF-8B64-2527C483C05F}" type="pres">
      <dgm:prSet presAssocID="{089814C3-B0A8-4678-A751-528E42C7DF72}" presName="parentLeftMargin" presStyleLbl="node1" presStyleIdx="1" presStyleCnt="5"/>
      <dgm:spPr/>
      <dgm:t>
        <a:bodyPr/>
        <a:lstStyle/>
        <a:p>
          <a:endParaRPr lang="it-IT"/>
        </a:p>
      </dgm:t>
    </dgm:pt>
    <dgm:pt modelId="{68944CE1-91A0-4510-826F-D03B601155E6}" type="pres">
      <dgm:prSet presAssocID="{089814C3-B0A8-4678-A751-528E42C7DF72}" presName="parentText" presStyleLbl="node1" presStyleIdx="2" presStyleCnt="5">
        <dgm:presLayoutVars>
          <dgm:chMax val="0"/>
          <dgm:bulletEnabled val="1"/>
        </dgm:presLayoutVars>
      </dgm:prSet>
      <dgm:spPr/>
      <dgm:t>
        <a:bodyPr/>
        <a:lstStyle/>
        <a:p>
          <a:endParaRPr lang="it-IT"/>
        </a:p>
      </dgm:t>
    </dgm:pt>
    <dgm:pt modelId="{626F9CBB-5994-400F-B358-25D90AEE7AE6}" type="pres">
      <dgm:prSet presAssocID="{089814C3-B0A8-4678-A751-528E42C7DF72}" presName="negativeSpace" presStyleCnt="0"/>
      <dgm:spPr/>
    </dgm:pt>
    <dgm:pt modelId="{B9584DBB-8985-49FE-8432-DFB3F10D1F95}" type="pres">
      <dgm:prSet presAssocID="{089814C3-B0A8-4678-A751-528E42C7DF72}" presName="childText" presStyleLbl="conFgAcc1" presStyleIdx="2" presStyleCnt="5">
        <dgm:presLayoutVars>
          <dgm:bulletEnabled val="1"/>
        </dgm:presLayoutVars>
      </dgm:prSet>
      <dgm:spPr/>
    </dgm:pt>
    <dgm:pt modelId="{BA65FDF2-A7BA-44AC-8CCB-2FE683582FAB}" type="pres">
      <dgm:prSet presAssocID="{7E8A0211-CD38-4335-839C-11BA1BE44293}" presName="spaceBetweenRectangles" presStyleCnt="0"/>
      <dgm:spPr/>
    </dgm:pt>
    <dgm:pt modelId="{4E0B9D1A-789B-4090-8C20-BF2C71A34936}" type="pres">
      <dgm:prSet presAssocID="{50A2CCAB-5C19-47DF-8AC2-252E1CDEE625}" presName="parentLin" presStyleCnt="0"/>
      <dgm:spPr/>
    </dgm:pt>
    <dgm:pt modelId="{F2CF360A-824D-40D6-BD3C-A634B797CC4A}" type="pres">
      <dgm:prSet presAssocID="{50A2CCAB-5C19-47DF-8AC2-252E1CDEE625}" presName="parentLeftMargin" presStyleLbl="node1" presStyleIdx="2" presStyleCnt="5"/>
      <dgm:spPr/>
      <dgm:t>
        <a:bodyPr/>
        <a:lstStyle/>
        <a:p>
          <a:endParaRPr lang="it-IT"/>
        </a:p>
      </dgm:t>
    </dgm:pt>
    <dgm:pt modelId="{6C614071-9BF2-449B-BFF4-2CE812D4A40B}" type="pres">
      <dgm:prSet presAssocID="{50A2CCAB-5C19-47DF-8AC2-252E1CDEE625}" presName="parentText" presStyleLbl="node1" presStyleIdx="3" presStyleCnt="5">
        <dgm:presLayoutVars>
          <dgm:chMax val="0"/>
          <dgm:bulletEnabled val="1"/>
        </dgm:presLayoutVars>
      </dgm:prSet>
      <dgm:spPr/>
      <dgm:t>
        <a:bodyPr/>
        <a:lstStyle/>
        <a:p>
          <a:endParaRPr lang="it-IT"/>
        </a:p>
      </dgm:t>
    </dgm:pt>
    <dgm:pt modelId="{2BAADBDA-073F-401B-9770-8114D5DBD4B3}" type="pres">
      <dgm:prSet presAssocID="{50A2CCAB-5C19-47DF-8AC2-252E1CDEE625}" presName="negativeSpace" presStyleCnt="0"/>
      <dgm:spPr/>
    </dgm:pt>
    <dgm:pt modelId="{FC979F28-23E2-44E8-B2ED-273621288E8C}" type="pres">
      <dgm:prSet presAssocID="{50A2CCAB-5C19-47DF-8AC2-252E1CDEE625}" presName="childText" presStyleLbl="conFgAcc1" presStyleIdx="3" presStyleCnt="5">
        <dgm:presLayoutVars>
          <dgm:bulletEnabled val="1"/>
        </dgm:presLayoutVars>
      </dgm:prSet>
      <dgm:spPr/>
    </dgm:pt>
    <dgm:pt modelId="{1FE56062-7CC5-42E5-A814-9357B848E0DC}" type="pres">
      <dgm:prSet presAssocID="{7095ACE9-0324-4C97-978B-988E10904C9F}" presName="spaceBetweenRectangles" presStyleCnt="0"/>
      <dgm:spPr/>
    </dgm:pt>
    <dgm:pt modelId="{A74A7EA4-C310-4B65-A4B2-7EE34E741F29}" type="pres">
      <dgm:prSet presAssocID="{99C3DF30-6DB0-4EE3-80EB-7F197C342A64}" presName="parentLin" presStyleCnt="0"/>
      <dgm:spPr/>
    </dgm:pt>
    <dgm:pt modelId="{02482EC4-2F0F-408F-A515-60394E2A7501}" type="pres">
      <dgm:prSet presAssocID="{99C3DF30-6DB0-4EE3-80EB-7F197C342A64}" presName="parentLeftMargin" presStyleLbl="node1" presStyleIdx="3" presStyleCnt="5"/>
      <dgm:spPr/>
      <dgm:t>
        <a:bodyPr/>
        <a:lstStyle/>
        <a:p>
          <a:endParaRPr lang="it-IT"/>
        </a:p>
      </dgm:t>
    </dgm:pt>
    <dgm:pt modelId="{D7F686D6-B981-4C91-80A3-7C9FC2BB3503}" type="pres">
      <dgm:prSet presAssocID="{99C3DF30-6DB0-4EE3-80EB-7F197C342A64}" presName="parentText" presStyleLbl="node1" presStyleIdx="4" presStyleCnt="5">
        <dgm:presLayoutVars>
          <dgm:chMax val="0"/>
          <dgm:bulletEnabled val="1"/>
        </dgm:presLayoutVars>
      </dgm:prSet>
      <dgm:spPr/>
      <dgm:t>
        <a:bodyPr/>
        <a:lstStyle/>
        <a:p>
          <a:endParaRPr lang="it-IT"/>
        </a:p>
      </dgm:t>
    </dgm:pt>
    <dgm:pt modelId="{2458295C-7BFC-4D65-84D2-06414BC66AD3}" type="pres">
      <dgm:prSet presAssocID="{99C3DF30-6DB0-4EE3-80EB-7F197C342A64}" presName="negativeSpace" presStyleCnt="0"/>
      <dgm:spPr/>
    </dgm:pt>
    <dgm:pt modelId="{054D4B99-4FC0-474E-AA68-5A8F7878DAE2}" type="pres">
      <dgm:prSet presAssocID="{99C3DF30-6DB0-4EE3-80EB-7F197C342A64}" presName="childText" presStyleLbl="conFgAcc1" presStyleIdx="4" presStyleCnt="5">
        <dgm:presLayoutVars>
          <dgm:bulletEnabled val="1"/>
        </dgm:presLayoutVars>
      </dgm:prSet>
      <dgm:spPr/>
    </dgm:pt>
  </dgm:ptLst>
  <dgm:cxnLst>
    <dgm:cxn modelId="{5C6A8ABD-22D2-4BD3-943A-8EBABD076850}" type="presOf" srcId="{087DFC9B-438E-4584-8843-5426D619065D}" destId="{DA690C72-397F-476C-9772-C36BB6CAD688}" srcOrd="0" destOrd="0" presId="urn:microsoft.com/office/officeart/2005/8/layout/list1"/>
    <dgm:cxn modelId="{0E20186D-E426-4148-8097-3F90C6D26752}" srcId="{702BCDC9-776F-49A0-B2A8-C8CC9EFE690D}" destId="{50A2CCAB-5C19-47DF-8AC2-252E1CDEE625}" srcOrd="3" destOrd="0" parTransId="{3F77F7A3-C231-4EB0-9307-802E648FF178}" sibTransId="{7095ACE9-0324-4C97-978B-988E10904C9F}"/>
    <dgm:cxn modelId="{8382AA99-EC38-4D1F-81F4-4295D9ADE8E3}" type="presOf" srcId="{50A2CCAB-5C19-47DF-8AC2-252E1CDEE625}" destId="{F2CF360A-824D-40D6-BD3C-A634B797CC4A}" srcOrd="0" destOrd="0" presId="urn:microsoft.com/office/officeart/2005/8/layout/list1"/>
    <dgm:cxn modelId="{C442C39E-AD0E-45C9-A4CF-EBAADF5471E8}" type="presOf" srcId="{D9F175B5-BFCB-4CD1-928E-0900A21D49EE}" destId="{EAABABF1-B124-4FA0-9876-16C3480C5B03}" srcOrd="1" destOrd="0" presId="urn:microsoft.com/office/officeart/2005/8/layout/list1"/>
    <dgm:cxn modelId="{83E94391-1B53-4286-8AC5-289EBE30006E}" type="presOf" srcId="{089814C3-B0A8-4678-A751-528E42C7DF72}" destId="{D2F2345B-A287-45EF-8B64-2527C483C05F}" srcOrd="0" destOrd="0" presId="urn:microsoft.com/office/officeart/2005/8/layout/list1"/>
    <dgm:cxn modelId="{FAA2CACC-DF0C-404D-886B-275C71E11481}" srcId="{702BCDC9-776F-49A0-B2A8-C8CC9EFE690D}" destId="{089814C3-B0A8-4678-A751-528E42C7DF72}" srcOrd="2" destOrd="0" parTransId="{F1A30A12-1873-43AC-9DDA-358ACCC6D825}" sibTransId="{7E8A0211-CD38-4335-839C-11BA1BE44293}"/>
    <dgm:cxn modelId="{27F57AF3-FA9E-4A29-9C23-343568EE2CE0}" type="presOf" srcId="{99C3DF30-6DB0-4EE3-80EB-7F197C342A64}" destId="{D7F686D6-B981-4C91-80A3-7C9FC2BB3503}" srcOrd="1" destOrd="0" presId="urn:microsoft.com/office/officeart/2005/8/layout/list1"/>
    <dgm:cxn modelId="{1EDE91D5-A952-4336-8CD5-5DD0416CF1F0}" srcId="{702BCDC9-776F-49A0-B2A8-C8CC9EFE690D}" destId="{087DFC9B-438E-4584-8843-5426D619065D}" srcOrd="1" destOrd="0" parTransId="{5D5B1B77-C20E-4EBF-AA31-B261214769CE}" sibTransId="{45F001DE-2218-450C-88BF-3574818D7AB1}"/>
    <dgm:cxn modelId="{06CE9C60-BF1B-44B5-A18C-AA9507075C2D}" srcId="{702BCDC9-776F-49A0-B2A8-C8CC9EFE690D}" destId="{99C3DF30-6DB0-4EE3-80EB-7F197C342A64}" srcOrd="4" destOrd="0" parTransId="{224F2A13-7D5A-4E3E-8D82-52AD208B473E}" sibTransId="{5905AFAB-C958-49A6-BC1B-C424F86227AF}"/>
    <dgm:cxn modelId="{32FA5F74-5139-4B6B-9D4D-68315F62C05E}" srcId="{702BCDC9-776F-49A0-B2A8-C8CC9EFE690D}" destId="{D9F175B5-BFCB-4CD1-928E-0900A21D49EE}" srcOrd="0" destOrd="0" parTransId="{9FABE53D-C9C8-40FC-9886-A3E8AB8A00A9}" sibTransId="{E8F5C31E-0B26-4E02-8CA0-53F482B893EE}"/>
    <dgm:cxn modelId="{B8A9203B-8D31-48D2-B9BC-65825E8B5FE5}" type="presOf" srcId="{D9F175B5-BFCB-4CD1-928E-0900A21D49EE}" destId="{2B3F58E3-160B-481B-85C5-BE223A8293F2}" srcOrd="0" destOrd="0" presId="urn:microsoft.com/office/officeart/2005/8/layout/list1"/>
    <dgm:cxn modelId="{005A73D5-4540-453E-A54A-180034BC18B4}" type="presOf" srcId="{702BCDC9-776F-49A0-B2A8-C8CC9EFE690D}" destId="{07CFC0DD-A45B-46C3-98CC-458389157A9D}" srcOrd="0" destOrd="0" presId="urn:microsoft.com/office/officeart/2005/8/layout/list1"/>
    <dgm:cxn modelId="{E3053252-AC0B-4D37-9014-172962A4BB11}" type="presOf" srcId="{99C3DF30-6DB0-4EE3-80EB-7F197C342A64}" destId="{02482EC4-2F0F-408F-A515-60394E2A7501}" srcOrd="0" destOrd="0" presId="urn:microsoft.com/office/officeart/2005/8/layout/list1"/>
    <dgm:cxn modelId="{4D358C57-5DD4-4292-9803-84FCCB56209D}" type="presOf" srcId="{089814C3-B0A8-4678-A751-528E42C7DF72}" destId="{68944CE1-91A0-4510-826F-D03B601155E6}" srcOrd="1" destOrd="0" presId="urn:microsoft.com/office/officeart/2005/8/layout/list1"/>
    <dgm:cxn modelId="{D62DD3C7-696F-4DE7-83B5-D84B384552AC}" type="presOf" srcId="{50A2CCAB-5C19-47DF-8AC2-252E1CDEE625}" destId="{6C614071-9BF2-449B-BFF4-2CE812D4A40B}" srcOrd="1" destOrd="0" presId="urn:microsoft.com/office/officeart/2005/8/layout/list1"/>
    <dgm:cxn modelId="{52D8E84B-7420-4855-BE51-C8C6CB959C66}" type="presOf" srcId="{087DFC9B-438E-4584-8843-5426D619065D}" destId="{EF7AA0C9-A6F6-4F61-8E28-E9AA4BF29E51}" srcOrd="1" destOrd="0" presId="urn:microsoft.com/office/officeart/2005/8/layout/list1"/>
    <dgm:cxn modelId="{F772A414-68D4-449E-91B6-9FD0A026E425}" type="presParOf" srcId="{07CFC0DD-A45B-46C3-98CC-458389157A9D}" destId="{831DE405-E3A7-466E-93C6-5FEBC4B199F8}" srcOrd="0" destOrd="0" presId="urn:microsoft.com/office/officeart/2005/8/layout/list1"/>
    <dgm:cxn modelId="{6E1B3C3B-7307-4A45-82ED-C783DF25F062}" type="presParOf" srcId="{831DE405-E3A7-466E-93C6-5FEBC4B199F8}" destId="{2B3F58E3-160B-481B-85C5-BE223A8293F2}" srcOrd="0" destOrd="0" presId="urn:microsoft.com/office/officeart/2005/8/layout/list1"/>
    <dgm:cxn modelId="{21F65750-EBEB-4F32-9DD0-FCD5CB0C20C2}" type="presParOf" srcId="{831DE405-E3A7-466E-93C6-5FEBC4B199F8}" destId="{EAABABF1-B124-4FA0-9876-16C3480C5B03}" srcOrd="1" destOrd="0" presId="urn:microsoft.com/office/officeart/2005/8/layout/list1"/>
    <dgm:cxn modelId="{4EBBD947-9792-4B14-B95B-99C6DD2ED054}" type="presParOf" srcId="{07CFC0DD-A45B-46C3-98CC-458389157A9D}" destId="{BAA14B4D-D66B-44C4-87AB-43230EBE3B56}" srcOrd="1" destOrd="0" presId="urn:microsoft.com/office/officeart/2005/8/layout/list1"/>
    <dgm:cxn modelId="{A7DD59EC-3E29-4248-A521-F672DBEF8AC6}" type="presParOf" srcId="{07CFC0DD-A45B-46C3-98CC-458389157A9D}" destId="{C3D39FAD-565D-4013-8558-D3EB0D0DDA01}" srcOrd="2" destOrd="0" presId="urn:microsoft.com/office/officeart/2005/8/layout/list1"/>
    <dgm:cxn modelId="{06ED22DB-264F-4E3A-A928-455E99B9B79E}" type="presParOf" srcId="{07CFC0DD-A45B-46C3-98CC-458389157A9D}" destId="{523FE715-CC80-4EFD-A84F-F65BBF3D4459}" srcOrd="3" destOrd="0" presId="urn:microsoft.com/office/officeart/2005/8/layout/list1"/>
    <dgm:cxn modelId="{D1057BB9-A517-4B45-AB7C-FA59ADBA6782}" type="presParOf" srcId="{07CFC0DD-A45B-46C3-98CC-458389157A9D}" destId="{21050D39-9361-4E75-BFF9-06865A757355}" srcOrd="4" destOrd="0" presId="urn:microsoft.com/office/officeart/2005/8/layout/list1"/>
    <dgm:cxn modelId="{20A2D56F-FAF7-445F-B010-B50692207578}" type="presParOf" srcId="{21050D39-9361-4E75-BFF9-06865A757355}" destId="{DA690C72-397F-476C-9772-C36BB6CAD688}" srcOrd="0" destOrd="0" presId="urn:microsoft.com/office/officeart/2005/8/layout/list1"/>
    <dgm:cxn modelId="{2911DADA-6B4D-435C-A883-05E48AC96350}" type="presParOf" srcId="{21050D39-9361-4E75-BFF9-06865A757355}" destId="{EF7AA0C9-A6F6-4F61-8E28-E9AA4BF29E51}" srcOrd="1" destOrd="0" presId="urn:microsoft.com/office/officeart/2005/8/layout/list1"/>
    <dgm:cxn modelId="{9E7F9D1E-CD24-46F0-B232-660A10D1AD2E}" type="presParOf" srcId="{07CFC0DD-A45B-46C3-98CC-458389157A9D}" destId="{C86E7207-F627-4508-98B5-0756C34DD209}" srcOrd="5" destOrd="0" presId="urn:microsoft.com/office/officeart/2005/8/layout/list1"/>
    <dgm:cxn modelId="{01E86CCF-0B8B-436C-B592-434802421732}" type="presParOf" srcId="{07CFC0DD-A45B-46C3-98CC-458389157A9D}" destId="{10136CC9-7E68-453B-A00F-1967ACAD26B4}" srcOrd="6" destOrd="0" presId="urn:microsoft.com/office/officeart/2005/8/layout/list1"/>
    <dgm:cxn modelId="{04532523-A88C-4AB0-9448-7F38547EBE13}" type="presParOf" srcId="{07CFC0DD-A45B-46C3-98CC-458389157A9D}" destId="{900B2C71-6C09-4C07-AD59-8BF01450ED1B}" srcOrd="7" destOrd="0" presId="urn:microsoft.com/office/officeart/2005/8/layout/list1"/>
    <dgm:cxn modelId="{BDF22181-9526-46E5-8AD4-9ACF96812FDA}" type="presParOf" srcId="{07CFC0DD-A45B-46C3-98CC-458389157A9D}" destId="{65719D7D-C0CE-4B43-B334-24E958ABD6CE}" srcOrd="8" destOrd="0" presId="urn:microsoft.com/office/officeart/2005/8/layout/list1"/>
    <dgm:cxn modelId="{FCD15AF2-7B22-4DCE-AB4D-9D7E7789B8FC}" type="presParOf" srcId="{65719D7D-C0CE-4B43-B334-24E958ABD6CE}" destId="{D2F2345B-A287-45EF-8B64-2527C483C05F}" srcOrd="0" destOrd="0" presId="urn:microsoft.com/office/officeart/2005/8/layout/list1"/>
    <dgm:cxn modelId="{612A9147-3CCD-4BDA-A845-95D56376203F}" type="presParOf" srcId="{65719D7D-C0CE-4B43-B334-24E958ABD6CE}" destId="{68944CE1-91A0-4510-826F-D03B601155E6}" srcOrd="1" destOrd="0" presId="urn:microsoft.com/office/officeart/2005/8/layout/list1"/>
    <dgm:cxn modelId="{BD822864-3FAA-4D0B-A2A5-A69B8D5839D9}" type="presParOf" srcId="{07CFC0DD-A45B-46C3-98CC-458389157A9D}" destId="{626F9CBB-5994-400F-B358-25D90AEE7AE6}" srcOrd="9" destOrd="0" presId="urn:microsoft.com/office/officeart/2005/8/layout/list1"/>
    <dgm:cxn modelId="{CA851C05-0642-4555-A927-EAFBBB73C663}" type="presParOf" srcId="{07CFC0DD-A45B-46C3-98CC-458389157A9D}" destId="{B9584DBB-8985-49FE-8432-DFB3F10D1F95}" srcOrd="10" destOrd="0" presId="urn:microsoft.com/office/officeart/2005/8/layout/list1"/>
    <dgm:cxn modelId="{A5EC057F-144F-4C55-A572-9DB8EDAD19DF}" type="presParOf" srcId="{07CFC0DD-A45B-46C3-98CC-458389157A9D}" destId="{BA65FDF2-A7BA-44AC-8CCB-2FE683582FAB}" srcOrd="11" destOrd="0" presId="urn:microsoft.com/office/officeart/2005/8/layout/list1"/>
    <dgm:cxn modelId="{8309792F-BB19-44F4-831D-3A285A39E2D5}" type="presParOf" srcId="{07CFC0DD-A45B-46C3-98CC-458389157A9D}" destId="{4E0B9D1A-789B-4090-8C20-BF2C71A34936}" srcOrd="12" destOrd="0" presId="urn:microsoft.com/office/officeart/2005/8/layout/list1"/>
    <dgm:cxn modelId="{F46154DB-8BC2-40A7-B3E2-916D7BFB0CF4}" type="presParOf" srcId="{4E0B9D1A-789B-4090-8C20-BF2C71A34936}" destId="{F2CF360A-824D-40D6-BD3C-A634B797CC4A}" srcOrd="0" destOrd="0" presId="urn:microsoft.com/office/officeart/2005/8/layout/list1"/>
    <dgm:cxn modelId="{62174C9C-2E15-4DD5-9012-17A1815CCBD0}" type="presParOf" srcId="{4E0B9D1A-789B-4090-8C20-BF2C71A34936}" destId="{6C614071-9BF2-449B-BFF4-2CE812D4A40B}" srcOrd="1" destOrd="0" presId="urn:microsoft.com/office/officeart/2005/8/layout/list1"/>
    <dgm:cxn modelId="{9731522D-55F0-4260-8676-0C902E64BA77}" type="presParOf" srcId="{07CFC0DD-A45B-46C3-98CC-458389157A9D}" destId="{2BAADBDA-073F-401B-9770-8114D5DBD4B3}" srcOrd="13" destOrd="0" presId="urn:microsoft.com/office/officeart/2005/8/layout/list1"/>
    <dgm:cxn modelId="{F3858F59-4350-46CE-9F00-80347C9C00AE}" type="presParOf" srcId="{07CFC0DD-A45B-46C3-98CC-458389157A9D}" destId="{FC979F28-23E2-44E8-B2ED-273621288E8C}" srcOrd="14" destOrd="0" presId="urn:microsoft.com/office/officeart/2005/8/layout/list1"/>
    <dgm:cxn modelId="{BC6172D4-A60E-444B-9D5A-34124C92FCD7}" type="presParOf" srcId="{07CFC0DD-A45B-46C3-98CC-458389157A9D}" destId="{1FE56062-7CC5-42E5-A814-9357B848E0DC}" srcOrd="15" destOrd="0" presId="urn:microsoft.com/office/officeart/2005/8/layout/list1"/>
    <dgm:cxn modelId="{BB9393FD-D749-47EC-B04B-2FC76CD46CA4}" type="presParOf" srcId="{07CFC0DD-A45B-46C3-98CC-458389157A9D}" destId="{A74A7EA4-C310-4B65-A4B2-7EE34E741F29}" srcOrd="16" destOrd="0" presId="urn:microsoft.com/office/officeart/2005/8/layout/list1"/>
    <dgm:cxn modelId="{943A8984-0333-4C59-B87E-19A6E5ED4C4A}" type="presParOf" srcId="{A74A7EA4-C310-4B65-A4B2-7EE34E741F29}" destId="{02482EC4-2F0F-408F-A515-60394E2A7501}" srcOrd="0" destOrd="0" presId="urn:microsoft.com/office/officeart/2005/8/layout/list1"/>
    <dgm:cxn modelId="{88DE7638-BD7B-4DE0-A4C5-55A05C352D5B}" type="presParOf" srcId="{A74A7EA4-C310-4B65-A4B2-7EE34E741F29}" destId="{D7F686D6-B981-4C91-80A3-7C9FC2BB3503}" srcOrd="1" destOrd="0" presId="urn:microsoft.com/office/officeart/2005/8/layout/list1"/>
    <dgm:cxn modelId="{7D7FE26D-DAC6-476F-B954-4B8AABFD084E}" type="presParOf" srcId="{07CFC0DD-A45B-46C3-98CC-458389157A9D}" destId="{2458295C-7BFC-4D65-84D2-06414BC66AD3}" srcOrd="17" destOrd="0" presId="urn:microsoft.com/office/officeart/2005/8/layout/list1"/>
    <dgm:cxn modelId="{C7D60842-F0D8-4032-A839-67925E4C93E8}" type="presParOf" srcId="{07CFC0DD-A45B-46C3-98CC-458389157A9D}" destId="{054D4B99-4FC0-474E-AA68-5A8F7878DAE2}"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6D2C5E-69F3-496D-825A-2DD665E696FF}"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it-IT"/>
        </a:p>
      </dgm:t>
    </dgm:pt>
    <dgm:pt modelId="{CC117349-88B9-4A7A-8BAC-6346EC599602}">
      <dgm:prSet phldrT="[Testo]"/>
      <dgm:spPr>
        <a:ln>
          <a:solidFill>
            <a:schemeClr val="tx1"/>
          </a:solidFill>
        </a:ln>
      </dgm:spPr>
      <dgm:t>
        <a:bodyPr/>
        <a:lstStyle/>
        <a:p>
          <a:r>
            <a:rPr lang="it-IT" dirty="0" smtClean="0"/>
            <a:t>Carico contributivo</a:t>
          </a:r>
          <a:endParaRPr lang="it-IT" dirty="0"/>
        </a:p>
      </dgm:t>
    </dgm:pt>
    <dgm:pt modelId="{DC70938F-CC2B-4DB8-83A2-72AB201CC8BE}" type="parTrans" cxnId="{3C248243-C88D-483B-86FA-F107BEA9373D}">
      <dgm:prSet/>
      <dgm:spPr/>
      <dgm:t>
        <a:bodyPr/>
        <a:lstStyle/>
        <a:p>
          <a:endParaRPr lang="it-IT"/>
        </a:p>
      </dgm:t>
    </dgm:pt>
    <dgm:pt modelId="{B8FC0EF5-A495-4CA7-B7FC-8356B51F721B}" type="sibTrans" cxnId="{3C248243-C88D-483B-86FA-F107BEA9373D}">
      <dgm:prSet/>
      <dgm:spPr/>
      <dgm:t>
        <a:bodyPr/>
        <a:lstStyle/>
        <a:p>
          <a:endParaRPr lang="it-IT"/>
        </a:p>
      </dgm:t>
    </dgm:pt>
    <dgm:pt modelId="{5EFD6A30-B6C2-4F58-80C5-664FD03EBC7F}">
      <dgm:prSet phldrT="[Testo]"/>
      <dgm:spPr/>
      <dgm:t>
        <a:bodyPr/>
        <a:lstStyle/>
        <a:p>
          <a:r>
            <a:rPr lang="it-IT" dirty="0" smtClean="0"/>
            <a:t>Circolare Inps 58/2015</a:t>
          </a:r>
          <a:endParaRPr lang="it-IT" dirty="0"/>
        </a:p>
      </dgm:t>
    </dgm:pt>
    <dgm:pt modelId="{3E5E1DFF-5B44-46B1-A93F-1347694B2648}" type="parTrans" cxnId="{E80AEFE8-3C04-48CB-95D8-1CCE0EA8224A}">
      <dgm:prSet/>
      <dgm:spPr/>
      <dgm:t>
        <a:bodyPr/>
        <a:lstStyle/>
        <a:p>
          <a:endParaRPr lang="it-IT"/>
        </a:p>
      </dgm:t>
    </dgm:pt>
    <dgm:pt modelId="{0C3D6DBB-F586-4975-A85B-19401A8AEE11}" type="sibTrans" cxnId="{E80AEFE8-3C04-48CB-95D8-1CCE0EA8224A}">
      <dgm:prSet/>
      <dgm:spPr/>
      <dgm:t>
        <a:bodyPr/>
        <a:lstStyle/>
        <a:p>
          <a:endParaRPr lang="it-IT"/>
        </a:p>
      </dgm:t>
    </dgm:pt>
    <dgm:pt modelId="{88BACCD9-F5D5-4F78-AC5F-B6ED9F681BF3}" type="pres">
      <dgm:prSet presAssocID="{3F6D2C5E-69F3-496D-825A-2DD665E696FF}" presName="Name0" presStyleCnt="0">
        <dgm:presLayoutVars>
          <dgm:dir/>
          <dgm:animLvl val="lvl"/>
          <dgm:resizeHandles/>
        </dgm:presLayoutVars>
      </dgm:prSet>
      <dgm:spPr/>
      <dgm:t>
        <a:bodyPr/>
        <a:lstStyle/>
        <a:p>
          <a:endParaRPr lang="it-IT"/>
        </a:p>
      </dgm:t>
    </dgm:pt>
    <dgm:pt modelId="{A819BEA0-44D3-4E9F-B4C9-5AF3FA876AF7}" type="pres">
      <dgm:prSet presAssocID="{CC117349-88B9-4A7A-8BAC-6346EC599602}" presName="linNode" presStyleCnt="0"/>
      <dgm:spPr/>
      <dgm:t>
        <a:bodyPr/>
        <a:lstStyle/>
        <a:p>
          <a:endParaRPr lang="it-IT"/>
        </a:p>
      </dgm:t>
    </dgm:pt>
    <dgm:pt modelId="{E0C68121-6AD8-40A5-8068-32F78DCA7A69}" type="pres">
      <dgm:prSet presAssocID="{CC117349-88B9-4A7A-8BAC-6346EC599602}" presName="parentShp" presStyleLbl="node1" presStyleIdx="0" presStyleCnt="1">
        <dgm:presLayoutVars>
          <dgm:bulletEnabled val="1"/>
        </dgm:presLayoutVars>
      </dgm:prSet>
      <dgm:spPr/>
      <dgm:t>
        <a:bodyPr/>
        <a:lstStyle/>
        <a:p>
          <a:endParaRPr lang="it-IT"/>
        </a:p>
      </dgm:t>
    </dgm:pt>
    <dgm:pt modelId="{6836B358-B8A1-4A39-A5AA-9288EAACE5DD}" type="pres">
      <dgm:prSet presAssocID="{CC117349-88B9-4A7A-8BAC-6346EC599602}" presName="childShp" presStyleLbl="bgAccFollowNode1" presStyleIdx="0" presStyleCnt="1">
        <dgm:presLayoutVars>
          <dgm:bulletEnabled val="1"/>
        </dgm:presLayoutVars>
      </dgm:prSet>
      <dgm:spPr/>
      <dgm:t>
        <a:bodyPr/>
        <a:lstStyle/>
        <a:p>
          <a:endParaRPr lang="it-IT"/>
        </a:p>
      </dgm:t>
    </dgm:pt>
  </dgm:ptLst>
  <dgm:cxnLst>
    <dgm:cxn modelId="{D78EB4F4-6740-49E2-8853-CE195E0A9F59}" type="presOf" srcId="{5EFD6A30-B6C2-4F58-80C5-664FD03EBC7F}" destId="{6836B358-B8A1-4A39-A5AA-9288EAACE5DD}" srcOrd="0" destOrd="0" presId="urn:microsoft.com/office/officeart/2005/8/layout/vList6"/>
    <dgm:cxn modelId="{3C248243-C88D-483B-86FA-F107BEA9373D}" srcId="{3F6D2C5E-69F3-496D-825A-2DD665E696FF}" destId="{CC117349-88B9-4A7A-8BAC-6346EC599602}" srcOrd="0" destOrd="0" parTransId="{DC70938F-CC2B-4DB8-83A2-72AB201CC8BE}" sibTransId="{B8FC0EF5-A495-4CA7-B7FC-8356B51F721B}"/>
    <dgm:cxn modelId="{E80AEFE8-3C04-48CB-95D8-1CCE0EA8224A}" srcId="{CC117349-88B9-4A7A-8BAC-6346EC599602}" destId="{5EFD6A30-B6C2-4F58-80C5-664FD03EBC7F}" srcOrd="0" destOrd="0" parTransId="{3E5E1DFF-5B44-46B1-A93F-1347694B2648}" sibTransId="{0C3D6DBB-F586-4975-A85B-19401A8AEE11}"/>
    <dgm:cxn modelId="{DC20BED1-3350-4D3B-9FCF-BE8FD08CD159}" type="presOf" srcId="{3F6D2C5E-69F3-496D-825A-2DD665E696FF}" destId="{88BACCD9-F5D5-4F78-AC5F-B6ED9F681BF3}" srcOrd="0" destOrd="0" presId="urn:microsoft.com/office/officeart/2005/8/layout/vList6"/>
    <dgm:cxn modelId="{B33EE11A-F496-4F68-BBFF-0196BE6E72E5}" type="presOf" srcId="{CC117349-88B9-4A7A-8BAC-6346EC599602}" destId="{E0C68121-6AD8-40A5-8068-32F78DCA7A69}" srcOrd="0" destOrd="0" presId="urn:microsoft.com/office/officeart/2005/8/layout/vList6"/>
    <dgm:cxn modelId="{5ADE7463-172E-4B12-8FCC-A119C14D0FD3}" type="presParOf" srcId="{88BACCD9-F5D5-4F78-AC5F-B6ED9F681BF3}" destId="{A819BEA0-44D3-4E9F-B4C9-5AF3FA876AF7}" srcOrd="0" destOrd="0" presId="urn:microsoft.com/office/officeart/2005/8/layout/vList6"/>
    <dgm:cxn modelId="{C85637A4-734A-4C75-B81D-30BECA6AC507}" type="presParOf" srcId="{A819BEA0-44D3-4E9F-B4C9-5AF3FA876AF7}" destId="{E0C68121-6AD8-40A5-8068-32F78DCA7A69}" srcOrd="0" destOrd="0" presId="urn:microsoft.com/office/officeart/2005/8/layout/vList6"/>
    <dgm:cxn modelId="{FDE8BD49-5CB2-499C-A314-04757E3EEAA1}" type="presParOf" srcId="{A819BEA0-44D3-4E9F-B4C9-5AF3FA876AF7}" destId="{6836B358-B8A1-4A39-A5AA-9288EAACE5D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6FF41-93A2-47D0-A8F1-55D2760A0DD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126DBDE6-0CCE-4B38-9194-810D58E7DDB0}">
      <dgm:prSet phldrT="[Testo]"/>
      <dgm:spPr/>
      <dgm:t>
        <a:bodyPr/>
        <a:lstStyle/>
        <a:p>
          <a:r>
            <a:rPr lang="it-IT" dirty="0" smtClean="0"/>
            <a:t>Comunicazione centro impiego</a:t>
          </a:r>
          <a:endParaRPr lang="it-IT" dirty="0"/>
        </a:p>
      </dgm:t>
    </dgm:pt>
    <dgm:pt modelId="{F9D5413E-324F-40CE-8737-EA15E2219D57}" type="parTrans" cxnId="{69F75C6F-76CB-496E-AAD2-19137F26CBC0}">
      <dgm:prSet/>
      <dgm:spPr/>
      <dgm:t>
        <a:bodyPr/>
        <a:lstStyle/>
        <a:p>
          <a:endParaRPr lang="it-IT"/>
        </a:p>
      </dgm:t>
    </dgm:pt>
    <dgm:pt modelId="{07C3BF1C-2BC8-46BF-8397-12AA5B529A91}" type="sibTrans" cxnId="{69F75C6F-76CB-496E-AAD2-19137F26CBC0}">
      <dgm:prSet/>
      <dgm:spPr/>
      <dgm:t>
        <a:bodyPr/>
        <a:lstStyle/>
        <a:p>
          <a:endParaRPr lang="it-IT"/>
        </a:p>
      </dgm:t>
    </dgm:pt>
    <dgm:pt modelId="{2EEA4E4D-F021-4BE1-83B8-F706AFE2A54E}">
      <dgm:prSet phldrT="[Testo]"/>
      <dgm:spPr/>
      <dgm:t>
        <a:bodyPr/>
        <a:lstStyle/>
        <a:p>
          <a:r>
            <a:rPr lang="it-IT" dirty="0" smtClean="0"/>
            <a:t>Comunicazione Inail</a:t>
          </a:r>
          <a:endParaRPr lang="it-IT" dirty="0"/>
        </a:p>
      </dgm:t>
    </dgm:pt>
    <dgm:pt modelId="{870AEFF5-A075-48B7-9204-1A6700183B17}" type="parTrans" cxnId="{1D811041-3995-4455-B2C4-8C8D495B514B}">
      <dgm:prSet/>
      <dgm:spPr/>
      <dgm:t>
        <a:bodyPr/>
        <a:lstStyle/>
        <a:p>
          <a:endParaRPr lang="it-IT"/>
        </a:p>
      </dgm:t>
    </dgm:pt>
    <dgm:pt modelId="{1B1B2CE3-F96B-4FEB-9FA9-F41409F14E33}" type="sibTrans" cxnId="{1D811041-3995-4455-B2C4-8C8D495B514B}">
      <dgm:prSet/>
      <dgm:spPr/>
      <dgm:t>
        <a:bodyPr/>
        <a:lstStyle/>
        <a:p>
          <a:endParaRPr lang="it-IT"/>
        </a:p>
      </dgm:t>
    </dgm:pt>
    <dgm:pt modelId="{3D1176BA-55A2-4980-85D8-0A72D28ECF69}">
      <dgm:prSet phldrT="[Testo]"/>
      <dgm:spPr/>
      <dgm:t>
        <a:bodyPr/>
        <a:lstStyle/>
        <a:p>
          <a:r>
            <a:rPr lang="it-IT" dirty="0" smtClean="0"/>
            <a:t>Iscrizione Libro Unico Lavoro</a:t>
          </a:r>
          <a:endParaRPr lang="it-IT" dirty="0"/>
        </a:p>
      </dgm:t>
    </dgm:pt>
    <dgm:pt modelId="{C98A998F-CD9A-4A7B-ACC0-56DF2D102851}" type="parTrans" cxnId="{78547B55-1656-4C6A-9C64-D0C797B5DAFC}">
      <dgm:prSet/>
      <dgm:spPr/>
      <dgm:t>
        <a:bodyPr/>
        <a:lstStyle/>
        <a:p>
          <a:endParaRPr lang="it-IT"/>
        </a:p>
      </dgm:t>
    </dgm:pt>
    <dgm:pt modelId="{7D2FAB4B-3F4A-4F97-8D5D-A7347A74150D}" type="sibTrans" cxnId="{78547B55-1656-4C6A-9C64-D0C797B5DAFC}">
      <dgm:prSet/>
      <dgm:spPr/>
      <dgm:t>
        <a:bodyPr/>
        <a:lstStyle/>
        <a:p>
          <a:endParaRPr lang="it-IT"/>
        </a:p>
      </dgm:t>
    </dgm:pt>
    <dgm:pt modelId="{5F7FC56E-0E9F-4A67-8B29-2A6C3EEAD054}">
      <dgm:prSet phldrT="[Testo]"/>
      <dgm:spPr/>
      <dgm:t>
        <a:bodyPr/>
        <a:lstStyle/>
        <a:p>
          <a:r>
            <a:rPr lang="it-IT" dirty="0" smtClean="0"/>
            <a:t>Mod. 770</a:t>
          </a:r>
          <a:endParaRPr lang="it-IT" dirty="0"/>
        </a:p>
      </dgm:t>
    </dgm:pt>
    <dgm:pt modelId="{0AC6218C-065F-4B03-8ED7-335C3830EB69}" type="parTrans" cxnId="{617D2531-CC7C-4B94-833C-0174CA4D3A4C}">
      <dgm:prSet/>
      <dgm:spPr/>
      <dgm:t>
        <a:bodyPr/>
        <a:lstStyle/>
        <a:p>
          <a:endParaRPr lang="it-IT"/>
        </a:p>
      </dgm:t>
    </dgm:pt>
    <dgm:pt modelId="{694B7206-E3BD-4EB4-A3DD-7D25A0ACA8BC}" type="sibTrans" cxnId="{617D2531-CC7C-4B94-833C-0174CA4D3A4C}">
      <dgm:prSet/>
      <dgm:spPr/>
      <dgm:t>
        <a:bodyPr/>
        <a:lstStyle/>
        <a:p>
          <a:endParaRPr lang="it-IT"/>
        </a:p>
      </dgm:t>
    </dgm:pt>
    <dgm:pt modelId="{AFCE0319-70AD-4AE5-BA16-3A3DAE0FE002}">
      <dgm:prSet phldrT="[Testo]"/>
      <dgm:spPr/>
      <dgm:t>
        <a:bodyPr/>
        <a:lstStyle/>
        <a:p>
          <a:r>
            <a:rPr lang="it-IT" dirty="0" smtClean="0"/>
            <a:t>Certificazione Unica</a:t>
          </a:r>
          <a:endParaRPr lang="it-IT" dirty="0"/>
        </a:p>
      </dgm:t>
    </dgm:pt>
    <dgm:pt modelId="{B073CB4E-48EE-4DFB-9673-0C29D56128C2}" type="parTrans" cxnId="{940A6DA4-72F2-4DB3-A22B-98030BE72C0C}">
      <dgm:prSet/>
      <dgm:spPr/>
      <dgm:t>
        <a:bodyPr/>
        <a:lstStyle/>
        <a:p>
          <a:endParaRPr lang="it-IT"/>
        </a:p>
      </dgm:t>
    </dgm:pt>
    <dgm:pt modelId="{8F41ECB6-337E-4FA5-AA03-C9BBD095E733}" type="sibTrans" cxnId="{940A6DA4-72F2-4DB3-A22B-98030BE72C0C}">
      <dgm:prSet/>
      <dgm:spPr/>
      <dgm:t>
        <a:bodyPr/>
        <a:lstStyle/>
        <a:p>
          <a:endParaRPr lang="it-IT"/>
        </a:p>
      </dgm:t>
    </dgm:pt>
    <dgm:pt modelId="{712100EF-8516-4597-A7E5-D2342422B5F2}" type="pres">
      <dgm:prSet presAssocID="{3AF6FF41-93A2-47D0-A8F1-55D2760A0DD6}" presName="linear" presStyleCnt="0">
        <dgm:presLayoutVars>
          <dgm:dir/>
          <dgm:animLvl val="lvl"/>
          <dgm:resizeHandles val="exact"/>
        </dgm:presLayoutVars>
      </dgm:prSet>
      <dgm:spPr/>
      <dgm:t>
        <a:bodyPr/>
        <a:lstStyle/>
        <a:p>
          <a:endParaRPr lang="it-IT"/>
        </a:p>
      </dgm:t>
    </dgm:pt>
    <dgm:pt modelId="{66E00CD6-A76D-4320-A725-35A56993E7E5}" type="pres">
      <dgm:prSet presAssocID="{126DBDE6-0CCE-4B38-9194-810D58E7DDB0}" presName="parentLin" presStyleCnt="0"/>
      <dgm:spPr/>
    </dgm:pt>
    <dgm:pt modelId="{E8E4AA11-7BD2-49D3-84B8-1C598CDC1C9A}" type="pres">
      <dgm:prSet presAssocID="{126DBDE6-0CCE-4B38-9194-810D58E7DDB0}" presName="parentLeftMargin" presStyleLbl="node1" presStyleIdx="0" presStyleCnt="5"/>
      <dgm:spPr/>
      <dgm:t>
        <a:bodyPr/>
        <a:lstStyle/>
        <a:p>
          <a:endParaRPr lang="it-IT"/>
        </a:p>
      </dgm:t>
    </dgm:pt>
    <dgm:pt modelId="{74FF17EA-821D-4D49-8C5B-6B17CBF1450F}" type="pres">
      <dgm:prSet presAssocID="{126DBDE6-0CCE-4B38-9194-810D58E7DDB0}" presName="parentText" presStyleLbl="node1" presStyleIdx="0" presStyleCnt="5">
        <dgm:presLayoutVars>
          <dgm:chMax val="0"/>
          <dgm:bulletEnabled val="1"/>
        </dgm:presLayoutVars>
      </dgm:prSet>
      <dgm:spPr/>
      <dgm:t>
        <a:bodyPr/>
        <a:lstStyle/>
        <a:p>
          <a:endParaRPr lang="it-IT"/>
        </a:p>
      </dgm:t>
    </dgm:pt>
    <dgm:pt modelId="{2F25EAC6-39F3-4166-B70A-8145934FC4E8}" type="pres">
      <dgm:prSet presAssocID="{126DBDE6-0CCE-4B38-9194-810D58E7DDB0}" presName="negativeSpace" presStyleCnt="0"/>
      <dgm:spPr/>
    </dgm:pt>
    <dgm:pt modelId="{A69E5452-2BE0-4B63-BF17-BE1E2846879A}" type="pres">
      <dgm:prSet presAssocID="{126DBDE6-0CCE-4B38-9194-810D58E7DDB0}" presName="childText" presStyleLbl="conFgAcc1" presStyleIdx="0" presStyleCnt="5">
        <dgm:presLayoutVars>
          <dgm:bulletEnabled val="1"/>
        </dgm:presLayoutVars>
      </dgm:prSet>
      <dgm:spPr/>
    </dgm:pt>
    <dgm:pt modelId="{53D4DF90-A562-46A8-A048-7F2B4B979A4C}" type="pres">
      <dgm:prSet presAssocID="{07C3BF1C-2BC8-46BF-8397-12AA5B529A91}" presName="spaceBetweenRectangles" presStyleCnt="0"/>
      <dgm:spPr/>
    </dgm:pt>
    <dgm:pt modelId="{5E02BD10-07CA-4A38-9644-648E3A600328}" type="pres">
      <dgm:prSet presAssocID="{2EEA4E4D-F021-4BE1-83B8-F706AFE2A54E}" presName="parentLin" presStyleCnt="0"/>
      <dgm:spPr/>
    </dgm:pt>
    <dgm:pt modelId="{A1711EF4-B599-41D7-8A78-9CD4BD25A272}" type="pres">
      <dgm:prSet presAssocID="{2EEA4E4D-F021-4BE1-83B8-F706AFE2A54E}" presName="parentLeftMargin" presStyleLbl="node1" presStyleIdx="0" presStyleCnt="5"/>
      <dgm:spPr/>
      <dgm:t>
        <a:bodyPr/>
        <a:lstStyle/>
        <a:p>
          <a:endParaRPr lang="it-IT"/>
        </a:p>
      </dgm:t>
    </dgm:pt>
    <dgm:pt modelId="{106822DF-F841-4749-89FB-1A8C2A8D29B0}" type="pres">
      <dgm:prSet presAssocID="{2EEA4E4D-F021-4BE1-83B8-F706AFE2A54E}" presName="parentText" presStyleLbl="node1" presStyleIdx="1" presStyleCnt="5">
        <dgm:presLayoutVars>
          <dgm:chMax val="0"/>
          <dgm:bulletEnabled val="1"/>
        </dgm:presLayoutVars>
      </dgm:prSet>
      <dgm:spPr/>
      <dgm:t>
        <a:bodyPr/>
        <a:lstStyle/>
        <a:p>
          <a:endParaRPr lang="it-IT"/>
        </a:p>
      </dgm:t>
    </dgm:pt>
    <dgm:pt modelId="{E780036C-93BB-4162-8083-2E40E98A20DB}" type="pres">
      <dgm:prSet presAssocID="{2EEA4E4D-F021-4BE1-83B8-F706AFE2A54E}" presName="negativeSpace" presStyleCnt="0"/>
      <dgm:spPr/>
    </dgm:pt>
    <dgm:pt modelId="{9ACDFE3F-3CD8-44C5-9CB4-5AC563B479B2}" type="pres">
      <dgm:prSet presAssocID="{2EEA4E4D-F021-4BE1-83B8-F706AFE2A54E}" presName="childText" presStyleLbl="conFgAcc1" presStyleIdx="1" presStyleCnt="5">
        <dgm:presLayoutVars>
          <dgm:bulletEnabled val="1"/>
        </dgm:presLayoutVars>
      </dgm:prSet>
      <dgm:spPr/>
    </dgm:pt>
    <dgm:pt modelId="{32C391CA-88B5-4A32-99B8-6C4B79299172}" type="pres">
      <dgm:prSet presAssocID="{1B1B2CE3-F96B-4FEB-9FA9-F41409F14E33}" presName="spaceBetweenRectangles" presStyleCnt="0"/>
      <dgm:spPr/>
    </dgm:pt>
    <dgm:pt modelId="{0BFCAED9-72AF-48B8-B459-FFE83881E489}" type="pres">
      <dgm:prSet presAssocID="{3D1176BA-55A2-4980-85D8-0A72D28ECF69}" presName="parentLin" presStyleCnt="0"/>
      <dgm:spPr/>
    </dgm:pt>
    <dgm:pt modelId="{F7629251-A4E5-40B7-9D19-77F056F5D50F}" type="pres">
      <dgm:prSet presAssocID="{3D1176BA-55A2-4980-85D8-0A72D28ECF69}" presName="parentLeftMargin" presStyleLbl="node1" presStyleIdx="1" presStyleCnt="5"/>
      <dgm:spPr/>
      <dgm:t>
        <a:bodyPr/>
        <a:lstStyle/>
        <a:p>
          <a:endParaRPr lang="it-IT"/>
        </a:p>
      </dgm:t>
    </dgm:pt>
    <dgm:pt modelId="{8611227F-67E5-4776-8085-C48845F10852}" type="pres">
      <dgm:prSet presAssocID="{3D1176BA-55A2-4980-85D8-0A72D28ECF69}" presName="parentText" presStyleLbl="node1" presStyleIdx="2" presStyleCnt="5">
        <dgm:presLayoutVars>
          <dgm:chMax val="0"/>
          <dgm:bulletEnabled val="1"/>
        </dgm:presLayoutVars>
      </dgm:prSet>
      <dgm:spPr/>
      <dgm:t>
        <a:bodyPr/>
        <a:lstStyle/>
        <a:p>
          <a:endParaRPr lang="it-IT"/>
        </a:p>
      </dgm:t>
    </dgm:pt>
    <dgm:pt modelId="{6AB9400A-45ED-4F2B-9352-2479CC620B65}" type="pres">
      <dgm:prSet presAssocID="{3D1176BA-55A2-4980-85D8-0A72D28ECF69}" presName="negativeSpace" presStyleCnt="0"/>
      <dgm:spPr/>
    </dgm:pt>
    <dgm:pt modelId="{1C228E1C-424C-4C99-902D-045F8B7F4722}" type="pres">
      <dgm:prSet presAssocID="{3D1176BA-55A2-4980-85D8-0A72D28ECF69}" presName="childText" presStyleLbl="conFgAcc1" presStyleIdx="2" presStyleCnt="5">
        <dgm:presLayoutVars>
          <dgm:bulletEnabled val="1"/>
        </dgm:presLayoutVars>
      </dgm:prSet>
      <dgm:spPr/>
    </dgm:pt>
    <dgm:pt modelId="{B5CF9891-7AB9-4435-89D2-954DBC6A37F3}" type="pres">
      <dgm:prSet presAssocID="{7D2FAB4B-3F4A-4F97-8D5D-A7347A74150D}" presName="spaceBetweenRectangles" presStyleCnt="0"/>
      <dgm:spPr/>
    </dgm:pt>
    <dgm:pt modelId="{24C99E2E-8CF3-4643-84C7-8D21B84BA7F9}" type="pres">
      <dgm:prSet presAssocID="{AFCE0319-70AD-4AE5-BA16-3A3DAE0FE002}" presName="parentLin" presStyleCnt="0"/>
      <dgm:spPr/>
    </dgm:pt>
    <dgm:pt modelId="{E3E6AFB5-B906-42EB-B65A-67F16B3A7AEC}" type="pres">
      <dgm:prSet presAssocID="{AFCE0319-70AD-4AE5-BA16-3A3DAE0FE002}" presName="parentLeftMargin" presStyleLbl="node1" presStyleIdx="2" presStyleCnt="5"/>
      <dgm:spPr/>
      <dgm:t>
        <a:bodyPr/>
        <a:lstStyle/>
        <a:p>
          <a:endParaRPr lang="it-IT"/>
        </a:p>
      </dgm:t>
    </dgm:pt>
    <dgm:pt modelId="{2D958850-0B30-4449-BBA4-D4A543250B23}" type="pres">
      <dgm:prSet presAssocID="{AFCE0319-70AD-4AE5-BA16-3A3DAE0FE002}" presName="parentText" presStyleLbl="node1" presStyleIdx="3" presStyleCnt="5">
        <dgm:presLayoutVars>
          <dgm:chMax val="0"/>
          <dgm:bulletEnabled val="1"/>
        </dgm:presLayoutVars>
      </dgm:prSet>
      <dgm:spPr/>
      <dgm:t>
        <a:bodyPr/>
        <a:lstStyle/>
        <a:p>
          <a:endParaRPr lang="it-IT"/>
        </a:p>
      </dgm:t>
    </dgm:pt>
    <dgm:pt modelId="{493A89DE-67CB-44FC-8BA7-D4B86240B01C}" type="pres">
      <dgm:prSet presAssocID="{AFCE0319-70AD-4AE5-BA16-3A3DAE0FE002}" presName="negativeSpace" presStyleCnt="0"/>
      <dgm:spPr/>
    </dgm:pt>
    <dgm:pt modelId="{91F0E79C-FD39-40C6-9E07-DEA1687A06C2}" type="pres">
      <dgm:prSet presAssocID="{AFCE0319-70AD-4AE5-BA16-3A3DAE0FE002}" presName="childText" presStyleLbl="conFgAcc1" presStyleIdx="3" presStyleCnt="5">
        <dgm:presLayoutVars>
          <dgm:bulletEnabled val="1"/>
        </dgm:presLayoutVars>
      </dgm:prSet>
      <dgm:spPr/>
    </dgm:pt>
    <dgm:pt modelId="{7BE71804-2747-4162-82C2-5953702E31F9}" type="pres">
      <dgm:prSet presAssocID="{8F41ECB6-337E-4FA5-AA03-C9BBD095E733}" presName="spaceBetweenRectangles" presStyleCnt="0"/>
      <dgm:spPr/>
    </dgm:pt>
    <dgm:pt modelId="{1E99EDBA-1A9B-4557-9070-FB9AC7793147}" type="pres">
      <dgm:prSet presAssocID="{5F7FC56E-0E9F-4A67-8B29-2A6C3EEAD054}" presName="parentLin" presStyleCnt="0"/>
      <dgm:spPr/>
    </dgm:pt>
    <dgm:pt modelId="{2B0B9C51-5B8F-4D69-BCF0-CCA344E84997}" type="pres">
      <dgm:prSet presAssocID="{5F7FC56E-0E9F-4A67-8B29-2A6C3EEAD054}" presName="parentLeftMargin" presStyleLbl="node1" presStyleIdx="3" presStyleCnt="5"/>
      <dgm:spPr/>
      <dgm:t>
        <a:bodyPr/>
        <a:lstStyle/>
        <a:p>
          <a:endParaRPr lang="it-IT"/>
        </a:p>
      </dgm:t>
    </dgm:pt>
    <dgm:pt modelId="{46F66AE1-9229-4C8E-88B5-595B801DD880}" type="pres">
      <dgm:prSet presAssocID="{5F7FC56E-0E9F-4A67-8B29-2A6C3EEAD054}" presName="parentText" presStyleLbl="node1" presStyleIdx="4" presStyleCnt="5">
        <dgm:presLayoutVars>
          <dgm:chMax val="0"/>
          <dgm:bulletEnabled val="1"/>
        </dgm:presLayoutVars>
      </dgm:prSet>
      <dgm:spPr/>
      <dgm:t>
        <a:bodyPr/>
        <a:lstStyle/>
        <a:p>
          <a:endParaRPr lang="it-IT"/>
        </a:p>
      </dgm:t>
    </dgm:pt>
    <dgm:pt modelId="{FF8C5791-D8BA-4FDE-84EF-7E8926000329}" type="pres">
      <dgm:prSet presAssocID="{5F7FC56E-0E9F-4A67-8B29-2A6C3EEAD054}" presName="negativeSpace" presStyleCnt="0"/>
      <dgm:spPr/>
    </dgm:pt>
    <dgm:pt modelId="{3EF6880C-6580-49CE-82C0-75902953ABAD}" type="pres">
      <dgm:prSet presAssocID="{5F7FC56E-0E9F-4A67-8B29-2A6C3EEAD054}" presName="childText" presStyleLbl="conFgAcc1" presStyleIdx="4" presStyleCnt="5">
        <dgm:presLayoutVars>
          <dgm:bulletEnabled val="1"/>
        </dgm:presLayoutVars>
      </dgm:prSet>
      <dgm:spPr/>
    </dgm:pt>
  </dgm:ptLst>
  <dgm:cxnLst>
    <dgm:cxn modelId="{954D55DB-BA54-4B8C-81DE-CA7F97586BE6}" type="presOf" srcId="{5F7FC56E-0E9F-4A67-8B29-2A6C3EEAD054}" destId="{2B0B9C51-5B8F-4D69-BCF0-CCA344E84997}" srcOrd="0" destOrd="0" presId="urn:microsoft.com/office/officeart/2005/8/layout/list1"/>
    <dgm:cxn modelId="{F1DAD41E-69BB-4419-8DEE-F336F3751EBE}" type="presOf" srcId="{5F7FC56E-0E9F-4A67-8B29-2A6C3EEAD054}" destId="{46F66AE1-9229-4C8E-88B5-595B801DD880}" srcOrd="1" destOrd="0" presId="urn:microsoft.com/office/officeart/2005/8/layout/list1"/>
    <dgm:cxn modelId="{A5561E4C-9651-4D27-8BF3-8ED2886920CC}" type="presOf" srcId="{3D1176BA-55A2-4980-85D8-0A72D28ECF69}" destId="{F7629251-A4E5-40B7-9D19-77F056F5D50F}" srcOrd="0" destOrd="0" presId="urn:microsoft.com/office/officeart/2005/8/layout/list1"/>
    <dgm:cxn modelId="{9D738BE9-C711-4B03-8152-CD8752559478}" type="presOf" srcId="{2EEA4E4D-F021-4BE1-83B8-F706AFE2A54E}" destId="{A1711EF4-B599-41D7-8A78-9CD4BD25A272}" srcOrd="0" destOrd="0" presId="urn:microsoft.com/office/officeart/2005/8/layout/list1"/>
    <dgm:cxn modelId="{17A9DD35-C3B8-4522-823C-73A73209DFB5}" type="presOf" srcId="{2EEA4E4D-F021-4BE1-83B8-F706AFE2A54E}" destId="{106822DF-F841-4749-89FB-1A8C2A8D29B0}" srcOrd="1" destOrd="0" presId="urn:microsoft.com/office/officeart/2005/8/layout/list1"/>
    <dgm:cxn modelId="{1D811041-3995-4455-B2C4-8C8D495B514B}" srcId="{3AF6FF41-93A2-47D0-A8F1-55D2760A0DD6}" destId="{2EEA4E4D-F021-4BE1-83B8-F706AFE2A54E}" srcOrd="1" destOrd="0" parTransId="{870AEFF5-A075-48B7-9204-1A6700183B17}" sibTransId="{1B1B2CE3-F96B-4FEB-9FA9-F41409F14E33}"/>
    <dgm:cxn modelId="{69F75C6F-76CB-496E-AAD2-19137F26CBC0}" srcId="{3AF6FF41-93A2-47D0-A8F1-55D2760A0DD6}" destId="{126DBDE6-0CCE-4B38-9194-810D58E7DDB0}" srcOrd="0" destOrd="0" parTransId="{F9D5413E-324F-40CE-8737-EA15E2219D57}" sibTransId="{07C3BF1C-2BC8-46BF-8397-12AA5B529A91}"/>
    <dgm:cxn modelId="{C4D2D73C-1359-459D-B6D6-1885F1C9B435}" type="presOf" srcId="{3AF6FF41-93A2-47D0-A8F1-55D2760A0DD6}" destId="{712100EF-8516-4597-A7E5-D2342422B5F2}" srcOrd="0" destOrd="0" presId="urn:microsoft.com/office/officeart/2005/8/layout/list1"/>
    <dgm:cxn modelId="{940A6DA4-72F2-4DB3-A22B-98030BE72C0C}" srcId="{3AF6FF41-93A2-47D0-A8F1-55D2760A0DD6}" destId="{AFCE0319-70AD-4AE5-BA16-3A3DAE0FE002}" srcOrd="3" destOrd="0" parTransId="{B073CB4E-48EE-4DFB-9673-0C29D56128C2}" sibTransId="{8F41ECB6-337E-4FA5-AA03-C9BBD095E733}"/>
    <dgm:cxn modelId="{DB287D0A-54A1-4911-9BE3-2107F2BE43DF}" type="presOf" srcId="{126DBDE6-0CCE-4B38-9194-810D58E7DDB0}" destId="{E8E4AA11-7BD2-49D3-84B8-1C598CDC1C9A}" srcOrd="0" destOrd="0" presId="urn:microsoft.com/office/officeart/2005/8/layout/list1"/>
    <dgm:cxn modelId="{B307E500-29FA-4BD6-84C8-E5ED512B73CF}" type="presOf" srcId="{126DBDE6-0CCE-4B38-9194-810D58E7DDB0}" destId="{74FF17EA-821D-4D49-8C5B-6B17CBF1450F}" srcOrd="1" destOrd="0" presId="urn:microsoft.com/office/officeart/2005/8/layout/list1"/>
    <dgm:cxn modelId="{78547B55-1656-4C6A-9C64-D0C797B5DAFC}" srcId="{3AF6FF41-93A2-47D0-A8F1-55D2760A0DD6}" destId="{3D1176BA-55A2-4980-85D8-0A72D28ECF69}" srcOrd="2" destOrd="0" parTransId="{C98A998F-CD9A-4A7B-ACC0-56DF2D102851}" sibTransId="{7D2FAB4B-3F4A-4F97-8D5D-A7347A74150D}"/>
    <dgm:cxn modelId="{B8D31E2D-BA00-4D99-8ABF-D217BF44C11A}" type="presOf" srcId="{AFCE0319-70AD-4AE5-BA16-3A3DAE0FE002}" destId="{2D958850-0B30-4449-BBA4-D4A543250B23}" srcOrd="1" destOrd="0" presId="urn:microsoft.com/office/officeart/2005/8/layout/list1"/>
    <dgm:cxn modelId="{617D2531-CC7C-4B94-833C-0174CA4D3A4C}" srcId="{3AF6FF41-93A2-47D0-A8F1-55D2760A0DD6}" destId="{5F7FC56E-0E9F-4A67-8B29-2A6C3EEAD054}" srcOrd="4" destOrd="0" parTransId="{0AC6218C-065F-4B03-8ED7-335C3830EB69}" sibTransId="{694B7206-E3BD-4EB4-A3DD-7D25A0ACA8BC}"/>
    <dgm:cxn modelId="{2E7483D2-AAAA-4F4A-BECF-58D7D13E4998}" type="presOf" srcId="{AFCE0319-70AD-4AE5-BA16-3A3DAE0FE002}" destId="{E3E6AFB5-B906-42EB-B65A-67F16B3A7AEC}" srcOrd="0" destOrd="0" presId="urn:microsoft.com/office/officeart/2005/8/layout/list1"/>
    <dgm:cxn modelId="{2160E317-42CF-4D64-AB38-F365CEDB165B}" type="presOf" srcId="{3D1176BA-55A2-4980-85D8-0A72D28ECF69}" destId="{8611227F-67E5-4776-8085-C48845F10852}" srcOrd="1" destOrd="0" presId="urn:microsoft.com/office/officeart/2005/8/layout/list1"/>
    <dgm:cxn modelId="{0B2C2B7B-EC2B-4D1F-8D2D-0E20016846DA}" type="presParOf" srcId="{712100EF-8516-4597-A7E5-D2342422B5F2}" destId="{66E00CD6-A76D-4320-A725-35A56993E7E5}" srcOrd="0" destOrd="0" presId="urn:microsoft.com/office/officeart/2005/8/layout/list1"/>
    <dgm:cxn modelId="{2ACFC213-5315-4E45-8F10-DF24D190057E}" type="presParOf" srcId="{66E00CD6-A76D-4320-A725-35A56993E7E5}" destId="{E8E4AA11-7BD2-49D3-84B8-1C598CDC1C9A}" srcOrd="0" destOrd="0" presId="urn:microsoft.com/office/officeart/2005/8/layout/list1"/>
    <dgm:cxn modelId="{CFCE774A-DE5C-4610-8226-E42F72969BFC}" type="presParOf" srcId="{66E00CD6-A76D-4320-A725-35A56993E7E5}" destId="{74FF17EA-821D-4D49-8C5B-6B17CBF1450F}" srcOrd="1" destOrd="0" presId="urn:microsoft.com/office/officeart/2005/8/layout/list1"/>
    <dgm:cxn modelId="{09D4E55C-5861-4DE5-B8BF-A2FBB5A0839A}" type="presParOf" srcId="{712100EF-8516-4597-A7E5-D2342422B5F2}" destId="{2F25EAC6-39F3-4166-B70A-8145934FC4E8}" srcOrd="1" destOrd="0" presId="urn:microsoft.com/office/officeart/2005/8/layout/list1"/>
    <dgm:cxn modelId="{7E1B2746-24CB-4F92-A5B1-56D3A454720B}" type="presParOf" srcId="{712100EF-8516-4597-A7E5-D2342422B5F2}" destId="{A69E5452-2BE0-4B63-BF17-BE1E2846879A}" srcOrd="2" destOrd="0" presId="urn:microsoft.com/office/officeart/2005/8/layout/list1"/>
    <dgm:cxn modelId="{C8CDBABE-13CE-486B-A99D-927A35FC3CAE}" type="presParOf" srcId="{712100EF-8516-4597-A7E5-D2342422B5F2}" destId="{53D4DF90-A562-46A8-A048-7F2B4B979A4C}" srcOrd="3" destOrd="0" presId="urn:microsoft.com/office/officeart/2005/8/layout/list1"/>
    <dgm:cxn modelId="{C8F12F83-67FB-40E4-A2F0-ACA3D8AB64CF}" type="presParOf" srcId="{712100EF-8516-4597-A7E5-D2342422B5F2}" destId="{5E02BD10-07CA-4A38-9644-648E3A600328}" srcOrd="4" destOrd="0" presId="urn:microsoft.com/office/officeart/2005/8/layout/list1"/>
    <dgm:cxn modelId="{5AC00AA1-E31C-4ACF-9E20-0983ED1EF226}" type="presParOf" srcId="{5E02BD10-07CA-4A38-9644-648E3A600328}" destId="{A1711EF4-B599-41D7-8A78-9CD4BD25A272}" srcOrd="0" destOrd="0" presId="urn:microsoft.com/office/officeart/2005/8/layout/list1"/>
    <dgm:cxn modelId="{ADE3E90C-0B26-48FF-8CD6-CBDB36087592}" type="presParOf" srcId="{5E02BD10-07CA-4A38-9644-648E3A600328}" destId="{106822DF-F841-4749-89FB-1A8C2A8D29B0}" srcOrd="1" destOrd="0" presId="urn:microsoft.com/office/officeart/2005/8/layout/list1"/>
    <dgm:cxn modelId="{2AE23B6A-AB2B-47FE-A4EE-5AAA3B1889B6}" type="presParOf" srcId="{712100EF-8516-4597-A7E5-D2342422B5F2}" destId="{E780036C-93BB-4162-8083-2E40E98A20DB}" srcOrd="5" destOrd="0" presId="urn:microsoft.com/office/officeart/2005/8/layout/list1"/>
    <dgm:cxn modelId="{5D7B21C8-3593-404D-931A-06AEE1017676}" type="presParOf" srcId="{712100EF-8516-4597-A7E5-D2342422B5F2}" destId="{9ACDFE3F-3CD8-44C5-9CB4-5AC563B479B2}" srcOrd="6" destOrd="0" presId="urn:microsoft.com/office/officeart/2005/8/layout/list1"/>
    <dgm:cxn modelId="{C5E09F67-E42E-4420-93D4-21BE47A0AE1B}" type="presParOf" srcId="{712100EF-8516-4597-A7E5-D2342422B5F2}" destId="{32C391CA-88B5-4A32-99B8-6C4B79299172}" srcOrd="7" destOrd="0" presId="urn:microsoft.com/office/officeart/2005/8/layout/list1"/>
    <dgm:cxn modelId="{4EB1C4D3-BEE8-427F-AD43-A6FF21F11422}" type="presParOf" srcId="{712100EF-8516-4597-A7E5-D2342422B5F2}" destId="{0BFCAED9-72AF-48B8-B459-FFE83881E489}" srcOrd="8" destOrd="0" presId="urn:microsoft.com/office/officeart/2005/8/layout/list1"/>
    <dgm:cxn modelId="{99B6B02B-5F15-48B7-9622-BC534EAFE97B}" type="presParOf" srcId="{0BFCAED9-72AF-48B8-B459-FFE83881E489}" destId="{F7629251-A4E5-40B7-9D19-77F056F5D50F}" srcOrd="0" destOrd="0" presId="urn:microsoft.com/office/officeart/2005/8/layout/list1"/>
    <dgm:cxn modelId="{9FB26B8B-4BEE-4BE4-837C-E2D0EBFE226B}" type="presParOf" srcId="{0BFCAED9-72AF-48B8-B459-FFE83881E489}" destId="{8611227F-67E5-4776-8085-C48845F10852}" srcOrd="1" destOrd="0" presId="urn:microsoft.com/office/officeart/2005/8/layout/list1"/>
    <dgm:cxn modelId="{D6B6F909-F35F-4F2E-A735-A907984FE6A9}" type="presParOf" srcId="{712100EF-8516-4597-A7E5-D2342422B5F2}" destId="{6AB9400A-45ED-4F2B-9352-2479CC620B65}" srcOrd="9" destOrd="0" presId="urn:microsoft.com/office/officeart/2005/8/layout/list1"/>
    <dgm:cxn modelId="{5669C14F-AF43-4497-AFA9-CAC52F214B3C}" type="presParOf" srcId="{712100EF-8516-4597-A7E5-D2342422B5F2}" destId="{1C228E1C-424C-4C99-902D-045F8B7F4722}" srcOrd="10" destOrd="0" presId="urn:microsoft.com/office/officeart/2005/8/layout/list1"/>
    <dgm:cxn modelId="{BD958909-7231-495D-AA0E-7E769109F086}" type="presParOf" srcId="{712100EF-8516-4597-A7E5-D2342422B5F2}" destId="{B5CF9891-7AB9-4435-89D2-954DBC6A37F3}" srcOrd="11" destOrd="0" presId="urn:microsoft.com/office/officeart/2005/8/layout/list1"/>
    <dgm:cxn modelId="{3E735E0C-89C4-4BCB-B176-B3852BFDDCC5}" type="presParOf" srcId="{712100EF-8516-4597-A7E5-D2342422B5F2}" destId="{24C99E2E-8CF3-4643-84C7-8D21B84BA7F9}" srcOrd="12" destOrd="0" presId="urn:microsoft.com/office/officeart/2005/8/layout/list1"/>
    <dgm:cxn modelId="{24A07F9C-8023-47DE-B63C-1F32AE417764}" type="presParOf" srcId="{24C99E2E-8CF3-4643-84C7-8D21B84BA7F9}" destId="{E3E6AFB5-B906-42EB-B65A-67F16B3A7AEC}" srcOrd="0" destOrd="0" presId="urn:microsoft.com/office/officeart/2005/8/layout/list1"/>
    <dgm:cxn modelId="{EA4B7AFB-C6A8-4648-B953-60377720BE80}" type="presParOf" srcId="{24C99E2E-8CF3-4643-84C7-8D21B84BA7F9}" destId="{2D958850-0B30-4449-BBA4-D4A543250B23}" srcOrd="1" destOrd="0" presId="urn:microsoft.com/office/officeart/2005/8/layout/list1"/>
    <dgm:cxn modelId="{66857B17-B038-4EC4-B9F2-83E7E7C4C030}" type="presParOf" srcId="{712100EF-8516-4597-A7E5-D2342422B5F2}" destId="{493A89DE-67CB-44FC-8BA7-D4B86240B01C}" srcOrd="13" destOrd="0" presId="urn:microsoft.com/office/officeart/2005/8/layout/list1"/>
    <dgm:cxn modelId="{DB4CC3C6-0E58-49B6-91BF-85E292F0275C}" type="presParOf" srcId="{712100EF-8516-4597-A7E5-D2342422B5F2}" destId="{91F0E79C-FD39-40C6-9E07-DEA1687A06C2}" srcOrd="14" destOrd="0" presId="urn:microsoft.com/office/officeart/2005/8/layout/list1"/>
    <dgm:cxn modelId="{C61BF8ED-FDA0-493D-A88D-924A6881F14D}" type="presParOf" srcId="{712100EF-8516-4597-A7E5-D2342422B5F2}" destId="{7BE71804-2747-4162-82C2-5953702E31F9}" srcOrd="15" destOrd="0" presId="urn:microsoft.com/office/officeart/2005/8/layout/list1"/>
    <dgm:cxn modelId="{AEEF8128-6E69-4084-9974-9C0DE0371938}" type="presParOf" srcId="{712100EF-8516-4597-A7E5-D2342422B5F2}" destId="{1E99EDBA-1A9B-4557-9070-FB9AC7793147}" srcOrd="16" destOrd="0" presId="urn:microsoft.com/office/officeart/2005/8/layout/list1"/>
    <dgm:cxn modelId="{3CD97F2B-2389-44BE-BEF8-896C0FACE391}" type="presParOf" srcId="{1E99EDBA-1A9B-4557-9070-FB9AC7793147}" destId="{2B0B9C51-5B8F-4D69-BCF0-CCA344E84997}" srcOrd="0" destOrd="0" presId="urn:microsoft.com/office/officeart/2005/8/layout/list1"/>
    <dgm:cxn modelId="{2C4155EC-521F-4F31-88B0-E4AAFB7D4A85}" type="presParOf" srcId="{1E99EDBA-1A9B-4557-9070-FB9AC7793147}" destId="{46F66AE1-9229-4C8E-88B5-595B801DD880}" srcOrd="1" destOrd="0" presId="urn:microsoft.com/office/officeart/2005/8/layout/list1"/>
    <dgm:cxn modelId="{0CEE51A1-0804-43E7-BFFB-FEA86C2DD8FD}" type="presParOf" srcId="{712100EF-8516-4597-A7E5-D2342422B5F2}" destId="{FF8C5791-D8BA-4FDE-84EF-7E8926000329}" srcOrd="17" destOrd="0" presId="urn:microsoft.com/office/officeart/2005/8/layout/list1"/>
    <dgm:cxn modelId="{C96B88BD-FA31-48DC-9791-1673B1B0192C}" type="presParOf" srcId="{712100EF-8516-4597-A7E5-D2342422B5F2}" destId="{3EF6880C-6580-49CE-82C0-75902953ABAD}"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3921F1-75BE-4725-BD00-F35811CECEEE}">
      <dsp:nvSpPr>
        <dsp:cNvPr id="0" name=""/>
        <dsp:cNvSpPr/>
      </dsp:nvSpPr>
      <dsp:spPr>
        <a:xfrm>
          <a:off x="0" y="1767401"/>
          <a:ext cx="7416824"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2ECF54B-5499-4658-A223-3F1CB053CFC9}">
      <dsp:nvSpPr>
        <dsp:cNvPr id="0" name=""/>
        <dsp:cNvSpPr/>
      </dsp:nvSpPr>
      <dsp:spPr>
        <a:xfrm>
          <a:off x="357079" y="26077"/>
          <a:ext cx="7056998" cy="19922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1600200">
            <a:lnSpc>
              <a:spcPct val="90000"/>
            </a:lnSpc>
            <a:spcBef>
              <a:spcPct val="0"/>
            </a:spcBef>
            <a:spcAft>
              <a:spcPct val="35000"/>
            </a:spcAft>
          </a:pPr>
          <a:r>
            <a:rPr lang="it-IT" sz="3600" kern="1200" dirty="0" smtClean="0">
              <a:latin typeface="Calibri" pitchFamily="34" charset="0"/>
            </a:rPr>
            <a:t>I rapporti di lavoro negli enti  sportivi dilettantistici</a:t>
          </a:r>
        </a:p>
      </dsp:txBody>
      <dsp:txXfrm>
        <a:off x="357079" y="26077"/>
        <a:ext cx="7056998" cy="1992244"/>
      </dsp:txXfrm>
    </dsp:sp>
    <dsp:sp modelId="{350AEEE2-A350-444E-AFF0-DF78EE397BA1}">
      <dsp:nvSpPr>
        <dsp:cNvPr id="0" name=""/>
        <dsp:cNvSpPr/>
      </dsp:nvSpPr>
      <dsp:spPr>
        <a:xfrm>
          <a:off x="0" y="3897554"/>
          <a:ext cx="7416824"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F89EED8-9ECE-4F0E-92C7-FCE8C9D5867A}">
      <dsp:nvSpPr>
        <dsp:cNvPr id="0" name=""/>
        <dsp:cNvSpPr/>
      </dsp:nvSpPr>
      <dsp:spPr>
        <a:xfrm>
          <a:off x="352733" y="2287601"/>
          <a:ext cx="7061580" cy="18608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1600200">
            <a:lnSpc>
              <a:spcPct val="90000"/>
            </a:lnSpc>
            <a:spcBef>
              <a:spcPct val="0"/>
            </a:spcBef>
            <a:spcAft>
              <a:spcPct val="35000"/>
            </a:spcAft>
          </a:pPr>
          <a:r>
            <a:rPr lang="it-IT" sz="3600" kern="1200" dirty="0" smtClean="0">
              <a:latin typeface="Calibri" pitchFamily="34" charset="0"/>
            </a:rPr>
            <a:t>La tassazione del reddito da lavoro sportivo dilettantistico </a:t>
          </a:r>
          <a:endParaRPr lang="it-IT" sz="3600" kern="1200" dirty="0">
            <a:latin typeface="Calibri" pitchFamily="34" charset="0"/>
          </a:endParaRPr>
        </a:p>
      </dsp:txBody>
      <dsp:txXfrm>
        <a:off x="352733" y="2287601"/>
        <a:ext cx="7061580" cy="186087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37086-E671-4380-B89B-5618608556FB}">
      <dsp:nvSpPr>
        <dsp:cNvPr id="0" name=""/>
        <dsp:cNvSpPr/>
      </dsp:nvSpPr>
      <dsp:spPr>
        <a:xfrm>
          <a:off x="0" y="0"/>
          <a:ext cx="8028384" cy="144018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t>Adempimenti</a:t>
          </a:r>
          <a:endParaRPr lang="it-IT" sz="6500" kern="1200" dirty="0"/>
        </a:p>
      </dsp:txBody>
      <dsp:txXfrm>
        <a:off x="0" y="0"/>
        <a:ext cx="8028384" cy="1440180"/>
      </dsp:txXfrm>
    </dsp:sp>
    <dsp:sp modelId="{4EA8FF0E-83B3-401D-BA9B-A8A8973864AF}">
      <dsp:nvSpPr>
        <dsp:cNvPr id="0" name=""/>
        <dsp:cNvSpPr/>
      </dsp:nvSpPr>
      <dsp:spPr>
        <a:xfrm>
          <a:off x="3920" y="1440180"/>
          <a:ext cx="2673514" cy="30243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smtClean="0"/>
            <a:t>Comunicazione preventiva al centro per l’impiego</a:t>
          </a:r>
          <a:endParaRPr lang="it-IT" sz="3000" kern="1200" dirty="0"/>
        </a:p>
      </dsp:txBody>
      <dsp:txXfrm>
        <a:off x="3920" y="1440180"/>
        <a:ext cx="2673514" cy="3024378"/>
      </dsp:txXfrm>
    </dsp:sp>
    <dsp:sp modelId="{B555BF6B-FC1B-4E94-BBBC-004AC6E30E47}">
      <dsp:nvSpPr>
        <dsp:cNvPr id="0" name=""/>
        <dsp:cNvSpPr/>
      </dsp:nvSpPr>
      <dsp:spPr>
        <a:xfrm>
          <a:off x="2677434" y="1440180"/>
          <a:ext cx="2673514" cy="30243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smtClean="0"/>
            <a:t>Inserimento nel </a:t>
          </a:r>
          <a:r>
            <a:rPr lang="it-IT" sz="3000" kern="1200" dirty="0" err="1" smtClean="0"/>
            <a:t>L.U.L</a:t>
          </a:r>
          <a:r>
            <a:rPr lang="it-IT" sz="3000" kern="1200" dirty="0" smtClean="0"/>
            <a:t>.</a:t>
          </a:r>
          <a:endParaRPr lang="it-IT" sz="3000" kern="1200" dirty="0"/>
        </a:p>
      </dsp:txBody>
      <dsp:txXfrm>
        <a:off x="2677434" y="1440180"/>
        <a:ext cx="2673514" cy="3024378"/>
      </dsp:txXfrm>
    </dsp:sp>
    <dsp:sp modelId="{4D793DCC-5B48-4596-BAF5-D83E1FCF901C}">
      <dsp:nvSpPr>
        <dsp:cNvPr id="0" name=""/>
        <dsp:cNvSpPr/>
      </dsp:nvSpPr>
      <dsp:spPr>
        <a:xfrm>
          <a:off x="5350949" y="1440180"/>
          <a:ext cx="2673514" cy="30243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kern="1200" dirty="0" smtClean="0"/>
            <a:t>C.U. e </a:t>
          </a:r>
        </a:p>
        <a:p>
          <a:pPr lvl="0" algn="ctr" defTabSz="1333500">
            <a:lnSpc>
              <a:spcPct val="90000"/>
            </a:lnSpc>
            <a:spcBef>
              <a:spcPct val="0"/>
            </a:spcBef>
            <a:spcAft>
              <a:spcPct val="35000"/>
            </a:spcAft>
          </a:pPr>
          <a:r>
            <a:rPr lang="it-IT" sz="3000" kern="1200" dirty="0" err="1" smtClean="0"/>
            <a:t>Mod</a:t>
          </a:r>
          <a:r>
            <a:rPr lang="it-IT" sz="3000" kern="1200" dirty="0" smtClean="0"/>
            <a:t> . 770</a:t>
          </a:r>
          <a:endParaRPr lang="it-IT" sz="3000" kern="1200" dirty="0"/>
        </a:p>
      </dsp:txBody>
      <dsp:txXfrm>
        <a:off x="5350949" y="1440180"/>
        <a:ext cx="2673514" cy="3024378"/>
      </dsp:txXfrm>
    </dsp:sp>
    <dsp:sp modelId="{C5A3A841-8FAC-4B2A-85A0-29600C2D6FFF}">
      <dsp:nvSpPr>
        <dsp:cNvPr id="0" name=""/>
        <dsp:cNvSpPr/>
      </dsp:nvSpPr>
      <dsp:spPr>
        <a:xfrm>
          <a:off x="0" y="4464558"/>
          <a:ext cx="8028384" cy="336042"/>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90B56-EDF1-49F5-907A-BD3052731D99}">
      <dsp:nvSpPr>
        <dsp:cNvPr id="0" name=""/>
        <dsp:cNvSpPr/>
      </dsp:nvSpPr>
      <dsp:spPr>
        <a:xfrm>
          <a:off x="1440916" y="681031"/>
          <a:ext cx="4981051" cy="4981051"/>
        </a:xfrm>
        <a:prstGeom prst="blockArc">
          <a:avLst>
            <a:gd name="adj1" fmla="val 11880000"/>
            <a:gd name="adj2" fmla="val 16200000"/>
            <a:gd name="adj3" fmla="val 463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E49EA25-EC63-466E-B8AE-4DCCE420E529}">
      <dsp:nvSpPr>
        <dsp:cNvPr id="0" name=""/>
        <dsp:cNvSpPr/>
      </dsp:nvSpPr>
      <dsp:spPr>
        <a:xfrm>
          <a:off x="1440916" y="681031"/>
          <a:ext cx="4981051" cy="4981051"/>
        </a:xfrm>
        <a:prstGeom prst="blockArc">
          <a:avLst>
            <a:gd name="adj1" fmla="val 7560000"/>
            <a:gd name="adj2" fmla="val 11880000"/>
            <a:gd name="adj3" fmla="val 463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B223F64-4C6F-4058-99F9-18948E0AB721}">
      <dsp:nvSpPr>
        <dsp:cNvPr id="0" name=""/>
        <dsp:cNvSpPr/>
      </dsp:nvSpPr>
      <dsp:spPr>
        <a:xfrm>
          <a:off x="1440916" y="681031"/>
          <a:ext cx="4981051" cy="4981051"/>
        </a:xfrm>
        <a:prstGeom prst="blockArc">
          <a:avLst>
            <a:gd name="adj1" fmla="val 3240000"/>
            <a:gd name="adj2" fmla="val 7560000"/>
            <a:gd name="adj3" fmla="val 463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24BBF4-F27E-436E-B1F8-15137F5B2287}">
      <dsp:nvSpPr>
        <dsp:cNvPr id="0" name=""/>
        <dsp:cNvSpPr/>
      </dsp:nvSpPr>
      <dsp:spPr>
        <a:xfrm>
          <a:off x="1440916" y="681031"/>
          <a:ext cx="4981051" cy="4981051"/>
        </a:xfrm>
        <a:prstGeom prst="blockArc">
          <a:avLst>
            <a:gd name="adj1" fmla="val 20520000"/>
            <a:gd name="adj2" fmla="val 3240000"/>
            <a:gd name="adj3" fmla="val 463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BAF680E-3C9E-41A6-8AE5-A13DE9462EBB}">
      <dsp:nvSpPr>
        <dsp:cNvPr id="0" name=""/>
        <dsp:cNvSpPr/>
      </dsp:nvSpPr>
      <dsp:spPr>
        <a:xfrm>
          <a:off x="1440916" y="681031"/>
          <a:ext cx="4981051" cy="4981051"/>
        </a:xfrm>
        <a:prstGeom prst="blockArc">
          <a:avLst>
            <a:gd name="adj1" fmla="val 16200000"/>
            <a:gd name="adj2" fmla="val 20520000"/>
            <a:gd name="adj3" fmla="val 463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D475E88-D35E-4C9B-81EA-3B95A1D05D80}">
      <dsp:nvSpPr>
        <dsp:cNvPr id="0" name=""/>
        <dsp:cNvSpPr/>
      </dsp:nvSpPr>
      <dsp:spPr>
        <a:xfrm>
          <a:off x="2525884" y="2026742"/>
          <a:ext cx="2811115" cy="22896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ENPALS</a:t>
          </a:r>
        </a:p>
        <a:p>
          <a:pPr lvl="0" algn="ctr" defTabSz="1244600">
            <a:lnSpc>
              <a:spcPct val="90000"/>
            </a:lnSpc>
            <a:spcBef>
              <a:spcPct val="0"/>
            </a:spcBef>
            <a:spcAft>
              <a:spcPct val="35000"/>
            </a:spcAft>
          </a:pPr>
          <a:r>
            <a:rPr lang="it-IT" sz="2800" kern="1200" dirty="0" smtClean="0"/>
            <a:t>CIRCOLARE 13/2006</a:t>
          </a:r>
          <a:endParaRPr lang="it-IT" sz="2800" kern="1200" dirty="0"/>
        </a:p>
      </dsp:txBody>
      <dsp:txXfrm>
        <a:off x="2525884" y="2026742"/>
        <a:ext cx="2811115" cy="2289629"/>
      </dsp:txXfrm>
    </dsp:sp>
    <dsp:sp modelId="{4F1309C7-5AD8-43A1-AF1F-DAFFD3DC3F32}">
      <dsp:nvSpPr>
        <dsp:cNvPr id="0" name=""/>
        <dsp:cNvSpPr/>
      </dsp:nvSpPr>
      <dsp:spPr>
        <a:xfrm>
          <a:off x="2769150" y="-62640"/>
          <a:ext cx="2324582" cy="16027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SPECIFICHE CONOSCENZE</a:t>
          </a:r>
          <a:endParaRPr lang="it-IT" sz="1800" kern="1200" dirty="0"/>
        </a:p>
      </dsp:txBody>
      <dsp:txXfrm>
        <a:off x="2769150" y="-62640"/>
        <a:ext cx="2324582" cy="1602740"/>
      </dsp:txXfrm>
    </dsp:sp>
    <dsp:sp modelId="{8F561B3A-BEED-40AA-B923-04A882CD2651}">
      <dsp:nvSpPr>
        <dsp:cNvPr id="0" name=""/>
        <dsp:cNvSpPr/>
      </dsp:nvSpPr>
      <dsp:spPr>
        <a:xfrm>
          <a:off x="5218194" y="1618401"/>
          <a:ext cx="2054008" cy="16027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kern="1200" dirty="0" smtClean="0"/>
            <a:t>ABITUALITÀ:</a:t>
          </a:r>
        </a:p>
        <a:p>
          <a:pPr lvl="0" algn="ctr" defTabSz="666750">
            <a:lnSpc>
              <a:spcPct val="90000"/>
            </a:lnSpc>
            <a:spcBef>
              <a:spcPct val="0"/>
            </a:spcBef>
            <a:spcAft>
              <a:spcPct val="35000"/>
            </a:spcAft>
          </a:pPr>
          <a:r>
            <a:rPr lang="it-IT" sz="1500" kern="1200" dirty="0" smtClean="0"/>
            <a:t>RIPETITIVA</a:t>
          </a:r>
        </a:p>
        <a:p>
          <a:pPr lvl="0" algn="ctr" defTabSz="666750">
            <a:lnSpc>
              <a:spcPct val="90000"/>
            </a:lnSpc>
            <a:spcBef>
              <a:spcPct val="0"/>
            </a:spcBef>
            <a:spcAft>
              <a:spcPct val="35000"/>
            </a:spcAft>
          </a:pPr>
          <a:r>
            <a:rPr lang="it-IT" sz="1500" kern="1200" dirty="0" smtClean="0"/>
            <a:t>STABILE</a:t>
          </a:r>
        </a:p>
        <a:p>
          <a:pPr lvl="0" algn="ctr" defTabSz="666750">
            <a:lnSpc>
              <a:spcPct val="90000"/>
            </a:lnSpc>
            <a:spcBef>
              <a:spcPct val="0"/>
            </a:spcBef>
            <a:spcAft>
              <a:spcPct val="35000"/>
            </a:spcAft>
          </a:pPr>
          <a:r>
            <a:rPr lang="it-IT" sz="1500" kern="1200" dirty="0" smtClean="0"/>
            <a:t>SISTEMATICA</a:t>
          </a:r>
          <a:endParaRPr lang="it-IT" sz="1500" kern="1200" dirty="0"/>
        </a:p>
      </dsp:txBody>
      <dsp:txXfrm>
        <a:off x="5218194" y="1618401"/>
        <a:ext cx="2054008" cy="1602740"/>
      </dsp:txXfrm>
    </dsp:sp>
    <dsp:sp modelId="{84316ABA-3C04-4F52-AF43-20288861C43F}">
      <dsp:nvSpPr>
        <dsp:cNvPr id="0" name=""/>
        <dsp:cNvSpPr/>
      </dsp:nvSpPr>
      <dsp:spPr>
        <a:xfrm>
          <a:off x="4014286" y="4168197"/>
          <a:ext cx="2694270" cy="194311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COMPENSO NON MARGINALE</a:t>
          </a:r>
        </a:p>
        <a:p>
          <a:pPr lvl="0" algn="ctr" defTabSz="889000">
            <a:lnSpc>
              <a:spcPct val="90000"/>
            </a:lnSpc>
            <a:spcBef>
              <a:spcPct val="0"/>
            </a:spcBef>
            <a:spcAft>
              <a:spcPct val="35000"/>
            </a:spcAft>
          </a:pPr>
          <a:r>
            <a:rPr lang="it-IT" sz="2000" kern="1200" dirty="0" smtClean="0"/>
            <a:t>&lt; € 4.500</a:t>
          </a:r>
          <a:endParaRPr lang="it-IT" sz="2000" kern="1200" dirty="0"/>
        </a:p>
      </dsp:txBody>
      <dsp:txXfrm>
        <a:off x="4014286" y="4168197"/>
        <a:ext cx="2694270" cy="1943114"/>
      </dsp:txXfrm>
    </dsp:sp>
    <dsp:sp modelId="{E5DC9B31-2FDE-4A44-8EBA-8E69A4ACF1EB}">
      <dsp:nvSpPr>
        <dsp:cNvPr id="0" name=""/>
        <dsp:cNvSpPr/>
      </dsp:nvSpPr>
      <dsp:spPr>
        <a:xfrm>
          <a:off x="1163943" y="4184738"/>
          <a:ext cx="2675038" cy="191003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PLURI</a:t>
          </a:r>
        </a:p>
        <a:p>
          <a:pPr lvl="0" algn="ctr" defTabSz="889000">
            <a:lnSpc>
              <a:spcPct val="90000"/>
            </a:lnSpc>
            <a:spcBef>
              <a:spcPct val="0"/>
            </a:spcBef>
            <a:spcAft>
              <a:spcPct val="35000"/>
            </a:spcAft>
          </a:pPr>
          <a:r>
            <a:rPr lang="it-IT" sz="2000" kern="1200" dirty="0" smtClean="0"/>
            <a:t>COMMITTENZA</a:t>
          </a:r>
          <a:endParaRPr lang="it-IT" sz="2000" kern="1200" dirty="0"/>
        </a:p>
      </dsp:txBody>
      <dsp:txXfrm>
        <a:off x="1163943" y="4184738"/>
        <a:ext cx="2675038" cy="1910034"/>
      </dsp:txXfrm>
    </dsp:sp>
    <dsp:sp modelId="{38C98EC2-3D0B-4A1B-867B-D6BA17F74A05}">
      <dsp:nvSpPr>
        <dsp:cNvPr id="0" name=""/>
        <dsp:cNvSpPr/>
      </dsp:nvSpPr>
      <dsp:spPr>
        <a:xfrm>
          <a:off x="648677" y="1618401"/>
          <a:ext cx="1938017" cy="16027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UNICA FONTE</a:t>
          </a:r>
        </a:p>
        <a:p>
          <a:pPr lvl="0" algn="ctr" defTabSz="889000">
            <a:lnSpc>
              <a:spcPct val="90000"/>
            </a:lnSpc>
            <a:spcBef>
              <a:spcPct val="0"/>
            </a:spcBef>
            <a:spcAft>
              <a:spcPct val="35000"/>
            </a:spcAft>
          </a:pPr>
          <a:r>
            <a:rPr lang="it-IT" sz="2000" kern="1200" dirty="0" smtClean="0"/>
            <a:t> REDDITO</a:t>
          </a:r>
          <a:endParaRPr lang="it-IT" sz="2000" kern="1200" dirty="0"/>
        </a:p>
      </dsp:txBody>
      <dsp:txXfrm>
        <a:off x="648677" y="1618401"/>
        <a:ext cx="1938017" cy="16027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8A013D-53BE-47E7-81DB-3BEB7A0D4725}">
      <dsp:nvSpPr>
        <dsp:cNvPr id="0" name=""/>
        <dsp:cNvSpPr/>
      </dsp:nvSpPr>
      <dsp:spPr>
        <a:xfrm>
          <a:off x="1872210" y="632"/>
          <a:ext cx="1656706" cy="86388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brightRoom" dir="tl">
            <a:rot lat="0" lon="0" rev="5400000"/>
          </a:lightRig>
        </a:scene3d>
        <a:sp3d contourW="12700">
          <a:bevelT w="25400" h="50800"/>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it-IT" sz="3000" kern="1200" dirty="0" smtClean="0"/>
            <a:t>Gratuito</a:t>
          </a:r>
          <a:endParaRPr lang="it-IT" sz="3000" kern="1200" dirty="0"/>
        </a:p>
      </dsp:txBody>
      <dsp:txXfrm>
        <a:off x="1872210" y="632"/>
        <a:ext cx="1656706" cy="863885"/>
      </dsp:txXfrm>
    </dsp:sp>
    <dsp:sp modelId="{97A6C6F7-2E3F-4206-9E74-6C6E42341B14}">
      <dsp:nvSpPr>
        <dsp:cNvPr id="0" name=""/>
        <dsp:cNvSpPr/>
      </dsp:nvSpPr>
      <dsp:spPr>
        <a:xfrm>
          <a:off x="2037880" y="864517"/>
          <a:ext cx="165670" cy="647913"/>
        </a:xfrm>
        <a:custGeom>
          <a:avLst/>
          <a:gdLst/>
          <a:ahLst/>
          <a:cxnLst/>
          <a:rect l="0" t="0" r="0" b="0"/>
          <a:pathLst>
            <a:path>
              <a:moveTo>
                <a:pt x="0" y="0"/>
              </a:moveTo>
              <a:lnTo>
                <a:pt x="0" y="647913"/>
              </a:lnTo>
              <a:lnTo>
                <a:pt x="165670" y="6479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F5FF30-D8B4-4EBA-83A7-08B3BF9EFD22}">
      <dsp:nvSpPr>
        <dsp:cNvPr id="0" name=""/>
        <dsp:cNvSpPr/>
      </dsp:nvSpPr>
      <dsp:spPr>
        <a:xfrm>
          <a:off x="2203551" y="1080489"/>
          <a:ext cx="1382216" cy="86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kern="1200" dirty="0" smtClean="0"/>
            <a:t>Volontariato</a:t>
          </a:r>
          <a:endParaRPr lang="it-IT" sz="1600" kern="1200" dirty="0"/>
        </a:p>
      </dsp:txBody>
      <dsp:txXfrm>
        <a:off x="2203551" y="1080489"/>
        <a:ext cx="1382216" cy="863885"/>
      </dsp:txXfrm>
    </dsp:sp>
    <dsp:sp modelId="{894FC700-39B7-4B53-838B-517F9947CBD4}">
      <dsp:nvSpPr>
        <dsp:cNvPr id="0" name=""/>
        <dsp:cNvSpPr/>
      </dsp:nvSpPr>
      <dsp:spPr>
        <a:xfrm>
          <a:off x="3960859" y="632"/>
          <a:ext cx="1727770" cy="86388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it-IT" sz="3000" kern="1200" dirty="0" smtClean="0"/>
            <a:t>Retribuito</a:t>
          </a:r>
          <a:endParaRPr lang="it-IT" sz="3000" kern="1200" dirty="0"/>
        </a:p>
      </dsp:txBody>
      <dsp:txXfrm>
        <a:off x="3960859" y="632"/>
        <a:ext cx="1727770" cy="863885"/>
      </dsp:txXfrm>
    </dsp:sp>
    <dsp:sp modelId="{1CB4BF5B-8C8C-4D16-94A9-F990B4E3FD2D}">
      <dsp:nvSpPr>
        <dsp:cNvPr id="0" name=""/>
        <dsp:cNvSpPr/>
      </dsp:nvSpPr>
      <dsp:spPr>
        <a:xfrm>
          <a:off x="4133636" y="864517"/>
          <a:ext cx="172777" cy="647913"/>
        </a:xfrm>
        <a:custGeom>
          <a:avLst/>
          <a:gdLst/>
          <a:ahLst/>
          <a:cxnLst/>
          <a:rect l="0" t="0" r="0" b="0"/>
          <a:pathLst>
            <a:path>
              <a:moveTo>
                <a:pt x="0" y="0"/>
              </a:moveTo>
              <a:lnTo>
                <a:pt x="0" y="647913"/>
              </a:lnTo>
              <a:lnTo>
                <a:pt x="172777" y="6479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E1287-A5FC-45FB-BD72-E1DF0B9AE62B}">
      <dsp:nvSpPr>
        <dsp:cNvPr id="0" name=""/>
        <dsp:cNvSpPr/>
      </dsp:nvSpPr>
      <dsp:spPr>
        <a:xfrm>
          <a:off x="4306413" y="1080489"/>
          <a:ext cx="1382216" cy="86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kern="1200" dirty="0" smtClean="0"/>
            <a:t>Lavoro subordinato</a:t>
          </a:r>
          <a:endParaRPr lang="it-IT" sz="1600" kern="1200" dirty="0"/>
        </a:p>
      </dsp:txBody>
      <dsp:txXfrm>
        <a:off x="4306413" y="1080489"/>
        <a:ext cx="1382216" cy="863885"/>
      </dsp:txXfrm>
    </dsp:sp>
    <dsp:sp modelId="{ADD2C6BC-1AC4-4B10-A0D0-0EE7DDB9765E}">
      <dsp:nvSpPr>
        <dsp:cNvPr id="0" name=""/>
        <dsp:cNvSpPr/>
      </dsp:nvSpPr>
      <dsp:spPr>
        <a:xfrm>
          <a:off x="4133636" y="864517"/>
          <a:ext cx="172777" cy="1727770"/>
        </a:xfrm>
        <a:custGeom>
          <a:avLst/>
          <a:gdLst/>
          <a:ahLst/>
          <a:cxnLst/>
          <a:rect l="0" t="0" r="0" b="0"/>
          <a:pathLst>
            <a:path>
              <a:moveTo>
                <a:pt x="0" y="0"/>
              </a:moveTo>
              <a:lnTo>
                <a:pt x="0" y="1727770"/>
              </a:lnTo>
              <a:lnTo>
                <a:pt x="172777" y="1727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27A59-74E3-473F-9DF1-7558259F2990}">
      <dsp:nvSpPr>
        <dsp:cNvPr id="0" name=""/>
        <dsp:cNvSpPr/>
      </dsp:nvSpPr>
      <dsp:spPr>
        <a:xfrm>
          <a:off x="4306413" y="2160345"/>
          <a:ext cx="1382216" cy="86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kern="1200" dirty="0" smtClean="0"/>
            <a:t>Lavoro autonomo</a:t>
          </a:r>
          <a:endParaRPr lang="it-IT" sz="1600" kern="1200" dirty="0"/>
        </a:p>
      </dsp:txBody>
      <dsp:txXfrm>
        <a:off x="4306413" y="2160345"/>
        <a:ext cx="1382216" cy="863885"/>
      </dsp:txXfrm>
    </dsp:sp>
    <dsp:sp modelId="{64CE6E03-2049-4772-8FF8-2FDF53CDC83F}">
      <dsp:nvSpPr>
        <dsp:cNvPr id="0" name=""/>
        <dsp:cNvSpPr/>
      </dsp:nvSpPr>
      <dsp:spPr>
        <a:xfrm>
          <a:off x="4133636" y="864517"/>
          <a:ext cx="172777" cy="2807626"/>
        </a:xfrm>
        <a:custGeom>
          <a:avLst/>
          <a:gdLst/>
          <a:ahLst/>
          <a:cxnLst/>
          <a:rect l="0" t="0" r="0" b="0"/>
          <a:pathLst>
            <a:path>
              <a:moveTo>
                <a:pt x="0" y="0"/>
              </a:moveTo>
              <a:lnTo>
                <a:pt x="0" y="2807626"/>
              </a:lnTo>
              <a:lnTo>
                <a:pt x="172777" y="28076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41565-F9E2-44F7-B4B7-09F40F58CBDF}">
      <dsp:nvSpPr>
        <dsp:cNvPr id="0" name=""/>
        <dsp:cNvSpPr/>
      </dsp:nvSpPr>
      <dsp:spPr>
        <a:xfrm>
          <a:off x="4306413" y="3240201"/>
          <a:ext cx="1382216" cy="86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kern="1200" dirty="0" err="1" smtClean="0"/>
            <a:t>Co.co.co</a:t>
          </a:r>
          <a:endParaRPr lang="it-IT" sz="1600" kern="1200" dirty="0"/>
        </a:p>
      </dsp:txBody>
      <dsp:txXfrm>
        <a:off x="4306413" y="3240201"/>
        <a:ext cx="1382216" cy="863885"/>
      </dsp:txXfrm>
    </dsp:sp>
    <dsp:sp modelId="{52D38FFA-39F5-41D1-AE3A-49267B595DCB}">
      <dsp:nvSpPr>
        <dsp:cNvPr id="0" name=""/>
        <dsp:cNvSpPr/>
      </dsp:nvSpPr>
      <dsp:spPr>
        <a:xfrm>
          <a:off x="4133636" y="864517"/>
          <a:ext cx="172777" cy="3887482"/>
        </a:xfrm>
        <a:custGeom>
          <a:avLst/>
          <a:gdLst/>
          <a:ahLst/>
          <a:cxnLst/>
          <a:rect l="0" t="0" r="0" b="0"/>
          <a:pathLst>
            <a:path>
              <a:moveTo>
                <a:pt x="0" y="0"/>
              </a:moveTo>
              <a:lnTo>
                <a:pt x="0" y="3887482"/>
              </a:lnTo>
              <a:lnTo>
                <a:pt x="172777" y="38874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D9F613-679A-41F0-A0B2-39E7A6BF60D6}">
      <dsp:nvSpPr>
        <dsp:cNvPr id="0" name=""/>
        <dsp:cNvSpPr/>
      </dsp:nvSpPr>
      <dsp:spPr>
        <a:xfrm>
          <a:off x="4306413" y="4320058"/>
          <a:ext cx="1382216" cy="86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kern="1200" dirty="0" smtClean="0"/>
            <a:t>Prestazioni sportivo dilettantistiche</a:t>
          </a:r>
          <a:endParaRPr lang="it-IT" sz="1600" kern="1200" dirty="0"/>
        </a:p>
      </dsp:txBody>
      <dsp:txXfrm>
        <a:off x="4306413" y="4320058"/>
        <a:ext cx="1382216" cy="8638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98211E-C004-4950-91E0-7CC5A5A43222}">
      <dsp:nvSpPr>
        <dsp:cNvPr id="0" name=""/>
        <dsp:cNvSpPr/>
      </dsp:nvSpPr>
      <dsp:spPr>
        <a:xfrm>
          <a:off x="2438399" y="496"/>
          <a:ext cx="3657600" cy="1934765"/>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it-IT" sz="2300" b="1" kern="1200" dirty="0" smtClean="0"/>
            <a:t>Presunzione di onerosità</a:t>
          </a:r>
          <a:endParaRPr lang="it-IT" sz="2300" b="1" kern="1200" dirty="0"/>
        </a:p>
        <a:p>
          <a:pPr marL="228600" lvl="1" indent="-228600" algn="l" defTabSz="1022350">
            <a:lnSpc>
              <a:spcPct val="90000"/>
            </a:lnSpc>
            <a:spcBef>
              <a:spcPct val="0"/>
            </a:spcBef>
            <a:spcAft>
              <a:spcPct val="15000"/>
            </a:spcAft>
            <a:buChar char="••"/>
          </a:pPr>
          <a:r>
            <a:rPr lang="it-IT" sz="2300" kern="1200" dirty="0" smtClean="0"/>
            <a:t>(</a:t>
          </a:r>
          <a:r>
            <a:rPr lang="it-IT" sz="2000" kern="1200" dirty="0" smtClean="0"/>
            <a:t>Cassazione 1833/2009</a:t>
          </a:r>
          <a:r>
            <a:rPr lang="it-IT" sz="2300" kern="1200" dirty="0" smtClean="0"/>
            <a:t>)</a:t>
          </a:r>
          <a:endParaRPr lang="it-IT" sz="2300" kern="1200" dirty="0"/>
        </a:p>
      </dsp:txBody>
      <dsp:txXfrm>
        <a:off x="2438399" y="496"/>
        <a:ext cx="3657600" cy="1934765"/>
      </dsp:txXfrm>
    </dsp:sp>
    <dsp:sp modelId="{4A89D674-22D1-43BE-BAFE-37585F45AD83}">
      <dsp:nvSpPr>
        <dsp:cNvPr id="0" name=""/>
        <dsp:cNvSpPr/>
      </dsp:nvSpPr>
      <dsp:spPr>
        <a:xfrm>
          <a:off x="0" y="0"/>
          <a:ext cx="2438400" cy="193476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Rapporto di lavoro: subordinato o autonomo</a:t>
          </a:r>
          <a:endParaRPr lang="it-IT" sz="2900" kern="1200" dirty="0"/>
        </a:p>
      </dsp:txBody>
      <dsp:txXfrm>
        <a:off x="0" y="0"/>
        <a:ext cx="2438400" cy="1934765"/>
      </dsp:txXfrm>
    </dsp:sp>
    <dsp:sp modelId="{CC5E081F-A3E3-4F42-8181-F0A4C353A900}">
      <dsp:nvSpPr>
        <dsp:cNvPr id="0" name=""/>
        <dsp:cNvSpPr/>
      </dsp:nvSpPr>
      <dsp:spPr>
        <a:xfrm>
          <a:off x="2438400" y="2128738"/>
          <a:ext cx="3657600" cy="1934765"/>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it-IT" sz="2300" kern="1200" dirty="0" smtClean="0"/>
            <a:t>Prestazione lavorative tra persone con vincoli di parentela, affinità o coniugio</a:t>
          </a:r>
          <a:endParaRPr lang="it-IT" sz="2300" kern="1200" dirty="0"/>
        </a:p>
      </dsp:txBody>
      <dsp:txXfrm>
        <a:off x="2438400" y="2128738"/>
        <a:ext cx="3657600" cy="1934765"/>
      </dsp:txXfrm>
    </dsp:sp>
    <dsp:sp modelId="{8D5999CF-5CBE-4C2D-B059-06246382D984}">
      <dsp:nvSpPr>
        <dsp:cNvPr id="0" name=""/>
        <dsp:cNvSpPr/>
      </dsp:nvSpPr>
      <dsp:spPr>
        <a:xfrm>
          <a:off x="0" y="2128738"/>
          <a:ext cx="2438400" cy="193476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Presunzione di gratuità</a:t>
          </a:r>
          <a:endParaRPr lang="it-IT" sz="2900" kern="1200" dirty="0"/>
        </a:p>
      </dsp:txBody>
      <dsp:txXfrm>
        <a:off x="0" y="2128738"/>
        <a:ext cx="2438400" cy="19347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821D0-7377-4025-A776-70B38A6B7F2A}">
      <dsp:nvSpPr>
        <dsp:cNvPr id="0" name=""/>
        <dsp:cNvSpPr/>
      </dsp:nvSpPr>
      <dsp:spPr>
        <a:xfrm rot="16200000">
          <a:off x="351" y="8673"/>
          <a:ext cx="1638836" cy="1638836"/>
        </a:xfrm>
        <a:prstGeom prst="downArrow">
          <a:avLst>
            <a:gd name="adj1" fmla="val 50000"/>
            <a:gd name="adj2" fmla="val 35000"/>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t>ABITUALITA’</a:t>
          </a:r>
          <a:endParaRPr lang="it-IT" sz="1600" kern="1200" dirty="0"/>
        </a:p>
      </dsp:txBody>
      <dsp:txXfrm rot="16200000">
        <a:off x="351" y="8673"/>
        <a:ext cx="1638836" cy="1638836"/>
      </dsp:txXfrm>
    </dsp:sp>
    <dsp:sp modelId="{B654AEAF-54F9-46CB-8558-2484DCDE5454}">
      <dsp:nvSpPr>
        <dsp:cNvPr id="0" name=""/>
        <dsp:cNvSpPr/>
      </dsp:nvSpPr>
      <dsp:spPr>
        <a:xfrm rot="5400000">
          <a:off x="1720508" y="8673"/>
          <a:ext cx="1638836" cy="1638836"/>
        </a:xfrm>
        <a:prstGeom prst="downArrow">
          <a:avLst>
            <a:gd name="adj1" fmla="val 50000"/>
            <a:gd name="adj2" fmla="val 35000"/>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t>CONTINUITA’</a:t>
          </a:r>
          <a:endParaRPr lang="it-IT" sz="1600" kern="1200" dirty="0"/>
        </a:p>
      </dsp:txBody>
      <dsp:txXfrm rot="5400000">
        <a:off x="1720508" y="8673"/>
        <a:ext cx="1638836" cy="16388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EA5743-0A09-40AA-B269-141CE4E7E9A7}">
      <dsp:nvSpPr>
        <dsp:cNvPr id="0" name=""/>
        <dsp:cNvSpPr/>
      </dsp:nvSpPr>
      <dsp:spPr>
        <a:xfrm>
          <a:off x="2229979" y="666008"/>
          <a:ext cx="4445191" cy="4445191"/>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5A8ACBA-8F70-4BE7-87B1-7CBDEBD1120D}">
      <dsp:nvSpPr>
        <dsp:cNvPr id="0" name=""/>
        <dsp:cNvSpPr/>
      </dsp:nvSpPr>
      <dsp:spPr>
        <a:xfrm>
          <a:off x="2229979" y="666008"/>
          <a:ext cx="4445191" cy="4445191"/>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E1EBECE-F367-4393-B2AF-6262BE5EEC07}">
      <dsp:nvSpPr>
        <dsp:cNvPr id="0" name=""/>
        <dsp:cNvSpPr/>
      </dsp:nvSpPr>
      <dsp:spPr>
        <a:xfrm>
          <a:off x="2229979" y="666008"/>
          <a:ext cx="4445191" cy="4445191"/>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C9E20DF-2A6A-42AC-ACAF-1E7489DB4541}">
      <dsp:nvSpPr>
        <dsp:cNvPr id="0" name=""/>
        <dsp:cNvSpPr/>
      </dsp:nvSpPr>
      <dsp:spPr>
        <a:xfrm>
          <a:off x="2229979" y="666008"/>
          <a:ext cx="4445191" cy="4445191"/>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5C3CDB3-ECB6-4706-916D-A4106FF1E229}">
      <dsp:nvSpPr>
        <dsp:cNvPr id="0" name=""/>
        <dsp:cNvSpPr/>
      </dsp:nvSpPr>
      <dsp:spPr>
        <a:xfrm>
          <a:off x="2229979" y="666008"/>
          <a:ext cx="4445191" cy="4445191"/>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E06263-B15C-46BA-89B8-75BE468895EA}">
      <dsp:nvSpPr>
        <dsp:cNvPr id="0" name=""/>
        <dsp:cNvSpPr/>
      </dsp:nvSpPr>
      <dsp:spPr>
        <a:xfrm>
          <a:off x="3384393" y="1800181"/>
          <a:ext cx="2328108" cy="204614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Caratteristiche</a:t>
          </a:r>
        </a:p>
        <a:p>
          <a:pPr lvl="0" algn="ctr" defTabSz="889000">
            <a:lnSpc>
              <a:spcPct val="90000"/>
            </a:lnSpc>
            <a:spcBef>
              <a:spcPct val="0"/>
            </a:spcBef>
            <a:spcAft>
              <a:spcPct val="35000"/>
            </a:spcAft>
          </a:pPr>
          <a:endParaRPr lang="it-IT" sz="2000" kern="1200" dirty="0"/>
        </a:p>
      </dsp:txBody>
      <dsp:txXfrm>
        <a:off x="3384393" y="1800181"/>
        <a:ext cx="2328108" cy="2046149"/>
      </dsp:txXfrm>
    </dsp:sp>
    <dsp:sp modelId="{29BD91D5-7CC6-4A82-80FA-C28B9150BD38}">
      <dsp:nvSpPr>
        <dsp:cNvPr id="0" name=""/>
        <dsp:cNvSpPr/>
      </dsp:nvSpPr>
      <dsp:spPr>
        <a:xfrm>
          <a:off x="3426207" y="1419"/>
          <a:ext cx="2052736" cy="14323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Calibri" pitchFamily="34" charset="0"/>
            </a:rPr>
            <a:t>Attività professionale</a:t>
          </a:r>
          <a:endParaRPr lang="it-IT" sz="2000" kern="1200" dirty="0">
            <a:latin typeface="Calibri" pitchFamily="34" charset="0"/>
          </a:endParaRPr>
        </a:p>
      </dsp:txBody>
      <dsp:txXfrm>
        <a:off x="3426207" y="1419"/>
        <a:ext cx="2052736" cy="1432304"/>
      </dsp:txXfrm>
    </dsp:sp>
    <dsp:sp modelId="{00E2E0A0-2E09-4BA6-9880-7159A19E6656}">
      <dsp:nvSpPr>
        <dsp:cNvPr id="0" name=""/>
        <dsp:cNvSpPr/>
      </dsp:nvSpPr>
      <dsp:spPr>
        <a:xfrm>
          <a:off x="5611539" y="1501565"/>
          <a:ext cx="1811621" cy="14323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Rapporto non continuativo non abituale</a:t>
          </a:r>
          <a:endParaRPr lang="it-IT" sz="1800" kern="1200" dirty="0"/>
        </a:p>
      </dsp:txBody>
      <dsp:txXfrm>
        <a:off x="5611539" y="1501565"/>
        <a:ext cx="1811621" cy="1432304"/>
      </dsp:txXfrm>
    </dsp:sp>
    <dsp:sp modelId="{CA17192D-EAED-4FD2-9C45-69C2373B2D87}">
      <dsp:nvSpPr>
        <dsp:cNvPr id="0" name=""/>
        <dsp:cNvSpPr/>
      </dsp:nvSpPr>
      <dsp:spPr>
        <a:xfrm>
          <a:off x="4659439" y="3928854"/>
          <a:ext cx="2138473" cy="14323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Ritenuta 20%</a:t>
          </a:r>
        </a:p>
        <a:p>
          <a:pPr lvl="0" algn="ctr" defTabSz="800100">
            <a:lnSpc>
              <a:spcPct val="90000"/>
            </a:lnSpc>
            <a:spcBef>
              <a:spcPct val="0"/>
            </a:spcBef>
            <a:spcAft>
              <a:spcPct val="35000"/>
            </a:spcAft>
          </a:pPr>
          <a:r>
            <a:rPr lang="it-IT" sz="1800" kern="1200" dirty="0" smtClean="0"/>
            <a:t>Stranieri 30%</a:t>
          </a:r>
          <a:endParaRPr lang="it-IT" sz="1800" kern="1200" dirty="0"/>
        </a:p>
      </dsp:txBody>
      <dsp:txXfrm>
        <a:off x="4659439" y="3928854"/>
        <a:ext cx="2138473" cy="1432304"/>
      </dsp:txXfrm>
    </dsp:sp>
    <dsp:sp modelId="{C269EFD8-2985-4AAA-9C42-A38CCCB8F565}">
      <dsp:nvSpPr>
        <dsp:cNvPr id="0" name=""/>
        <dsp:cNvSpPr/>
      </dsp:nvSpPr>
      <dsp:spPr>
        <a:xfrm>
          <a:off x="2117392" y="3928854"/>
          <a:ext cx="2118163" cy="14323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No subordinazione</a:t>
          </a:r>
          <a:endParaRPr lang="it-IT" sz="1800" kern="1200" dirty="0"/>
        </a:p>
      </dsp:txBody>
      <dsp:txXfrm>
        <a:off x="2117392" y="3928854"/>
        <a:ext cx="2118163" cy="1432304"/>
      </dsp:txXfrm>
    </dsp:sp>
    <dsp:sp modelId="{75C9234E-0AF7-4AB4-8F6B-613363E39072}">
      <dsp:nvSpPr>
        <dsp:cNvPr id="0" name=""/>
        <dsp:cNvSpPr/>
      </dsp:nvSpPr>
      <dsp:spPr>
        <a:xfrm>
          <a:off x="1325302" y="1501565"/>
          <a:ext cx="2124995" cy="14323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No coordinamento</a:t>
          </a:r>
          <a:endParaRPr lang="it-IT" sz="1800" kern="1200" dirty="0"/>
        </a:p>
      </dsp:txBody>
      <dsp:txXfrm>
        <a:off x="1325302" y="1501565"/>
        <a:ext cx="2124995" cy="143230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39FAD-565D-4013-8558-D3EB0D0DDA01}">
      <dsp:nvSpPr>
        <dsp:cNvPr id="0" name=""/>
        <dsp:cNvSpPr/>
      </dsp:nvSpPr>
      <dsp:spPr>
        <a:xfrm>
          <a:off x="0" y="496959"/>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AABABF1-B124-4FA0-9876-16C3480C5B03}">
      <dsp:nvSpPr>
        <dsp:cNvPr id="0" name=""/>
        <dsp:cNvSpPr/>
      </dsp:nvSpPr>
      <dsp:spPr>
        <a:xfrm>
          <a:off x="304800" y="260799"/>
          <a:ext cx="42672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it-IT" sz="1600" kern="1200" dirty="0" smtClean="0"/>
            <a:t>Potere direttivo disciplinare di controllo</a:t>
          </a:r>
          <a:endParaRPr lang="it-IT" sz="1600" kern="1200" dirty="0"/>
        </a:p>
      </dsp:txBody>
      <dsp:txXfrm>
        <a:off x="304800" y="260799"/>
        <a:ext cx="4267200" cy="472320"/>
      </dsp:txXfrm>
    </dsp:sp>
    <dsp:sp modelId="{B9584DBB-8985-49FE-8432-DFB3F10D1F95}">
      <dsp:nvSpPr>
        <dsp:cNvPr id="0" name=""/>
        <dsp:cNvSpPr/>
      </dsp:nvSpPr>
      <dsp:spPr>
        <a:xfrm>
          <a:off x="0" y="1222719"/>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8944CE1-91A0-4510-826F-D03B601155E6}">
      <dsp:nvSpPr>
        <dsp:cNvPr id="0" name=""/>
        <dsp:cNvSpPr/>
      </dsp:nvSpPr>
      <dsp:spPr>
        <a:xfrm>
          <a:off x="304800" y="986560"/>
          <a:ext cx="42672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it-IT" sz="1600" kern="1200" dirty="0" smtClean="0"/>
            <a:t>Inserimento stabile in organizzazione aziendale</a:t>
          </a:r>
          <a:endParaRPr lang="it-IT" sz="1600" kern="1200" dirty="0"/>
        </a:p>
      </dsp:txBody>
      <dsp:txXfrm>
        <a:off x="304800" y="986560"/>
        <a:ext cx="4267200" cy="472320"/>
      </dsp:txXfrm>
    </dsp:sp>
    <dsp:sp modelId="{AB88FCBA-3FA8-4B04-98E9-F46876799746}">
      <dsp:nvSpPr>
        <dsp:cNvPr id="0" name=""/>
        <dsp:cNvSpPr/>
      </dsp:nvSpPr>
      <dsp:spPr>
        <a:xfrm>
          <a:off x="0" y="1948479"/>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243F4D-F9A9-4015-BC74-CE837459DEE6}">
      <dsp:nvSpPr>
        <dsp:cNvPr id="0" name=""/>
        <dsp:cNvSpPr/>
      </dsp:nvSpPr>
      <dsp:spPr>
        <a:xfrm>
          <a:off x="304800" y="1712320"/>
          <a:ext cx="42672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it-IT" sz="1600" kern="1200" dirty="0" smtClean="0"/>
            <a:t>Assenza di rischio</a:t>
          </a:r>
          <a:endParaRPr lang="it-IT" sz="1600" kern="1200" dirty="0"/>
        </a:p>
      </dsp:txBody>
      <dsp:txXfrm>
        <a:off x="304800" y="1712320"/>
        <a:ext cx="4267200" cy="472320"/>
      </dsp:txXfrm>
    </dsp:sp>
    <dsp:sp modelId="{78CFD213-22F0-46A1-A586-B422AAAB07E8}">
      <dsp:nvSpPr>
        <dsp:cNvPr id="0" name=""/>
        <dsp:cNvSpPr/>
      </dsp:nvSpPr>
      <dsp:spPr>
        <a:xfrm>
          <a:off x="0" y="2674239"/>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5550E-2CF1-46A4-9664-05FEFCD75F70}">
      <dsp:nvSpPr>
        <dsp:cNvPr id="0" name=""/>
        <dsp:cNvSpPr/>
      </dsp:nvSpPr>
      <dsp:spPr>
        <a:xfrm>
          <a:off x="304800" y="2438079"/>
          <a:ext cx="42672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it-IT" sz="1600" kern="1200" dirty="0" smtClean="0"/>
            <a:t>Continuità della prestazione</a:t>
          </a:r>
          <a:endParaRPr lang="it-IT" sz="1600" kern="1200" dirty="0"/>
        </a:p>
      </dsp:txBody>
      <dsp:txXfrm>
        <a:off x="304800" y="2438079"/>
        <a:ext cx="4267200" cy="472320"/>
      </dsp:txXfrm>
    </dsp:sp>
    <dsp:sp modelId="{28DB23C8-8492-407C-8704-E91FEC5F5C44}">
      <dsp:nvSpPr>
        <dsp:cNvPr id="0" name=""/>
        <dsp:cNvSpPr/>
      </dsp:nvSpPr>
      <dsp:spPr>
        <a:xfrm>
          <a:off x="0" y="3184128"/>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F979A8-82F1-4934-A915-724E3C4C953D}">
      <dsp:nvSpPr>
        <dsp:cNvPr id="0" name=""/>
        <dsp:cNvSpPr/>
      </dsp:nvSpPr>
      <dsp:spPr>
        <a:xfrm>
          <a:off x="304800" y="3163840"/>
          <a:ext cx="42672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it-IT" sz="1600" kern="1200" dirty="0" smtClean="0"/>
            <a:t>Orario prestabilito</a:t>
          </a:r>
          <a:endParaRPr lang="it-IT" sz="1600" kern="1200" dirty="0"/>
        </a:p>
      </dsp:txBody>
      <dsp:txXfrm>
        <a:off x="304800" y="3163840"/>
        <a:ext cx="4267200" cy="472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39FAD-565D-4013-8558-D3EB0D0DDA01}">
      <dsp:nvSpPr>
        <dsp:cNvPr id="0" name=""/>
        <dsp:cNvSpPr/>
      </dsp:nvSpPr>
      <dsp:spPr>
        <a:xfrm>
          <a:off x="0" y="1368787"/>
          <a:ext cx="5976664"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AABABF1-B124-4FA0-9876-16C3480C5B03}">
      <dsp:nvSpPr>
        <dsp:cNvPr id="0" name=""/>
        <dsp:cNvSpPr/>
      </dsp:nvSpPr>
      <dsp:spPr>
        <a:xfrm>
          <a:off x="298833" y="1235947"/>
          <a:ext cx="4183664" cy="26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133" tIns="0" rIns="158133" bIns="0" numCol="1" spcCol="1270" anchor="ctr" anchorCtr="0">
          <a:noAutofit/>
        </a:bodyPr>
        <a:lstStyle/>
        <a:p>
          <a:pPr lvl="0" algn="l" defTabSz="400050">
            <a:lnSpc>
              <a:spcPct val="90000"/>
            </a:lnSpc>
            <a:spcBef>
              <a:spcPct val="0"/>
            </a:spcBef>
            <a:spcAft>
              <a:spcPct val="35000"/>
            </a:spcAft>
          </a:pPr>
          <a:r>
            <a:rPr lang="it-IT" sz="900" kern="1200" dirty="0" smtClean="0"/>
            <a:t>Retribuzione fissa a prescindere dal risultato</a:t>
          </a:r>
          <a:endParaRPr lang="it-IT" sz="900" kern="1200" dirty="0"/>
        </a:p>
      </dsp:txBody>
      <dsp:txXfrm>
        <a:off x="298833" y="1235947"/>
        <a:ext cx="4183664" cy="265680"/>
      </dsp:txXfrm>
    </dsp:sp>
    <dsp:sp modelId="{10136CC9-7E68-453B-A00F-1967ACAD26B4}">
      <dsp:nvSpPr>
        <dsp:cNvPr id="0" name=""/>
        <dsp:cNvSpPr/>
      </dsp:nvSpPr>
      <dsp:spPr>
        <a:xfrm>
          <a:off x="0" y="1777028"/>
          <a:ext cx="5976664"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7AA0C9-A6F6-4F61-8E28-E9AA4BF29E51}">
      <dsp:nvSpPr>
        <dsp:cNvPr id="0" name=""/>
        <dsp:cNvSpPr/>
      </dsp:nvSpPr>
      <dsp:spPr>
        <a:xfrm>
          <a:off x="298833" y="1644188"/>
          <a:ext cx="4183664" cy="26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133" tIns="0" rIns="158133" bIns="0" numCol="1" spcCol="1270" anchor="ctr" anchorCtr="0">
          <a:noAutofit/>
        </a:bodyPr>
        <a:lstStyle/>
        <a:p>
          <a:pPr lvl="0" algn="l" defTabSz="400050">
            <a:lnSpc>
              <a:spcPct val="90000"/>
            </a:lnSpc>
            <a:spcBef>
              <a:spcPct val="0"/>
            </a:spcBef>
            <a:spcAft>
              <a:spcPct val="35000"/>
            </a:spcAft>
          </a:pPr>
          <a:r>
            <a:rPr lang="it-IT" sz="900" kern="1200" dirty="0" smtClean="0"/>
            <a:t>Mansione prestabilita all’atto dell’assunzione</a:t>
          </a:r>
          <a:endParaRPr lang="it-IT" sz="900" kern="1200" dirty="0"/>
        </a:p>
      </dsp:txBody>
      <dsp:txXfrm>
        <a:off x="298833" y="1644188"/>
        <a:ext cx="4183664" cy="265680"/>
      </dsp:txXfrm>
    </dsp:sp>
    <dsp:sp modelId="{B9584DBB-8985-49FE-8432-DFB3F10D1F95}">
      <dsp:nvSpPr>
        <dsp:cNvPr id="0" name=""/>
        <dsp:cNvSpPr/>
      </dsp:nvSpPr>
      <dsp:spPr>
        <a:xfrm>
          <a:off x="0" y="2185268"/>
          <a:ext cx="5976664"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8944CE1-91A0-4510-826F-D03B601155E6}">
      <dsp:nvSpPr>
        <dsp:cNvPr id="0" name=""/>
        <dsp:cNvSpPr/>
      </dsp:nvSpPr>
      <dsp:spPr>
        <a:xfrm>
          <a:off x="298833" y="2052428"/>
          <a:ext cx="4183664" cy="26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133" tIns="0" rIns="158133" bIns="0" numCol="1" spcCol="1270" anchor="ctr" anchorCtr="0">
          <a:noAutofit/>
        </a:bodyPr>
        <a:lstStyle/>
        <a:p>
          <a:pPr lvl="0" algn="l" defTabSz="400050">
            <a:lnSpc>
              <a:spcPct val="90000"/>
            </a:lnSpc>
            <a:spcBef>
              <a:spcPct val="0"/>
            </a:spcBef>
            <a:spcAft>
              <a:spcPct val="35000"/>
            </a:spcAft>
          </a:pPr>
          <a:r>
            <a:rPr lang="it-IT" sz="900" kern="1200" dirty="0" err="1" smtClean="0"/>
            <a:t>Eterodirezione</a:t>
          </a:r>
          <a:r>
            <a:rPr lang="it-IT" sz="900" kern="1200" dirty="0" smtClean="0"/>
            <a:t> </a:t>
          </a:r>
          <a:endParaRPr lang="it-IT" sz="900" kern="1200" dirty="0"/>
        </a:p>
      </dsp:txBody>
      <dsp:txXfrm>
        <a:off x="298833" y="2052428"/>
        <a:ext cx="4183664" cy="265680"/>
      </dsp:txXfrm>
    </dsp:sp>
    <dsp:sp modelId="{FC979F28-23E2-44E8-B2ED-273621288E8C}">
      <dsp:nvSpPr>
        <dsp:cNvPr id="0" name=""/>
        <dsp:cNvSpPr/>
      </dsp:nvSpPr>
      <dsp:spPr>
        <a:xfrm>
          <a:off x="0" y="2593508"/>
          <a:ext cx="5976664"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614071-9BF2-449B-BFF4-2CE812D4A40B}">
      <dsp:nvSpPr>
        <dsp:cNvPr id="0" name=""/>
        <dsp:cNvSpPr/>
      </dsp:nvSpPr>
      <dsp:spPr>
        <a:xfrm>
          <a:off x="298833" y="2460667"/>
          <a:ext cx="4183664" cy="26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133" tIns="0" rIns="158133" bIns="0" numCol="1" spcCol="1270" anchor="ctr" anchorCtr="0">
          <a:noAutofit/>
        </a:bodyPr>
        <a:lstStyle/>
        <a:p>
          <a:pPr lvl="0" algn="l" defTabSz="400050">
            <a:lnSpc>
              <a:spcPct val="90000"/>
            </a:lnSpc>
            <a:spcBef>
              <a:spcPct val="0"/>
            </a:spcBef>
            <a:spcAft>
              <a:spcPct val="35000"/>
            </a:spcAft>
          </a:pPr>
          <a:r>
            <a:rPr lang="it-IT" sz="900" kern="1200" dirty="0" smtClean="0"/>
            <a:t>Servizio prestato a favore di un solo datore di lavoro (“</a:t>
          </a:r>
          <a:r>
            <a:rPr lang="it-IT" sz="900" kern="1200" dirty="0" err="1" smtClean="0"/>
            <a:t>monocommittenza</a:t>
          </a:r>
          <a:r>
            <a:rPr lang="it-IT" sz="900" kern="1200" dirty="0" smtClean="0"/>
            <a:t>”)</a:t>
          </a:r>
          <a:endParaRPr lang="it-IT" sz="900" kern="1200" dirty="0"/>
        </a:p>
      </dsp:txBody>
      <dsp:txXfrm>
        <a:off x="298833" y="2460667"/>
        <a:ext cx="4183664" cy="265680"/>
      </dsp:txXfrm>
    </dsp:sp>
    <dsp:sp modelId="{054D4B99-4FC0-474E-AA68-5A8F7878DAE2}">
      <dsp:nvSpPr>
        <dsp:cNvPr id="0" name=""/>
        <dsp:cNvSpPr/>
      </dsp:nvSpPr>
      <dsp:spPr>
        <a:xfrm>
          <a:off x="0" y="3001748"/>
          <a:ext cx="5976664"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7F686D6-B981-4C91-80A3-7C9FC2BB3503}">
      <dsp:nvSpPr>
        <dsp:cNvPr id="0" name=""/>
        <dsp:cNvSpPr/>
      </dsp:nvSpPr>
      <dsp:spPr>
        <a:xfrm>
          <a:off x="298833" y="2868907"/>
          <a:ext cx="4183664" cy="265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133" tIns="0" rIns="158133" bIns="0" numCol="1" spcCol="1270" anchor="ctr" anchorCtr="0">
          <a:noAutofit/>
        </a:bodyPr>
        <a:lstStyle/>
        <a:p>
          <a:pPr lvl="0" algn="l" defTabSz="400050">
            <a:lnSpc>
              <a:spcPct val="90000"/>
            </a:lnSpc>
            <a:spcBef>
              <a:spcPct val="0"/>
            </a:spcBef>
            <a:spcAft>
              <a:spcPct val="35000"/>
            </a:spcAft>
          </a:pPr>
          <a:r>
            <a:rPr lang="it-IT" sz="900" kern="1200" dirty="0" smtClean="0"/>
            <a:t>Modalità di corresponsione del compenso</a:t>
          </a:r>
          <a:endParaRPr lang="it-IT" sz="900" kern="1200" dirty="0"/>
        </a:p>
      </dsp:txBody>
      <dsp:txXfrm>
        <a:off x="298833" y="2868907"/>
        <a:ext cx="4183664" cy="265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36B358-B8A1-4A39-A5AA-9288EAACE5DD}">
      <dsp:nvSpPr>
        <dsp:cNvPr id="0" name=""/>
        <dsp:cNvSpPr/>
      </dsp:nvSpPr>
      <dsp:spPr>
        <a:xfrm>
          <a:off x="2438399" y="0"/>
          <a:ext cx="3657600" cy="151216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it-IT" sz="3800" kern="1200" dirty="0" smtClean="0"/>
            <a:t>Circolare Inps 58/2015</a:t>
          </a:r>
          <a:endParaRPr lang="it-IT" sz="3800" kern="1200" dirty="0"/>
        </a:p>
      </dsp:txBody>
      <dsp:txXfrm>
        <a:off x="2438399" y="0"/>
        <a:ext cx="3657600" cy="1512168"/>
      </dsp:txXfrm>
    </dsp:sp>
    <dsp:sp modelId="{E0C68121-6AD8-40A5-8068-32F78DCA7A69}">
      <dsp:nvSpPr>
        <dsp:cNvPr id="0" name=""/>
        <dsp:cNvSpPr/>
      </dsp:nvSpPr>
      <dsp:spPr>
        <a:xfrm>
          <a:off x="0" y="0"/>
          <a:ext cx="2438400" cy="151216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it-IT" sz="3200" kern="1200" dirty="0" smtClean="0"/>
            <a:t>Carico contributivo</a:t>
          </a:r>
          <a:endParaRPr lang="it-IT" sz="3200" kern="1200" dirty="0"/>
        </a:p>
      </dsp:txBody>
      <dsp:txXfrm>
        <a:off x="0" y="0"/>
        <a:ext cx="2438400" cy="151216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9E5452-2BE0-4B63-BF17-BE1E2846879A}">
      <dsp:nvSpPr>
        <dsp:cNvPr id="0" name=""/>
        <dsp:cNvSpPr/>
      </dsp:nvSpPr>
      <dsp:spPr>
        <a:xfrm>
          <a:off x="0" y="305079"/>
          <a:ext cx="6096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FF17EA-821D-4D49-8C5B-6B17CBF1450F}">
      <dsp:nvSpPr>
        <dsp:cNvPr id="0" name=""/>
        <dsp:cNvSpPr/>
      </dsp:nvSpPr>
      <dsp:spPr>
        <a:xfrm>
          <a:off x="304800" y="39399"/>
          <a:ext cx="42672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it-IT" sz="1800" kern="1200" dirty="0" smtClean="0"/>
            <a:t>Comunicazione centro impiego</a:t>
          </a:r>
          <a:endParaRPr lang="it-IT" sz="1800" kern="1200" dirty="0"/>
        </a:p>
      </dsp:txBody>
      <dsp:txXfrm>
        <a:off x="304800" y="39399"/>
        <a:ext cx="4267200" cy="531360"/>
      </dsp:txXfrm>
    </dsp:sp>
    <dsp:sp modelId="{9ACDFE3F-3CD8-44C5-9CB4-5AC563B479B2}">
      <dsp:nvSpPr>
        <dsp:cNvPr id="0" name=""/>
        <dsp:cNvSpPr/>
      </dsp:nvSpPr>
      <dsp:spPr>
        <a:xfrm>
          <a:off x="0" y="1121559"/>
          <a:ext cx="6096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6822DF-F841-4749-89FB-1A8C2A8D29B0}">
      <dsp:nvSpPr>
        <dsp:cNvPr id="0" name=""/>
        <dsp:cNvSpPr/>
      </dsp:nvSpPr>
      <dsp:spPr>
        <a:xfrm>
          <a:off x="304800" y="855879"/>
          <a:ext cx="42672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it-IT" sz="1800" kern="1200" dirty="0" smtClean="0"/>
            <a:t>Comunicazione Inail</a:t>
          </a:r>
          <a:endParaRPr lang="it-IT" sz="1800" kern="1200" dirty="0"/>
        </a:p>
      </dsp:txBody>
      <dsp:txXfrm>
        <a:off x="304800" y="855879"/>
        <a:ext cx="4267200" cy="531360"/>
      </dsp:txXfrm>
    </dsp:sp>
    <dsp:sp modelId="{1C228E1C-424C-4C99-902D-045F8B7F4722}">
      <dsp:nvSpPr>
        <dsp:cNvPr id="0" name=""/>
        <dsp:cNvSpPr/>
      </dsp:nvSpPr>
      <dsp:spPr>
        <a:xfrm>
          <a:off x="0" y="1938039"/>
          <a:ext cx="6096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11227F-67E5-4776-8085-C48845F10852}">
      <dsp:nvSpPr>
        <dsp:cNvPr id="0" name=""/>
        <dsp:cNvSpPr/>
      </dsp:nvSpPr>
      <dsp:spPr>
        <a:xfrm>
          <a:off x="304800" y="1672359"/>
          <a:ext cx="42672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it-IT" sz="1800" kern="1200" dirty="0" smtClean="0"/>
            <a:t>Iscrizione Libro Unico Lavoro</a:t>
          </a:r>
          <a:endParaRPr lang="it-IT" sz="1800" kern="1200" dirty="0"/>
        </a:p>
      </dsp:txBody>
      <dsp:txXfrm>
        <a:off x="304800" y="1672359"/>
        <a:ext cx="4267200" cy="531360"/>
      </dsp:txXfrm>
    </dsp:sp>
    <dsp:sp modelId="{91F0E79C-FD39-40C6-9E07-DEA1687A06C2}">
      <dsp:nvSpPr>
        <dsp:cNvPr id="0" name=""/>
        <dsp:cNvSpPr/>
      </dsp:nvSpPr>
      <dsp:spPr>
        <a:xfrm>
          <a:off x="0" y="2754520"/>
          <a:ext cx="6096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D958850-0B30-4449-BBA4-D4A543250B23}">
      <dsp:nvSpPr>
        <dsp:cNvPr id="0" name=""/>
        <dsp:cNvSpPr/>
      </dsp:nvSpPr>
      <dsp:spPr>
        <a:xfrm>
          <a:off x="304800" y="2488840"/>
          <a:ext cx="42672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it-IT" sz="1800" kern="1200" dirty="0" smtClean="0"/>
            <a:t>Certificazione Unica</a:t>
          </a:r>
          <a:endParaRPr lang="it-IT" sz="1800" kern="1200" dirty="0"/>
        </a:p>
      </dsp:txBody>
      <dsp:txXfrm>
        <a:off x="304800" y="2488840"/>
        <a:ext cx="4267200" cy="531360"/>
      </dsp:txXfrm>
    </dsp:sp>
    <dsp:sp modelId="{3EF6880C-6580-49CE-82C0-75902953ABAD}">
      <dsp:nvSpPr>
        <dsp:cNvPr id="0" name=""/>
        <dsp:cNvSpPr/>
      </dsp:nvSpPr>
      <dsp:spPr>
        <a:xfrm>
          <a:off x="0" y="3571000"/>
          <a:ext cx="6096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F66AE1-9229-4C8E-88B5-595B801DD880}">
      <dsp:nvSpPr>
        <dsp:cNvPr id="0" name=""/>
        <dsp:cNvSpPr/>
      </dsp:nvSpPr>
      <dsp:spPr>
        <a:xfrm>
          <a:off x="304800" y="3305320"/>
          <a:ext cx="42672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it-IT" sz="1800" kern="1200" dirty="0" smtClean="0"/>
            <a:t>Mod. 770</a:t>
          </a:r>
          <a:endParaRPr lang="it-IT" sz="1800" kern="1200" dirty="0"/>
        </a:p>
      </dsp:txBody>
      <dsp:txXfrm>
        <a:off x="304800" y="3305320"/>
        <a:ext cx="426720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3EA37-03D1-4D7C-8EEC-762D2F7D5807}" type="datetimeFigureOut">
              <a:rPr lang="it-IT" smtClean="0"/>
              <a:t>23/03/2016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6F175-9B4F-4D20-BE8A-F3034FA158A8}"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89219-DDAE-4636-B0FF-3690968236B9}"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B51D377-91D7-402B-927B-B39A977DB3EA}" type="slidenum">
              <a:rPr lang="it-IT" smtClean="0">
                <a:latin typeface="Arial" pitchFamily="34" charset="0"/>
                <a:cs typeface="Arial" pitchFamily="34" charset="0"/>
              </a:rPr>
              <a:pPr/>
              <a:t>3</a:t>
            </a:fld>
            <a:endParaRPr lang="it-IT"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C9152D6-DE07-41A3-BEAD-5F156A071B17}" type="slidenum">
              <a:rPr lang="it-IT" smtClean="0">
                <a:latin typeface="Arial" pitchFamily="34" charset="0"/>
                <a:cs typeface="Arial" pitchFamily="34" charset="0"/>
              </a:rPr>
              <a:pPr/>
              <a:t>4</a:t>
            </a:fld>
            <a:endParaRPr lang="it-IT"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E1F2FD1-4CE3-4C62-B8E9-56AFF972B0E7}" type="slidenum">
              <a:rPr lang="it-IT" smtClean="0">
                <a:latin typeface="Arial" pitchFamily="34" charset="0"/>
                <a:cs typeface="Arial" pitchFamily="34" charset="0"/>
              </a:rPr>
              <a:pPr/>
              <a:t>5</a:t>
            </a:fld>
            <a:endParaRPr lang="it-IT"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C7276DE-937B-4185-B491-CB62A87937E1}" type="slidenum">
              <a:rPr lang="it-IT" smtClean="0">
                <a:latin typeface="Arial" pitchFamily="34" charset="0"/>
                <a:cs typeface="Arial" pitchFamily="34" charset="0"/>
              </a:rPr>
              <a:pPr/>
              <a:t>6</a:t>
            </a:fld>
            <a:endParaRPr lang="it-IT"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t-IT"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Fac%20simile%20contratto%20eserecizio%20attivit&#224;%20sportiva.doc"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rimborsi%20chilometrici%20fac%20simile.doc"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435608" y="435937"/>
            <a:ext cx="7406640" cy="1912944"/>
          </a:xfrm>
        </p:spPr>
        <p:txBody>
          <a:bodyPr>
            <a:normAutofit/>
          </a:bodyPr>
          <a:lstStyle/>
          <a:p>
            <a:pPr algn="ctr"/>
            <a:r>
              <a:rPr lang="it-IT" sz="5400" dirty="0" smtClean="0">
                <a:solidFill>
                  <a:schemeClr val="tx2">
                    <a:satMod val="130000"/>
                  </a:schemeClr>
                </a:solidFill>
              </a:rPr>
              <a:t>“L’ordinamento sportivo</a:t>
            </a:r>
            <a:br>
              <a:rPr lang="it-IT" sz="5400" dirty="0" smtClean="0">
                <a:solidFill>
                  <a:schemeClr val="tx2">
                    <a:satMod val="130000"/>
                  </a:schemeClr>
                </a:solidFill>
              </a:rPr>
            </a:br>
            <a:r>
              <a:rPr lang="it-IT" sz="5400" dirty="0" smtClean="0">
                <a:solidFill>
                  <a:schemeClr val="tx2">
                    <a:satMod val="130000"/>
                  </a:schemeClr>
                </a:solidFill>
              </a:rPr>
              <a:t> e gli enti dilettantistici”</a:t>
            </a:r>
            <a:endParaRPr lang="it-IT" sz="5400" dirty="0"/>
          </a:p>
        </p:txBody>
      </p:sp>
      <p:sp>
        <p:nvSpPr>
          <p:cNvPr id="3" name="Subtitle 2"/>
          <p:cNvSpPr>
            <a:spLocks noGrp="1"/>
          </p:cNvSpPr>
          <p:nvPr>
            <p:ph type="subTitle" idx="1"/>
          </p:nvPr>
        </p:nvSpPr>
        <p:spPr>
          <a:xfrm>
            <a:off x="1187450" y="5300663"/>
            <a:ext cx="7623175" cy="1223962"/>
          </a:xfrm>
        </p:spPr>
        <p:txBody>
          <a:bodyPr>
            <a:normAutofit/>
          </a:bodyPr>
          <a:lstStyle/>
          <a:p>
            <a:pPr eaLnBrk="1" fontAlgn="auto" hangingPunct="1">
              <a:spcAft>
                <a:spcPts val="0"/>
              </a:spcAft>
              <a:defRPr/>
            </a:pPr>
            <a:endParaRPr lang="it-IT" sz="2800" dirty="0" smtClean="0"/>
          </a:p>
          <a:p>
            <a:pPr algn="ctr" eaLnBrk="1" fontAlgn="auto" hangingPunct="1">
              <a:spcAft>
                <a:spcPts val="0"/>
              </a:spcAft>
              <a:defRPr/>
            </a:pPr>
            <a:r>
              <a:rPr lang="it-IT" sz="2800" dirty="0" smtClean="0"/>
              <a:t>Teramo, 03 dicembre 2015 – dott. Camillo Gentile</a:t>
            </a:r>
            <a:endParaRPr lang="it-IT" sz="2800" dirty="0"/>
          </a:p>
        </p:txBody>
      </p:sp>
      <p:pic>
        <p:nvPicPr>
          <p:cNvPr id="4" name="Immagine 3" descr="http://sport-scommesse.org/wp-content/uploads/2013/02/scommesse-sportive.jpg"/>
          <p:cNvPicPr/>
          <p:nvPr/>
        </p:nvPicPr>
        <p:blipFill>
          <a:blip r:embed="rId3" cstate="print"/>
          <a:srcRect/>
          <a:stretch>
            <a:fillRect/>
          </a:stretch>
        </p:blipFill>
        <p:spPr bwMode="auto">
          <a:xfrm>
            <a:off x="2555776" y="2564904"/>
            <a:ext cx="4286885" cy="286004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051720" y="188640"/>
            <a:ext cx="5400600" cy="7920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ENTI SPORTIVI DILETTANTISTICI: ASD/SSD</a:t>
            </a:r>
            <a:endParaRPr lang="it-IT" sz="2400" dirty="0"/>
          </a:p>
        </p:txBody>
      </p:sp>
      <p:sp>
        <p:nvSpPr>
          <p:cNvPr id="7" name="Ovale 6"/>
          <p:cNvSpPr/>
          <p:nvPr/>
        </p:nvSpPr>
        <p:spPr>
          <a:xfrm>
            <a:off x="971600" y="1340768"/>
            <a:ext cx="2088232" cy="100811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Rapporto di volontariato</a:t>
            </a:r>
            <a:endParaRPr lang="it-IT" dirty="0">
              <a:solidFill>
                <a:schemeClr val="tx1"/>
              </a:solidFill>
            </a:endParaRPr>
          </a:p>
        </p:txBody>
      </p:sp>
      <p:sp>
        <p:nvSpPr>
          <p:cNvPr id="8" name="Ovale 7"/>
          <p:cNvSpPr/>
          <p:nvPr/>
        </p:nvSpPr>
        <p:spPr>
          <a:xfrm>
            <a:off x="6191672" y="1268760"/>
            <a:ext cx="2952328" cy="10801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Attività sportiva dilettantistica</a:t>
            </a:r>
            <a:endParaRPr lang="it-IT" dirty="0">
              <a:solidFill>
                <a:schemeClr val="tx1"/>
              </a:solidFill>
            </a:endParaRPr>
          </a:p>
        </p:txBody>
      </p:sp>
      <p:sp>
        <p:nvSpPr>
          <p:cNvPr id="9" name="Ovale 8"/>
          <p:cNvSpPr/>
          <p:nvPr/>
        </p:nvSpPr>
        <p:spPr>
          <a:xfrm>
            <a:off x="3635896" y="1628800"/>
            <a:ext cx="2016224" cy="115212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RAPPORTI </a:t>
            </a:r>
            <a:r>
              <a:rPr lang="it-IT" dirty="0" err="1" smtClean="0">
                <a:solidFill>
                  <a:schemeClr val="bg1"/>
                </a:solidFill>
              </a:rPr>
              <a:t>DI</a:t>
            </a:r>
            <a:r>
              <a:rPr lang="it-IT" dirty="0" smtClean="0">
                <a:solidFill>
                  <a:schemeClr val="bg1"/>
                </a:solidFill>
              </a:rPr>
              <a:t> LAVORO</a:t>
            </a:r>
            <a:endParaRPr lang="it-IT" dirty="0">
              <a:solidFill>
                <a:schemeClr val="bg1"/>
              </a:solidFill>
            </a:endParaRPr>
          </a:p>
        </p:txBody>
      </p:sp>
      <p:sp>
        <p:nvSpPr>
          <p:cNvPr id="10" name="Ovale 9"/>
          <p:cNvSpPr/>
          <p:nvPr/>
        </p:nvSpPr>
        <p:spPr>
          <a:xfrm>
            <a:off x="1043608" y="3068960"/>
            <a:ext cx="2160240" cy="79208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Subordinato</a:t>
            </a:r>
            <a:endParaRPr lang="it-IT" sz="2000" dirty="0">
              <a:solidFill>
                <a:schemeClr val="tx1"/>
              </a:solidFill>
            </a:endParaRPr>
          </a:p>
        </p:txBody>
      </p:sp>
      <p:sp>
        <p:nvSpPr>
          <p:cNvPr id="11" name="Ovale 10"/>
          <p:cNvSpPr/>
          <p:nvPr/>
        </p:nvSpPr>
        <p:spPr>
          <a:xfrm>
            <a:off x="6876256" y="3140968"/>
            <a:ext cx="2088232" cy="79208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Autonomo</a:t>
            </a:r>
            <a:endParaRPr lang="it-IT" sz="2000" dirty="0"/>
          </a:p>
        </p:txBody>
      </p:sp>
      <p:sp>
        <p:nvSpPr>
          <p:cNvPr id="12" name="Ovale 11"/>
          <p:cNvSpPr/>
          <p:nvPr/>
        </p:nvSpPr>
        <p:spPr>
          <a:xfrm>
            <a:off x="7884368" y="4437112"/>
            <a:ext cx="1008112" cy="57606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 iva</a:t>
            </a:r>
            <a:endParaRPr lang="it-IT" dirty="0"/>
          </a:p>
        </p:txBody>
      </p:sp>
      <p:sp>
        <p:nvSpPr>
          <p:cNvPr id="13" name="Ovale 12"/>
          <p:cNvSpPr/>
          <p:nvPr/>
        </p:nvSpPr>
        <p:spPr>
          <a:xfrm>
            <a:off x="6804248" y="5373216"/>
            <a:ext cx="1944216" cy="79208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Occasionale </a:t>
            </a:r>
            <a:endParaRPr lang="it-IT" dirty="0"/>
          </a:p>
        </p:txBody>
      </p:sp>
      <p:sp>
        <p:nvSpPr>
          <p:cNvPr id="14" name="Ovale 13"/>
          <p:cNvSpPr/>
          <p:nvPr/>
        </p:nvSpPr>
        <p:spPr>
          <a:xfrm>
            <a:off x="4211960" y="3356992"/>
            <a:ext cx="2448272" cy="8640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Parasubordinato</a:t>
            </a:r>
            <a:endParaRPr lang="it-IT" dirty="0">
              <a:solidFill>
                <a:schemeClr val="tx1"/>
              </a:solidFill>
            </a:endParaRPr>
          </a:p>
        </p:txBody>
      </p:sp>
      <p:sp>
        <p:nvSpPr>
          <p:cNvPr id="15" name="Ovale 14"/>
          <p:cNvSpPr/>
          <p:nvPr/>
        </p:nvSpPr>
        <p:spPr>
          <a:xfrm>
            <a:off x="3707904" y="4653136"/>
            <a:ext cx="1728192" cy="8640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Progetto</a:t>
            </a:r>
            <a:endParaRPr lang="it-IT" dirty="0">
              <a:solidFill>
                <a:schemeClr val="tx1"/>
              </a:solidFill>
            </a:endParaRPr>
          </a:p>
        </p:txBody>
      </p:sp>
      <p:sp>
        <p:nvSpPr>
          <p:cNvPr id="16" name="Ovale 15"/>
          <p:cNvSpPr/>
          <p:nvPr/>
        </p:nvSpPr>
        <p:spPr>
          <a:xfrm>
            <a:off x="5652120" y="4581128"/>
            <a:ext cx="1584176" cy="8640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Co.co.co</a:t>
            </a:r>
            <a:endParaRPr lang="it-IT" dirty="0">
              <a:solidFill>
                <a:schemeClr val="tx1"/>
              </a:solidFill>
            </a:endParaRPr>
          </a:p>
        </p:txBody>
      </p:sp>
      <p:sp>
        <p:nvSpPr>
          <p:cNvPr id="17" name="Ovale 16"/>
          <p:cNvSpPr/>
          <p:nvPr/>
        </p:nvSpPr>
        <p:spPr>
          <a:xfrm>
            <a:off x="1691680" y="4365104"/>
            <a:ext cx="1800200" cy="100811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ALTRE FORME</a:t>
            </a:r>
            <a:endParaRPr lang="it-IT" dirty="0">
              <a:solidFill>
                <a:schemeClr val="tx1"/>
              </a:solidFill>
            </a:endParaRPr>
          </a:p>
        </p:txBody>
      </p:sp>
      <p:sp>
        <p:nvSpPr>
          <p:cNvPr id="18" name="Ovale 17"/>
          <p:cNvSpPr/>
          <p:nvPr/>
        </p:nvSpPr>
        <p:spPr>
          <a:xfrm>
            <a:off x="1043608" y="5661248"/>
            <a:ext cx="2232248" cy="100811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Lav</a:t>
            </a:r>
            <a:r>
              <a:rPr lang="it-IT" dirty="0" smtClean="0">
                <a:solidFill>
                  <a:schemeClr val="tx1"/>
                </a:solidFill>
              </a:rPr>
              <a:t>. </a:t>
            </a:r>
            <a:r>
              <a:rPr lang="it-IT" dirty="0" err="1" smtClean="0">
                <a:solidFill>
                  <a:schemeClr val="tx1"/>
                </a:solidFill>
              </a:rPr>
              <a:t>Occ.le</a:t>
            </a:r>
            <a:r>
              <a:rPr lang="it-IT" dirty="0" smtClean="0">
                <a:solidFill>
                  <a:schemeClr val="tx1"/>
                </a:solidFill>
              </a:rPr>
              <a:t> Accessorio (voucher)</a:t>
            </a:r>
            <a:endParaRPr lang="it-IT" dirty="0">
              <a:solidFill>
                <a:schemeClr val="tx1"/>
              </a:solidFill>
            </a:endParaRPr>
          </a:p>
        </p:txBody>
      </p:sp>
      <p:sp>
        <p:nvSpPr>
          <p:cNvPr id="20" name="Ovale 19"/>
          <p:cNvSpPr/>
          <p:nvPr/>
        </p:nvSpPr>
        <p:spPr>
          <a:xfrm>
            <a:off x="3491880" y="5661248"/>
            <a:ext cx="1368152"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Mini </a:t>
            </a:r>
            <a:r>
              <a:rPr lang="it-IT" dirty="0" err="1" smtClean="0">
                <a:solidFill>
                  <a:schemeClr val="tx1"/>
                </a:solidFill>
              </a:rPr>
              <a:t>co.co.co</a:t>
            </a:r>
            <a:endParaRPr lang="it-IT" dirty="0">
              <a:solidFill>
                <a:schemeClr val="tx1"/>
              </a:solidFill>
            </a:endParaRPr>
          </a:p>
        </p:txBody>
      </p:sp>
      <p:cxnSp>
        <p:nvCxnSpPr>
          <p:cNvPr id="22" name="Connettore 2 21"/>
          <p:cNvCxnSpPr/>
          <p:nvPr/>
        </p:nvCxnSpPr>
        <p:spPr>
          <a:xfrm flipH="1">
            <a:off x="2915816" y="980728"/>
            <a:ext cx="792088"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Connettore 2 23"/>
          <p:cNvCxnSpPr>
            <a:endCxn id="9" idx="0"/>
          </p:cNvCxnSpPr>
          <p:nvPr/>
        </p:nvCxnSpPr>
        <p:spPr>
          <a:xfrm>
            <a:off x="4644008" y="980728"/>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Connettore 2 25"/>
          <p:cNvCxnSpPr>
            <a:endCxn id="8" idx="0"/>
          </p:cNvCxnSpPr>
          <p:nvPr/>
        </p:nvCxnSpPr>
        <p:spPr>
          <a:xfrm>
            <a:off x="5868144" y="980728"/>
            <a:ext cx="179969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nettore 1 28"/>
          <p:cNvCxnSpPr>
            <a:stCxn id="11" idx="4"/>
            <a:endCxn id="12" idx="0"/>
          </p:cNvCxnSpPr>
          <p:nvPr/>
        </p:nvCxnSpPr>
        <p:spPr>
          <a:xfrm>
            <a:off x="7920372" y="3933056"/>
            <a:ext cx="468052" cy="504056"/>
          </a:xfrm>
          <a:prstGeom prst="line">
            <a:avLst/>
          </a:prstGeom>
        </p:spPr>
        <p:style>
          <a:lnRef idx="3">
            <a:schemeClr val="dk1"/>
          </a:lnRef>
          <a:fillRef idx="0">
            <a:schemeClr val="dk1"/>
          </a:fillRef>
          <a:effectRef idx="2">
            <a:schemeClr val="dk1"/>
          </a:effectRef>
          <a:fontRef idx="minor">
            <a:schemeClr val="tx1"/>
          </a:fontRef>
        </p:style>
      </p:cxnSp>
      <p:cxnSp>
        <p:nvCxnSpPr>
          <p:cNvPr id="33" name="Connettore 1 32"/>
          <p:cNvCxnSpPr>
            <a:stCxn id="9" idx="4"/>
            <a:endCxn id="14" idx="0"/>
          </p:cNvCxnSpPr>
          <p:nvPr/>
        </p:nvCxnSpPr>
        <p:spPr>
          <a:xfrm>
            <a:off x="4644008" y="2780928"/>
            <a:ext cx="792088" cy="576064"/>
          </a:xfrm>
          <a:prstGeom prst="line">
            <a:avLst/>
          </a:prstGeom>
        </p:spPr>
        <p:style>
          <a:lnRef idx="3">
            <a:schemeClr val="dk1"/>
          </a:lnRef>
          <a:fillRef idx="0">
            <a:schemeClr val="dk1"/>
          </a:fillRef>
          <a:effectRef idx="2">
            <a:schemeClr val="dk1"/>
          </a:effectRef>
          <a:fontRef idx="minor">
            <a:schemeClr val="tx1"/>
          </a:fontRef>
        </p:style>
      </p:cxnSp>
      <p:cxnSp>
        <p:nvCxnSpPr>
          <p:cNvPr id="41" name="Connettore 1 40"/>
          <p:cNvCxnSpPr/>
          <p:nvPr/>
        </p:nvCxnSpPr>
        <p:spPr>
          <a:xfrm flipH="1" flipV="1">
            <a:off x="5580112" y="2492896"/>
            <a:ext cx="2232248" cy="648072"/>
          </a:xfrm>
          <a:prstGeom prst="line">
            <a:avLst/>
          </a:prstGeom>
        </p:spPr>
        <p:style>
          <a:lnRef idx="3">
            <a:schemeClr val="dk1"/>
          </a:lnRef>
          <a:fillRef idx="0">
            <a:schemeClr val="dk1"/>
          </a:fillRef>
          <a:effectRef idx="2">
            <a:schemeClr val="dk1"/>
          </a:effectRef>
          <a:fontRef idx="minor">
            <a:schemeClr val="tx1"/>
          </a:fontRef>
        </p:style>
      </p:cxnSp>
      <p:cxnSp>
        <p:nvCxnSpPr>
          <p:cNvPr id="47" name="Connettore 1 46"/>
          <p:cNvCxnSpPr>
            <a:stCxn id="11" idx="4"/>
            <a:endCxn id="13" idx="0"/>
          </p:cNvCxnSpPr>
          <p:nvPr/>
        </p:nvCxnSpPr>
        <p:spPr>
          <a:xfrm flipH="1">
            <a:off x="7776356" y="3933056"/>
            <a:ext cx="144016" cy="1440160"/>
          </a:xfrm>
          <a:prstGeom prst="line">
            <a:avLst/>
          </a:prstGeom>
        </p:spPr>
        <p:style>
          <a:lnRef idx="3">
            <a:schemeClr val="dk1"/>
          </a:lnRef>
          <a:fillRef idx="0">
            <a:schemeClr val="dk1"/>
          </a:fillRef>
          <a:effectRef idx="2">
            <a:schemeClr val="dk1"/>
          </a:effectRef>
          <a:fontRef idx="minor">
            <a:schemeClr val="tx1"/>
          </a:fontRef>
        </p:style>
      </p:cxnSp>
      <p:cxnSp>
        <p:nvCxnSpPr>
          <p:cNvPr id="52" name="Connettore 1 51"/>
          <p:cNvCxnSpPr>
            <a:stCxn id="9" idx="2"/>
            <a:endCxn id="10" idx="0"/>
          </p:cNvCxnSpPr>
          <p:nvPr/>
        </p:nvCxnSpPr>
        <p:spPr>
          <a:xfrm flipH="1">
            <a:off x="2123728" y="2204864"/>
            <a:ext cx="1512168" cy="864096"/>
          </a:xfrm>
          <a:prstGeom prst="line">
            <a:avLst/>
          </a:prstGeom>
        </p:spPr>
        <p:style>
          <a:lnRef idx="3">
            <a:schemeClr val="dk1"/>
          </a:lnRef>
          <a:fillRef idx="0">
            <a:schemeClr val="dk1"/>
          </a:fillRef>
          <a:effectRef idx="2">
            <a:schemeClr val="dk1"/>
          </a:effectRef>
          <a:fontRef idx="minor">
            <a:schemeClr val="tx1"/>
          </a:fontRef>
        </p:style>
      </p:cxnSp>
      <p:cxnSp>
        <p:nvCxnSpPr>
          <p:cNvPr id="55" name="Connettore 1 54"/>
          <p:cNvCxnSpPr>
            <a:stCxn id="14" idx="4"/>
            <a:endCxn id="15" idx="0"/>
          </p:cNvCxnSpPr>
          <p:nvPr/>
        </p:nvCxnSpPr>
        <p:spPr>
          <a:xfrm flipH="1">
            <a:off x="4572000" y="4221088"/>
            <a:ext cx="864096" cy="432048"/>
          </a:xfrm>
          <a:prstGeom prst="line">
            <a:avLst/>
          </a:prstGeom>
        </p:spPr>
        <p:style>
          <a:lnRef idx="3">
            <a:schemeClr val="dk1"/>
          </a:lnRef>
          <a:fillRef idx="0">
            <a:schemeClr val="dk1"/>
          </a:fillRef>
          <a:effectRef idx="2">
            <a:schemeClr val="dk1"/>
          </a:effectRef>
          <a:fontRef idx="minor">
            <a:schemeClr val="tx1"/>
          </a:fontRef>
        </p:style>
      </p:cxnSp>
      <p:cxnSp>
        <p:nvCxnSpPr>
          <p:cNvPr id="58" name="Connettore 1 57"/>
          <p:cNvCxnSpPr>
            <a:stCxn id="14" idx="4"/>
            <a:endCxn id="16" idx="0"/>
          </p:cNvCxnSpPr>
          <p:nvPr/>
        </p:nvCxnSpPr>
        <p:spPr>
          <a:xfrm>
            <a:off x="5436096" y="4221088"/>
            <a:ext cx="1008112" cy="360040"/>
          </a:xfrm>
          <a:prstGeom prst="line">
            <a:avLst/>
          </a:prstGeom>
        </p:spPr>
        <p:style>
          <a:lnRef idx="3">
            <a:schemeClr val="dk1"/>
          </a:lnRef>
          <a:fillRef idx="0">
            <a:schemeClr val="dk1"/>
          </a:fillRef>
          <a:effectRef idx="2">
            <a:schemeClr val="dk1"/>
          </a:effectRef>
          <a:fontRef idx="minor">
            <a:schemeClr val="tx1"/>
          </a:fontRef>
        </p:style>
      </p:cxnSp>
      <p:cxnSp>
        <p:nvCxnSpPr>
          <p:cNvPr id="66" name="Connettore 1 65"/>
          <p:cNvCxnSpPr>
            <a:stCxn id="9" idx="3"/>
            <a:endCxn id="17" idx="0"/>
          </p:cNvCxnSpPr>
          <p:nvPr/>
        </p:nvCxnSpPr>
        <p:spPr>
          <a:xfrm flipH="1">
            <a:off x="2591780" y="2612203"/>
            <a:ext cx="1339385" cy="1752901"/>
          </a:xfrm>
          <a:prstGeom prst="line">
            <a:avLst/>
          </a:prstGeom>
        </p:spPr>
        <p:style>
          <a:lnRef idx="3">
            <a:schemeClr val="dk1"/>
          </a:lnRef>
          <a:fillRef idx="0">
            <a:schemeClr val="dk1"/>
          </a:fillRef>
          <a:effectRef idx="2">
            <a:schemeClr val="dk1"/>
          </a:effectRef>
          <a:fontRef idx="minor">
            <a:schemeClr val="tx1"/>
          </a:fontRef>
        </p:style>
      </p:cxnSp>
      <p:cxnSp>
        <p:nvCxnSpPr>
          <p:cNvPr id="70" name="Connettore 1 69"/>
          <p:cNvCxnSpPr>
            <a:stCxn id="17" idx="4"/>
            <a:endCxn id="18" idx="0"/>
          </p:cNvCxnSpPr>
          <p:nvPr/>
        </p:nvCxnSpPr>
        <p:spPr>
          <a:xfrm flipH="1">
            <a:off x="2159732" y="5373216"/>
            <a:ext cx="432048" cy="288032"/>
          </a:xfrm>
          <a:prstGeom prst="line">
            <a:avLst/>
          </a:prstGeom>
        </p:spPr>
        <p:style>
          <a:lnRef idx="3">
            <a:schemeClr val="dk1"/>
          </a:lnRef>
          <a:fillRef idx="0">
            <a:schemeClr val="dk1"/>
          </a:fillRef>
          <a:effectRef idx="2">
            <a:schemeClr val="dk1"/>
          </a:effectRef>
          <a:fontRef idx="minor">
            <a:schemeClr val="tx1"/>
          </a:fontRef>
        </p:style>
      </p:cxnSp>
      <p:cxnSp>
        <p:nvCxnSpPr>
          <p:cNvPr id="73" name="Connettore 1 72"/>
          <p:cNvCxnSpPr>
            <a:stCxn id="17" idx="4"/>
            <a:endCxn id="20" idx="1"/>
          </p:cNvCxnSpPr>
          <p:nvPr/>
        </p:nvCxnSpPr>
        <p:spPr>
          <a:xfrm>
            <a:off x="2591780" y="5373216"/>
            <a:ext cx="1100461" cy="425121"/>
          </a:xfrm>
          <a:prstGeom prst="line">
            <a:avLst/>
          </a:prstGeom>
        </p:spPr>
        <p:style>
          <a:lnRef idx="3">
            <a:schemeClr val="dk1"/>
          </a:lnRef>
          <a:fillRef idx="0">
            <a:schemeClr val="dk1"/>
          </a:fillRef>
          <a:effectRef idx="2">
            <a:schemeClr val="dk1"/>
          </a:effectRef>
          <a:fontRef idx="minor">
            <a:schemeClr val="tx1"/>
          </a:fontRef>
        </p:style>
      </p:cxnSp>
      <p:cxnSp>
        <p:nvCxnSpPr>
          <p:cNvPr id="81" name="Connettore 1 80"/>
          <p:cNvCxnSpPr/>
          <p:nvPr/>
        </p:nvCxnSpPr>
        <p:spPr>
          <a:xfrm>
            <a:off x="4139952" y="4581128"/>
            <a:ext cx="914400" cy="91440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82" name="Connettore 1 81"/>
          <p:cNvCxnSpPr/>
          <p:nvPr/>
        </p:nvCxnSpPr>
        <p:spPr>
          <a:xfrm flipH="1">
            <a:off x="4139952" y="4509120"/>
            <a:ext cx="936104" cy="108012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85" name="Connettore 1 84"/>
          <p:cNvCxnSpPr/>
          <p:nvPr/>
        </p:nvCxnSpPr>
        <p:spPr>
          <a:xfrm flipH="1">
            <a:off x="3707904" y="5517232"/>
            <a:ext cx="936104" cy="108012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86" name="Connettore 1 85"/>
          <p:cNvCxnSpPr/>
          <p:nvPr/>
        </p:nvCxnSpPr>
        <p:spPr>
          <a:xfrm>
            <a:off x="3779912" y="5661248"/>
            <a:ext cx="914400" cy="914400"/>
          </a:xfrm>
          <a:prstGeom prst="line">
            <a:avLst/>
          </a:prstGeom>
          <a:ln w="38100">
            <a:solidFill>
              <a:srgbClr val="FF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Terminale\AppData\Local\Skitch\Fotografia_dello_schermo_112515_104906_AM.jpg"/>
          <p:cNvPicPr>
            <a:picLocks noChangeAspect="1" noChangeArrowheads="1"/>
          </p:cNvPicPr>
          <p:nvPr/>
        </p:nvPicPr>
        <p:blipFill>
          <a:blip r:embed="rId2" cstate="print"/>
          <a:srcRect/>
          <a:stretch>
            <a:fillRect/>
          </a:stretch>
        </p:blipFill>
        <p:spPr bwMode="auto">
          <a:xfrm>
            <a:off x="1043608" y="0"/>
            <a:ext cx="8100392" cy="649796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403648" y="116632"/>
            <a:ext cx="7499350" cy="936104"/>
          </a:xfrm>
        </p:spPr>
        <p:txBody>
          <a:bodyPr>
            <a:normAutofit/>
          </a:bodyPr>
          <a:lstStyle/>
          <a:p>
            <a:r>
              <a:rPr lang="it-IT" dirty="0" smtClean="0"/>
              <a:t>Adempimenti dell’ente sportivo</a:t>
            </a:r>
            <a:endParaRPr lang="it-IT" dirty="0"/>
          </a:p>
        </p:txBody>
      </p:sp>
      <p:sp>
        <p:nvSpPr>
          <p:cNvPr id="6" name="Segnaposto contenuto 5"/>
          <p:cNvSpPr>
            <a:spLocks noGrp="1"/>
          </p:cNvSpPr>
          <p:nvPr>
            <p:ph idx="1"/>
          </p:nvPr>
        </p:nvSpPr>
        <p:spPr>
          <a:xfrm>
            <a:off x="1259632" y="1268760"/>
            <a:ext cx="7499350" cy="5256584"/>
          </a:xfrm>
        </p:spPr>
        <p:txBody>
          <a:bodyPr/>
          <a:lstStyle/>
          <a:p>
            <a:pPr marL="12700" marR="5080" algn="just">
              <a:lnSpc>
                <a:spcPct val="100000"/>
              </a:lnSpc>
            </a:pPr>
            <a:r>
              <a:rPr lang="it-IT" sz="2800" spc="-5" dirty="0" smtClean="0">
                <a:latin typeface="Calibri Light" pitchFamily="34" charset="0"/>
                <a:cs typeface="Arial"/>
              </a:rPr>
              <a:t>Gli enti sportivi assumono la natura di sostituti </a:t>
            </a:r>
            <a:r>
              <a:rPr lang="it-IT" sz="2800" dirty="0" smtClean="0">
                <a:latin typeface="Calibri Light" pitchFamily="34" charset="0"/>
                <a:cs typeface="Arial"/>
              </a:rPr>
              <a:t>di imposta </a:t>
            </a:r>
            <a:r>
              <a:rPr lang="it-IT" sz="2800" spc="-5" dirty="0" smtClean="0">
                <a:latin typeface="Calibri Light" pitchFamily="34" charset="0"/>
                <a:cs typeface="Arial"/>
              </a:rPr>
              <a:t>e quindi devono </a:t>
            </a:r>
            <a:r>
              <a:rPr lang="it-IT" sz="2800" dirty="0" smtClean="0">
                <a:latin typeface="Calibri Light" pitchFamily="34" charset="0"/>
                <a:cs typeface="Arial"/>
              </a:rPr>
              <a:t>operare </a:t>
            </a:r>
            <a:r>
              <a:rPr lang="it-IT" sz="2800" spc="-5" dirty="0" smtClean="0">
                <a:latin typeface="Calibri Light" pitchFamily="34" charset="0"/>
                <a:cs typeface="Arial"/>
              </a:rPr>
              <a:t>la ritenuta d’acconto sui compensi </a:t>
            </a:r>
            <a:r>
              <a:rPr lang="it-IT" sz="2800" dirty="0" smtClean="0">
                <a:latin typeface="Calibri Light" pitchFamily="34" charset="0"/>
                <a:cs typeface="Arial"/>
              </a:rPr>
              <a:t>erogati  </a:t>
            </a:r>
            <a:r>
              <a:rPr lang="it-IT" sz="2800" spc="-5" dirty="0" smtClean="0">
                <a:latin typeface="Calibri Light" pitchFamily="34" charset="0"/>
                <a:cs typeface="Arial"/>
              </a:rPr>
              <a:t>a terzi e devono </a:t>
            </a:r>
            <a:r>
              <a:rPr lang="it-IT" sz="2800" dirty="0" smtClean="0">
                <a:latin typeface="Calibri Light" pitchFamily="34" charset="0"/>
                <a:cs typeface="Arial"/>
              </a:rPr>
              <a:t>indicare </a:t>
            </a:r>
            <a:r>
              <a:rPr lang="it-IT" sz="2800" spc="-5" dirty="0" smtClean="0">
                <a:latin typeface="Calibri Light" pitchFamily="34" charset="0"/>
                <a:cs typeface="Arial"/>
              </a:rPr>
              <a:t>nel </a:t>
            </a:r>
            <a:r>
              <a:rPr lang="it-IT" sz="2800" spc="-5" dirty="0" smtClean="0">
                <a:solidFill>
                  <a:srgbClr val="FF0000"/>
                </a:solidFill>
                <a:latin typeface="Calibri Light" pitchFamily="34" charset="0"/>
                <a:cs typeface="Arial"/>
              </a:rPr>
              <a:t>modello </a:t>
            </a:r>
            <a:r>
              <a:rPr lang="it-IT" sz="2800" dirty="0" smtClean="0">
                <a:solidFill>
                  <a:srgbClr val="FF0000"/>
                </a:solidFill>
                <a:latin typeface="Calibri Light" pitchFamily="34" charset="0"/>
                <a:cs typeface="Arial"/>
              </a:rPr>
              <a:t>770 </a:t>
            </a:r>
            <a:r>
              <a:rPr lang="it-IT" sz="2800" spc="-5" dirty="0" smtClean="0">
                <a:latin typeface="Calibri Light" pitchFamily="34" charset="0"/>
                <a:cs typeface="Arial"/>
              </a:rPr>
              <a:t>tali </a:t>
            </a:r>
            <a:r>
              <a:rPr lang="it-IT" sz="2800" dirty="0" smtClean="0">
                <a:latin typeface="Calibri Light" pitchFamily="34" charset="0"/>
                <a:cs typeface="Arial"/>
              </a:rPr>
              <a:t>compensi,  </a:t>
            </a:r>
            <a:r>
              <a:rPr lang="it-IT" sz="2800" spc="-5" dirty="0" smtClean="0">
                <a:latin typeface="Calibri Light" pitchFamily="34" charset="0"/>
                <a:cs typeface="Arial"/>
              </a:rPr>
              <a:t>compresi </a:t>
            </a:r>
            <a:r>
              <a:rPr lang="it-IT" sz="2800" dirty="0" smtClean="0">
                <a:latin typeface="Calibri Light" pitchFamily="34" charset="0"/>
                <a:cs typeface="Arial"/>
              </a:rPr>
              <a:t>quelli </a:t>
            </a:r>
            <a:r>
              <a:rPr lang="it-IT" sz="2800" spc="-5" dirty="0" smtClean="0">
                <a:latin typeface="Calibri Light" pitchFamily="34" charset="0"/>
                <a:cs typeface="Arial"/>
              </a:rPr>
              <a:t>corrisposti agli sportivi dilettanti, anche </a:t>
            </a:r>
            <a:r>
              <a:rPr lang="it-IT" sz="2800" dirty="0" smtClean="0">
                <a:latin typeface="Calibri Light" pitchFamily="34" charset="0"/>
                <a:cs typeface="Arial"/>
              </a:rPr>
              <a:t>se  </a:t>
            </a:r>
            <a:r>
              <a:rPr lang="it-IT" sz="2800" spc="-5" dirty="0" smtClean="0">
                <a:latin typeface="Calibri Light" pitchFamily="34" charset="0"/>
                <a:cs typeface="Arial"/>
              </a:rPr>
              <a:t>inferiori </a:t>
            </a:r>
            <a:r>
              <a:rPr lang="it-IT" sz="2800" dirty="0" smtClean="0">
                <a:latin typeface="Calibri Light" pitchFamily="34" charset="0"/>
                <a:cs typeface="Arial"/>
              </a:rPr>
              <a:t>alla </a:t>
            </a:r>
            <a:r>
              <a:rPr lang="it-IT" sz="2800" spc="-5" dirty="0" smtClean="0">
                <a:latin typeface="Calibri Light" pitchFamily="34" charset="0"/>
                <a:cs typeface="Arial"/>
              </a:rPr>
              <a:t>franchigia</a:t>
            </a:r>
            <a:r>
              <a:rPr lang="it-IT" sz="2800" dirty="0" smtClean="0">
                <a:latin typeface="Calibri Light" pitchFamily="34" charset="0"/>
                <a:cs typeface="Arial"/>
              </a:rPr>
              <a:t> esente</a:t>
            </a:r>
            <a:endParaRPr lang="it-IT" sz="2800" dirty="0" smtClean="0">
              <a:latin typeface="Calibri Light" pitchFamily="34" charset="0"/>
              <a:cs typeface="Times New Roman"/>
            </a:endParaRPr>
          </a:p>
          <a:p>
            <a:pPr marL="12700" marR="5080" algn="just">
              <a:lnSpc>
                <a:spcPct val="100000"/>
              </a:lnSpc>
            </a:pPr>
            <a:r>
              <a:rPr lang="it-IT" sz="2800" spc="-5" dirty="0" smtClean="0">
                <a:latin typeface="Calibri Light" pitchFamily="34" charset="0"/>
                <a:cs typeface="Arial"/>
              </a:rPr>
              <a:t>Il motivo è la necessità di </a:t>
            </a:r>
            <a:r>
              <a:rPr lang="it-IT" sz="2800" dirty="0" smtClean="0">
                <a:latin typeface="Calibri Light" pitchFamily="34" charset="0"/>
                <a:cs typeface="Arial"/>
              </a:rPr>
              <a:t>controllo, </a:t>
            </a:r>
            <a:r>
              <a:rPr lang="it-IT" sz="2800" spc="-5" dirty="0" smtClean="0">
                <a:latin typeface="Calibri Light" pitchFamily="34" charset="0"/>
                <a:cs typeface="Arial"/>
              </a:rPr>
              <a:t>da parte dell’Agenzia  Entrate, </a:t>
            </a:r>
            <a:r>
              <a:rPr lang="it-IT" sz="2800" dirty="0" smtClean="0">
                <a:latin typeface="Calibri Light" pitchFamily="34" charset="0"/>
                <a:cs typeface="Arial"/>
              </a:rPr>
              <a:t>attraverso </a:t>
            </a:r>
            <a:r>
              <a:rPr lang="it-IT" sz="2800" spc="-5" dirty="0" smtClean="0">
                <a:latin typeface="Calibri Light" pitchFamily="34" charset="0"/>
                <a:cs typeface="Arial"/>
              </a:rPr>
              <a:t>i </a:t>
            </a:r>
            <a:r>
              <a:rPr lang="it-IT" sz="2800" spc="-65" dirty="0" smtClean="0">
                <a:latin typeface="Calibri Light" pitchFamily="34" charset="0"/>
                <a:cs typeface="Arial"/>
              </a:rPr>
              <a:t>C.F.</a:t>
            </a:r>
            <a:r>
              <a:rPr lang="it-IT" sz="2800" spc="480" dirty="0" smtClean="0">
                <a:latin typeface="Calibri Light" pitchFamily="34" charset="0"/>
                <a:cs typeface="Arial"/>
              </a:rPr>
              <a:t> </a:t>
            </a:r>
            <a:r>
              <a:rPr lang="it-IT" sz="2800" spc="-5" dirty="0" smtClean="0">
                <a:latin typeface="Calibri Light" pitchFamily="34" charset="0"/>
                <a:cs typeface="Arial"/>
              </a:rPr>
              <a:t>dei percipienti, </a:t>
            </a:r>
            <a:r>
              <a:rPr lang="it-IT" sz="2800" spc="-10" dirty="0" smtClean="0">
                <a:latin typeface="Calibri Light" pitchFamily="34" charset="0"/>
                <a:cs typeface="Arial"/>
              </a:rPr>
              <a:t>in </a:t>
            </a:r>
            <a:r>
              <a:rPr lang="it-IT" sz="2800" spc="-5" dirty="0" smtClean="0">
                <a:latin typeface="Calibri Light" pitchFamily="34" charset="0"/>
                <a:cs typeface="Arial"/>
              </a:rPr>
              <a:t>relazione </a:t>
            </a:r>
            <a:r>
              <a:rPr lang="it-IT" sz="2800" dirty="0" smtClean="0">
                <a:latin typeface="Calibri Light" pitchFamily="34" charset="0"/>
                <a:cs typeface="Arial"/>
              </a:rPr>
              <a:t>alle  </a:t>
            </a:r>
            <a:r>
              <a:rPr lang="it-IT" sz="2800" spc="-5" dirty="0" smtClean="0">
                <a:latin typeface="Calibri Light" pitchFamily="34" charset="0"/>
                <a:cs typeface="Arial"/>
              </a:rPr>
              <a:t>eventuali percezioni di compensi “sopra soglia” non assoggettati  a ritenuta, anche a seguito di </a:t>
            </a:r>
            <a:r>
              <a:rPr lang="it-IT" sz="2800" dirty="0" smtClean="0">
                <a:latin typeface="Calibri Light" pitchFamily="34" charset="0"/>
                <a:cs typeface="Arial"/>
              </a:rPr>
              <a:t>false</a:t>
            </a:r>
            <a:r>
              <a:rPr lang="it-IT" sz="2800" spc="75" dirty="0" smtClean="0">
                <a:latin typeface="Calibri Light" pitchFamily="34" charset="0"/>
                <a:cs typeface="Arial"/>
              </a:rPr>
              <a:t> </a:t>
            </a:r>
            <a:r>
              <a:rPr lang="it-IT" sz="2800" dirty="0" smtClean="0">
                <a:latin typeface="Calibri Light" pitchFamily="34" charset="0"/>
                <a:cs typeface="Arial"/>
              </a:rPr>
              <a:t>autocertificazioni</a:t>
            </a:r>
          </a:p>
          <a:p>
            <a:endParaRPr lang="it-IT" sz="2800" dirty="0">
              <a:latin typeface="Calibri Light"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16632"/>
            <a:ext cx="7499350" cy="778098"/>
          </a:xfrm>
        </p:spPr>
        <p:txBody>
          <a:bodyPr/>
          <a:lstStyle/>
          <a:p>
            <a:pPr algn="ctr"/>
            <a:r>
              <a:rPr lang="it-IT" dirty="0" smtClean="0"/>
              <a:t>Mod. 770</a:t>
            </a:r>
            <a:endParaRPr lang="it-IT" dirty="0"/>
          </a:p>
        </p:txBody>
      </p:sp>
      <p:pic>
        <p:nvPicPr>
          <p:cNvPr id="16386" name="Picture 2" descr="C:\Users\Terminale\AppData\Local\Skitch\Fotografia_dello_schermo_112515_112846_AM.jpg"/>
          <p:cNvPicPr>
            <a:picLocks noChangeAspect="1" noChangeArrowheads="1"/>
          </p:cNvPicPr>
          <p:nvPr/>
        </p:nvPicPr>
        <p:blipFill>
          <a:blip r:embed="rId2" cstate="print"/>
          <a:srcRect/>
          <a:stretch>
            <a:fillRect/>
          </a:stretch>
        </p:blipFill>
        <p:spPr bwMode="auto">
          <a:xfrm>
            <a:off x="1043608" y="1052736"/>
            <a:ext cx="8100392" cy="54006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16632"/>
            <a:ext cx="7499350" cy="648072"/>
          </a:xfrm>
        </p:spPr>
        <p:txBody>
          <a:bodyPr>
            <a:normAutofit fontScale="90000"/>
          </a:bodyPr>
          <a:lstStyle/>
          <a:p>
            <a:pPr algn="ctr"/>
            <a:r>
              <a:rPr lang="it-IT" dirty="0" smtClean="0"/>
              <a:t>Mod. 770</a:t>
            </a:r>
            <a:endParaRPr lang="it-IT" dirty="0"/>
          </a:p>
        </p:txBody>
      </p:sp>
      <p:pic>
        <p:nvPicPr>
          <p:cNvPr id="17411" name="Picture 3" descr="C:\Users\Terminale\AppData\Local\Skitch\Fotografia_dello_schermo_112515_113144_AM.jpg"/>
          <p:cNvPicPr>
            <a:picLocks noChangeAspect="1" noChangeArrowheads="1"/>
          </p:cNvPicPr>
          <p:nvPr/>
        </p:nvPicPr>
        <p:blipFill>
          <a:blip r:embed="rId2" cstate="print"/>
          <a:srcRect/>
          <a:stretch>
            <a:fillRect/>
          </a:stretch>
        </p:blipFill>
        <p:spPr bwMode="auto">
          <a:xfrm>
            <a:off x="1043608" y="764704"/>
            <a:ext cx="8100392" cy="572454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043608" y="1"/>
            <a:ext cx="81003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403648" y="116632"/>
            <a:ext cx="7499350" cy="1656184"/>
          </a:xfrm>
        </p:spPr>
        <p:txBody>
          <a:bodyPr>
            <a:normAutofit fontScale="90000"/>
          </a:bodyPr>
          <a:lstStyle/>
          <a:p>
            <a:pPr marL="12700">
              <a:lnSpc>
                <a:spcPct val="100000"/>
              </a:lnSpc>
            </a:pPr>
            <a:r>
              <a:rPr lang="it-IT" spc="-10" dirty="0" smtClean="0">
                <a:solidFill>
                  <a:schemeClr val="accent3">
                    <a:lumMod val="50000"/>
                  </a:schemeClr>
                </a:solidFill>
                <a:effectLst/>
                <a:cs typeface="Verdana"/>
              </a:rPr>
              <a:t>Obbligo </a:t>
            </a:r>
            <a:r>
              <a:rPr lang="it-IT" spc="-5" dirty="0" smtClean="0">
                <a:solidFill>
                  <a:schemeClr val="accent3">
                    <a:lumMod val="50000"/>
                  </a:schemeClr>
                </a:solidFill>
                <a:effectLst/>
                <a:cs typeface="Verdana"/>
              </a:rPr>
              <a:t>di comunicazione ai centri</a:t>
            </a:r>
            <a:r>
              <a:rPr lang="it-IT" spc="75" dirty="0" smtClean="0">
                <a:solidFill>
                  <a:schemeClr val="accent3">
                    <a:lumMod val="50000"/>
                  </a:schemeClr>
                </a:solidFill>
                <a:effectLst/>
                <a:cs typeface="Verdana"/>
              </a:rPr>
              <a:t> </a:t>
            </a:r>
            <a:r>
              <a:rPr lang="it-IT" dirty="0" smtClean="0">
                <a:solidFill>
                  <a:schemeClr val="accent3">
                    <a:lumMod val="50000"/>
                  </a:schemeClr>
                </a:solidFill>
                <a:effectLst/>
                <a:cs typeface="Verdana"/>
              </a:rPr>
              <a:t>per </a:t>
            </a:r>
            <a:r>
              <a:rPr lang="it-IT" spc="-5" dirty="0" smtClean="0">
                <a:solidFill>
                  <a:schemeClr val="accent3">
                    <a:lumMod val="50000"/>
                  </a:schemeClr>
                </a:solidFill>
                <a:effectLst/>
                <a:cs typeface="Verdana"/>
              </a:rPr>
              <a:t>l’impiego </a:t>
            </a:r>
            <a:r>
              <a:rPr lang="it-IT" dirty="0" smtClean="0">
                <a:solidFill>
                  <a:schemeClr val="accent3">
                    <a:lumMod val="50000"/>
                  </a:schemeClr>
                </a:solidFill>
                <a:effectLst/>
                <a:cs typeface="Verdana"/>
              </a:rPr>
              <a:t>ex art. </a:t>
            </a:r>
            <a:r>
              <a:rPr lang="it-IT" spc="-5" dirty="0" smtClean="0">
                <a:solidFill>
                  <a:schemeClr val="accent3">
                    <a:lumMod val="50000"/>
                  </a:schemeClr>
                </a:solidFill>
                <a:effectLst/>
                <a:cs typeface="Verdana"/>
              </a:rPr>
              <a:t>1, c. 1180 </a:t>
            </a:r>
            <a:r>
              <a:rPr lang="it-IT" spc="-10" dirty="0" smtClean="0">
                <a:solidFill>
                  <a:schemeClr val="accent3">
                    <a:lumMod val="50000"/>
                  </a:schemeClr>
                </a:solidFill>
                <a:effectLst/>
                <a:cs typeface="Verdana"/>
              </a:rPr>
              <a:t>finanziaria</a:t>
            </a:r>
            <a:r>
              <a:rPr lang="it-IT" spc="80" dirty="0" smtClean="0">
                <a:solidFill>
                  <a:schemeClr val="accent3">
                    <a:lumMod val="50000"/>
                  </a:schemeClr>
                </a:solidFill>
                <a:effectLst/>
                <a:cs typeface="Verdana"/>
              </a:rPr>
              <a:t> </a:t>
            </a:r>
            <a:r>
              <a:rPr lang="it-IT" spc="-5" dirty="0" smtClean="0">
                <a:solidFill>
                  <a:schemeClr val="accent3">
                    <a:lumMod val="50000"/>
                  </a:schemeClr>
                </a:solidFill>
                <a:effectLst/>
                <a:cs typeface="Verdana"/>
              </a:rPr>
              <a:t>2007</a:t>
            </a:r>
            <a:endParaRPr lang="it-IT" dirty="0">
              <a:solidFill>
                <a:schemeClr val="accent3">
                  <a:lumMod val="50000"/>
                </a:schemeClr>
              </a:solidFill>
              <a:effectLst/>
            </a:endParaRPr>
          </a:p>
        </p:txBody>
      </p:sp>
      <p:sp>
        <p:nvSpPr>
          <p:cNvPr id="4" name="Segnaposto contenuto 3"/>
          <p:cNvSpPr>
            <a:spLocks noGrp="1"/>
          </p:cNvSpPr>
          <p:nvPr>
            <p:ph idx="1"/>
          </p:nvPr>
        </p:nvSpPr>
        <p:spPr>
          <a:xfrm>
            <a:off x="1403648" y="1916832"/>
            <a:ext cx="7499350" cy="4800600"/>
          </a:xfrm>
        </p:spPr>
        <p:txBody>
          <a:bodyPr/>
          <a:lstStyle/>
          <a:p>
            <a:r>
              <a:rPr lang="it-IT" b="1" dirty="0" smtClean="0">
                <a:solidFill>
                  <a:srgbClr val="FF0000"/>
                </a:solidFill>
                <a:latin typeface="Calibri Light" pitchFamily="34" charset="0"/>
              </a:rPr>
              <a:t>NO </a:t>
            </a:r>
            <a:r>
              <a:rPr lang="it-IT" dirty="0" smtClean="0">
                <a:solidFill>
                  <a:srgbClr val="FF0000"/>
                </a:solidFill>
                <a:latin typeface="Calibri Light" pitchFamily="34" charset="0"/>
              </a:rPr>
              <a:t>per sportivi dilettanti “puri” </a:t>
            </a:r>
            <a:r>
              <a:rPr lang="it-IT" dirty="0" smtClean="0">
                <a:latin typeface="Calibri Light" pitchFamily="34" charset="0"/>
              </a:rPr>
              <a:t>(interpello 22/2010)</a:t>
            </a:r>
          </a:p>
          <a:p>
            <a:endParaRPr lang="it-IT" dirty="0" smtClean="0">
              <a:latin typeface="Calibri Light" pitchFamily="34" charset="0"/>
            </a:endParaRPr>
          </a:p>
          <a:p>
            <a:endParaRPr lang="it-IT" dirty="0" smtClean="0">
              <a:latin typeface="Calibri Light" pitchFamily="34" charset="0"/>
            </a:endParaRPr>
          </a:p>
          <a:p>
            <a:r>
              <a:rPr lang="it-IT" spc="-5" dirty="0" smtClean="0">
                <a:solidFill>
                  <a:srgbClr val="FF0000"/>
                </a:solidFill>
                <a:latin typeface="Calibri Light" pitchFamily="34" charset="0"/>
                <a:cs typeface="Arial"/>
              </a:rPr>
              <a:t>Si	per	</a:t>
            </a:r>
            <a:r>
              <a:rPr lang="it-IT" spc="-5" dirty="0" err="1" smtClean="0">
                <a:solidFill>
                  <a:srgbClr val="FF0000"/>
                </a:solidFill>
                <a:latin typeface="Calibri Light" pitchFamily="34" charset="0"/>
                <a:cs typeface="Arial"/>
              </a:rPr>
              <a:t>co.co.co</a:t>
            </a:r>
            <a:r>
              <a:rPr lang="it-IT" spc="-5" dirty="0" smtClean="0">
                <a:solidFill>
                  <a:srgbClr val="FF0000"/>
                </a:solidFill>
                <a:latin typeface="Calibri Light" pitchFamily="34" charset="0"/>
                <a:cs typeface="Arial"/>
              </a:rPr>
              <a:t>,	sia	«ordinarie» che «amministrativo/  </a:t>
            </a:r>
            <a:r>
              <a:rPr lang="it-IT" dirty="0" smtClean="0">
                <a:solidFill>
                  <a:srgbClr val="FF0000"/>
                </a:solidFill>
                <a:latin typeface="Calibri Light" pitchFamily="34" charset="0"/>
                <a:cs typeface="Arial"/>
              </a:rPr>
              <a:t>gestionali» </a:t>
            </a:r>
            <a:r>
              <a:rPr lang="it-IT" spc="-5" dirty="0" smtClean="0">
                <a:solidFill>
                  <a:prstClr val="black"/>
                </a:solidFill>
                <a:latin typeface="Calibri Light" pitchFamily="34" charset="0"/>
                <a:cs typeface="Arial"/>
              </a:rPr>
              <a:t>(Min. </a:t>
            </a:r>
            <a:r>
              <a:rPr lang="it-IT" dirty="0" smtClean="0">
                <a:solidFill>
                  <a:prstClr val="black"/>
                </a:solidFill>
                <a:latin typeface="Calibri Light" pitchFamily="34" charset="0"/>
                <a:cs typeface="Arial"/>
              </a:rPr>
              <a:t>lavoro </a:t>
            </a:r>
            <a:r>
              <a:rPr lang="it-IT" spc="-5" dirty="0" smtClean="0">
                <a:solidFill>
                  <a:prstClr val="black"/>
                </a:solidFill>
                <a:latin typeface="Calibri Light" pitchFamily="34" charset="0"/>
                <a:cs typeface="Arial"/>
              </a:rPr>
              <a:t>– lettera </a:t>
            </a:r>
            <a:r>
              <a:rPr lang="it-IT" dirty="0" smtClean="0">
                <a:solidFill>
                  <a:prstClr val="black"/>
                </a:solidFill>
                <a:latin typeface="Calibri Light" pitchFamily="34" charset="0"/>
                <a:cs typeface="Arial"/>
              </a:rPr>
              <a:t>circolare </a:t>
            </a:r>
            <a:r>
              <a:rPr lang="it-IT" spc="-5" dirty="0" smtClean="0">
                <a:solidFill>
                  <a:prstClr val="black"/>
                </a:solidFill>
                <a:latin typeface="Calibri Light" pitchFamily="34" charset="0"/>
                <a:cs typeface="Arial"/>
              </a:rPr>
              <a:t>n. </a:t>
            </a:r>
            <a:r>
              <a:rPr lang="it-IT" dirty="0" smtClean="0">
                <a:solidFill>
                  <a:prstClr val="black"/>
                </a:solidFill>
                <a:latin typeface="Calibri Light" pitchFamily="34" charset="0"/>
                <a:cs typeface="Arial"/>
              </a:rPr>
              <a:t>4726 </a:t>
            </a:r>
            <a:r>
              <a:rPr lang="it-IT" spc="420"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14/02/2007</a:t>
            </a:r>
            <a:endParaRPr lang="it-IT" dirty="0" smtClean="0">
              <a:solidFill>
                <a:prstClr val="black"/>
              </a:solidFill>
              <a:latin typeface="Calibri Light" pitchFamily="34" charset="0"/>
              <a:cs typeface="Arial"/>
            </a:endParaRPr>
          </a:p>
          <a:p>
            <a:pPr marL="355600" lvl="0" indent="0" eaLnBrk="1" fontAlgn="auto" hangingPunct="1">
              <a:lnSpc>
                <a:spcPct val="100000"/>
              </a:lnSpc>
              <a:spcBef>
                <a:spcPts val="0"/>
              </a:spcBef>
              <a:spcAft>
                <a:spcPts val="0"/>
              </a:spcAft>
              <a:buClrTx/>
              <a:buSzTx/>
              <a:buNone/>
            </a:pPr>
            <a:r>
              <a:rPr lang="it-IT" spc="-5" dirty="0" smtClean="0">
                <a:solidFill>
                  <a:prstClr val="black"/>
                </a:solidFill>
                <a:latin typeface="Calibri Light" pitchFamily="34" charset="0"/>
                <a:cs typeface="Arial"/>
              </a:rPr>
              <a:t>+ interpello n.</a:t>
            </a:r>
            <a:r>
              <a:rPr lang="it-IT" spc="5"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22/2010)</a:t>
            </a:r>
            <a:endParaRPr lang="it-IT" dirty="0" smtClean="0">
              <a:solidFill>
                <a:prstClr val="black"/>
              </a:solidFill>
              <a:latin typeface="Calibri Light" pitchFamily="34" charset="0"/>
              <a:cs typeface="Arial"/>
            </a:endParaRPr>
          </a:p>
          <a:p>
            <a:endParaRPr lang="it-IT" b="1" dirty="0">
              <a:latin typeface="Calibri Light"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403648" y="188640"/>
            <a:ext cx="7499350" cy="864096"/>
          </a:xfrm>
        </p:spPr>
        <p:txBody>
          <a:bodyPr>
            <a:normAutofit/>
          </a:bodyPr>
          <a:lstStyle/>
          <a:p>
            <a:pPr algn="ctr"/>
            <a:r>
              <a:rPr lang="it-IT" dirty="0" smtClean="0"/>
              <a:t>Adempimenti interni</a:t>
            </a:r>
            <a:endParaRPr lang="it-IT" dirty="0"/>
          </a:p>
        </p:txBody>
      </p:sp>
      <p:sp>
        <p:nvSpPr>
          <p:cNvPr id="6" name="Segnaposto contenuto 5"/>
          <p:cNvSpPr>
            <a:spLocks noGrp="1"/>
          </p:cNvSpPr>
          <p:nvPr>
            <p:ph idx="1"/>
          </p:nvPr>
        </p:nvSpPr>
        <p:spPr>
          <a:xfrm>
            <a:off x="1331640" y="1268760"/>
            <a:ext cx="7499350" cy="5328592"/>
          </a:xfrm>
        </p:spPr>
        <p:txBody>
          <a:bodyPr/>
          <a:lstStyle/>
          <a:p>
            <a:r>
              <a:rPr lang="it-IT" sz="2800" dirty="0" smtClean="0">
                <a:solidFill>
                  <a:srgbClr val="FF0000"/>
                </a:solidFill>
                <a:latin typeface="Calibri Light" pitchFamily="34" charset="0"/>
              </a:rPr>
              <a:t>Delibera preventiva del consiglio direttivo dei compensi (su base bilancio preventivo) da erogare nel corso della stagione sportiva</a:t>
            </a:r>
          </a:p>
          <a:p>
            <a:r>
              <a:rPr lang="it-IT" sz="2800" dirty="0" smtClean="0">
                <a:latin typeface="Calibri Light" pitchFamily="34" charset="0"/>
              </a:rPr>
              <a:t>Affidamento degli incarichi sulla base della delibera di cui sopra</a:t>
            </a:r>
          </a:p>
          <a:p>
            <a:r>
              <a:rPr lang="it-IT" sz="2800" dirty="0" smtClean="0">
                <a:latin typeface="Calibri Light" pitchFamily="34" charset="0"/>
              </a:rPr>
              <a:t>Eventuale delega a presidente o direttore sportivo per sottoscrizione nuovi incarichi entro limiti determinati</a:t>
            </a:r>
          </a:p>
          <a:p>
            <a:r>
              <a:rPr lang="it-IT" sz="2800" dirty="0" smtClean="0">
                <a:solidFill>
                  <a:srgbClr val="FF0000"/>
                </a:solidFill>
                <a:latin typeface="Calibri Light" pitchFamily="34" charset="0"/>
              </a:rPr>
              <a:t>Sottoscrizione del contratto o lettera di incarico con il collaboratore sportivo, da cui si evinca la natura sportivo dilettantistica del rapporto</a:t>
            </a:r>
          </a:p>
          <a:p>
            <a:r>
              <a:rPr lang="it-IT" sz="2800" dirty="0" smtClean="0">
                <a:latin typeface="Calibri Light" pitchFamily="34" charset="0"/>
              </a:rPr>
              <a:t>Ordinata conservazione dei verbali e delle lettere di incarico</a:t>
            </a:r>
          </a:p>
          <a:p>
            <a:endParaRPr lang="it-IT" sz="2800" dirty="0" smtClean="0">
              <a:latin typeface="Calibri Light" pitchFamily="34" charset="0"/>
            </a:endParaRPr>
          </a:p>
          <a:p>
            <a:endParaRPr lang="it-IT" dirty="0" smtClean="0">
              <a:latin typeface="Calibri Light" pitchFamily="34" charset="0"/>
            </a:endParaRPr>
          </a:p>
          <a:p>
            <a:endParaRPr lang="it-IT" dirty="0" smtClean="0">
              <a:latin typeface="Calibri Light" pitchFamily="34" charset="0"/>
            </a:endParaRPr>
          </a:p>
          <a:p>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Adempimenti interni</a:t>
            </a:r>
            <a:endParaRPr lang="it-IT" dirty="0"/>
          </a:p>
        </p:txBody>
      </p:sp>
      <p:sp>
        <p:nvSpPr>
          <p:cNvPr id="4" name="Stella a 7 punte 3"/>
          <p:cNvSpPr/>
          <p:nvPr/>
        </p:nvSpPr>
        <p:spPr>
          <a:xfrm>
            <a:off x="2555776" y="2276872"/>
            <a:ext cx="4392488" cy="3096344"/>
          </a:xfrm>
          <a:prstGeom prst="star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latin typeface="Calibri Light" pitchFamily="34" charset="0"/>
                <a:hlinkClick r:id="rId2" action="ppaction://hlinkfile"/>
              </a:rPr>
              <a:t>CONTRATTO</a:t>
            </a:r>
            <a:endParaRPr lang="it-IT" sz="2800" dirty="0">
              <a:solidFill>
                <a:schemeClr val="tx1"/>
              </a:solidFill>
              <a:latin typeface="Calibri Light"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403648" y="188640"/>
            <a:ext cx="7499350" cy="864096"/>
          </a:xfrm>
        </p:spPr>
        <p:txBody>
          <a:bodyPr>
            <a:normAutofit/>
          </a:bodyPr>
          <a:lstStyle/>
          <a:p>
            <a:pPr algn="ctr"/>
            <a:r>
              <a:rPr lang="it-IT" dirty="0" smtClean="0"/>
              <a:t>Adempimenti interni</a:t>
            </a:r>
            <a:endParaRPr lang="it-IT" dirty="0"/>
          </a:p>
        </p:txBody>
      </p:sp>
      <p:sp>
        <p:nvSpPr>
          <p:cNvPr id="6" name="Segnaposto contenuto 5"/>
          <p:cNvSpPr>
            <a:spLocks noGrp="1"/>
          </p:cNvSpPr>
          <p:nvPr>
            <p:ph idx="1"/>
          </p:nvPr>
        </p:nvSpPr>
        <p:spPr>
          <a:xfrm>
            <a:off x="1331640" y="1268760"/>
            <a:ext cx="7499350" cy="5328592"/>
          </a:xfrm>
        </p:spPr>
        <p:txBody>
          <a:bodyPr/>
          <a:lstStyle/>
          <a:p>
            <a:pPr algn="ctr">
              <a:buNone/>
            </a:pPr>
            <a:r>
              <a:rPr lang="it-IT" sz="2800" b="1" dirty="0" smtClean="0">
                <a:latin typeface="Calibri Light" pitchFamily="34" charset="0"/>
              </a:rPr>
              <a:t>Problema distribuzione indiretta di utili</a:t>
            </a:r>
          </a:p>
          <a:p>
            <a:endParaRPr lang="it-IT" sz="2800" dirty="0" smtClean="0">
              <a:latin typeface="Calibri Light" pitchFamily="34" charset="0"/>
            </a:endParaRPr>
          </a:p>
          <a:p>
            <a:pPr algn="ctr">
              <a:lnSpc>
                <a:spcPct val="100000"/>
              </a:lnSpc>
              <a:buNone/>
            </a:pPr>
            <a:r>
              <a:rPr lang="it-IT" dirty="0" err="1" smtClean="0">
                <a:latin typeface="Calibri Light" pitchFamily="34" charset="0"/>
                <a:cs typeface="Arial"/>
              </a:rPr>
              <a:t>Ris</a:t>
            </a:r>
            <a:r>
              <a:rPr lang="it-IT" dirty="0" smtClean="0">
                <a:latin typeface="Calibri Light" pitchFamily="34" charset="0"/>
                <a:cs typeface="Arial"/>
              </a:rPr>
              <a:t>. </a:t>
            </a:r>
            <a:r>
              <a:rPr lang="it-IT" spc="-5" dirty="0" smtClean="0">
                <a:latin typeface="Calibri Light" pitchFamily="34" charset="0"/>
                <a:cs typeface="Arial"/>
              </a:rPr>
              <a:t>25.1.2007 n.</a:t>
            </a:r>
            <a:r>
              <a:rPr lang="it-IT" spc="-30" dirty="0" smtClean="0">
                <a:latin typeface="Calibri Light" pitchFamily="34" charset="0"/>
                <a:cs typeface="Arial"/>
              </a:rPr>
              <a:t> </a:t>
            </a:r>
            <a:r>
              <a:rPr lang="it-IT" spc="-5" dirty="0" smtClean="0">
                <a:latin typeface="Calibri Light" pitchFamily="34" charset="0"/>
                <a:cs typeface="Arial"/>
              </a:rPr>
              <a:t>9/E</a:t>
            </a:r>
            <a:endParaRPr lang="it-IT" dirty="0" smtClean="0">
              <a:latin typeface="Calibri Light" pitchFamily="34" charset="0"/>
              <a:cs typeface="Arial"/>
            </a:endParaRPr>
          </a:p>
          <a:p>
            <a:pPr>
              <a:lnSpc>
                <a:spcPct val="100000"/>
              </a:lnSpc>
              <a:spcBef>
                <a:spcPts val="55"/>
              </a:spcBef>
            </a:pPr>
            <a:endParaRPr lang="it-IT" sz="1800" dirty="0" smtClean="0">
              <a:latin typeface="Calibri Light" pitchFamily="34" charset="0"/>
              <a:cs typeface="Times New Roman"/>
            </a:endParaRPr>
          </a:p>
          <a:p>
            <a:pPr marL="12700" marR="5080" algn="just">
              <a:lnSpc>
                <a:spcPct val="100000"/>
              </a:lnSpc>
            </a:pPr>
            <a:r>
              <a:rPr lang="it-IT" sz="2400" spc="-5" dirty="0" smtClean="0">
                <a:latin typeface="Calibri Light" pitchFamily="34" charset="0"/>
                <a:cs typeface="Arial"/>
              </a:rPr>
              <a:t>Con tale risoluzione l’Agenzia delle Entrate </a:t>
            </a:r>
            <a:r>
              <a:rPr lang="it-IT" sz="2400" dirty="0" smtClean="0">
                <a:latin typeface="Calibri Light" pitchFamily="34" charset="0"/>
                <a:cs typeface="Arial"/>
              </a:rPr>
              <a:t>stabilisce </a:t>
            </a:r>
            <a:r>
              <a:rPr lang="it-IT" sz="2400" spc="-5" dirty="0" smtClean="0">
                <a:latin typeface="Calibri Light" pitchFamily="34" charset="0"/>
                <a:cs typeface="Arial"/>
              </a:rPr>
              <a:t>la  possibilità di corrispondere compensi ai soci per l’attività prestata  in qualità di </a:t>
            </a:r>
            <a:r>
              <a:rPr lang="it-IT" sz="2400" dirty="0" smtClean="0">
                <a:latin typeface="Calibri Light" pitchFamily="34" charset="0"/>
                <a:cs typeface="Arial"/>
              </a:rPr>
              <a:t>amministratore </a:t>
            </a:r>
            <a:r>
              <a:rPr lang="it-IT" sz="2400" spc="-5" dirty="0" smtClean="0">
                <a:latin typeface="Calibri Light" pitchFamily="34" charset="0"/>
                <a:cs typeface="Arial"/>
              </a:rPr>
              <a:t>ovvero di </a:t>
            </a:r>
            <a:r>
              <a:rPr lang="it-IT" sz="2400" dirty="0" smtClean="0">
                <a:latin typeface="Calibri Light" pitchFamily="34" charset="0"/>
                <a:cs typeface="Arial"/>
              </a:rPr>
              <a:t>istruttore. </a:t>
            </a:r>
            <a:r>
              <a:rPr lang="it-IT" sz="2400" spc="-10" dirty="0" smtClean="0">
                <a:latin typeface="Calibri Light" pitchFamily="34" charset="0"/>
                <a:cs typeface="Arial"/>
              </a:rPr>
              <a:t>Tuttavia</a:t>
            </a:r>
            <a:r>
              <a:rPr lang="it-IT" sz="2400" spc="-10" dirty="0" smtClean="0">
                <a:solidFill>
                  <a:srgbClr val="FF0000"/>
                </a:solidFill>
                <a:latin typeface="Calibri Light" pitchFamily="34" charset="0"/>
                <a:cs typeface="Arial"/>
              </a:rPr>
              <a:t>, </a:t>
            </a:r>
            <a:r>
              <a:rPr lang="it-IT" sz="2400" spc="-5" dirty="0" smtClean="0">
                <a:solidFill>
                  <a:srgbClr val="FF0000"/>
                </a:solidFill>
                <a:latin typeface="Calibri Light" pitchFamily="34" charset="0"/>
                <a:cs typeface="Arial"/>
              </a:rPr>
              <a:t>affinché  la corresponsione di emolumenti </a:t>
            </a:r>
            <a:r>
              <a:rPr lang="it-IT" sz="2400" spc="5" dirty="0" smtClean="0">
                <a:solidFill>
                  <a:srgbClr val="FF0000"/>
                </a:solidFill>
                <a:latin typeface="Calibri Light" pitchFamily="34" charset="0"/>
                <a:cs typeface="Arial"/>
              </a:rPr>
              <a:t>ai </a:t>
            </a:r>
            <a:r>
              <a:rPr lang="it-IT" sz="2400" dirty="0" smtClean="0">
                <a:solidFill>
                  <a:srgbClr val="FF0000"/>
                </a:solidFill>
                <a:latin typeface="Calibri Light" pitchFamily="34" charset="0"/>
                <a:cs typeface="Arial"/>
              </a:rPr>
              <a:t>soci </a:t>
            </a:r>
            <a:r>
              <a:rPr lang="it-IT" sz="2400" spc="-5" dirty="0" smtClean="0">
                <a:solidFill>
                  <a:srgbClr val="FF0000"/>
                </a:solidFill>
                <a:latin typeface="Calibri Light" pitchFamily="34" charset="0"/>
                <a:cs typeface="Arial"/>
              </a:rPr>
              <a:t>non possa configurarsi  quale distribuzione indiretta di </a:t>
            </a:r>
            <a:r>
              <a:rPr lang="it-IT" sz="2400" dirty="0" smtClean="0">
                <a:solidFill>
                  <a:srgbClr val="FF0000"/>
                </a:solidFill>
                <a:latin typeface="Calibri Light" pitchFamily="34" charset="0"/>
                <a:cs typeface="Arial"/>
              </a:rPr>
              <a:t>utili</a:t>
            </a:r>
            <a:r>
              <a:rPr lang="it-IT" sz="2400" dirty="0" smtClean="0">
                <a:latin typeface="Calibri Light" pitchFamily="34" charset="0"/>
                <a:cs typeface="Arial"/>
              </a:rPr>
              <a:t>, </a:t>
            </a:r>
            <a:r>
              <a:rPr lang="it-IT" sz="2400" spc="-5" dirty="0" smtClean="0">
                <a:latin typeface="Calibri Light" pitchFamily="34" charset="0"/>
                <a:cs typeface="Arial"/>
              </a:rPr>
              <a:t>vietata </a:t>
            </a:r>
            <a:r>
              <a:rPr lang="it-IT" sz="2400" dirty="0" smtClean="0">
                <a:latin typeface="Calibri Light" pitchFamily="34" charset="0"/>
                <a:cs typeface="Arial"/>
              </a:rPr>
              <a:t>dall’art. </a:t>
            </a:r>
            <a:r>
              <a:rPr lang="it-IT" sz="2400" spc="-5" dirty="0" smtClean="0">
                <a:latin typeface="Calibri Light" pitchFamily="34" charset="0"/>
                <a:cs typeface="Arial"/>
              </a:rPr>
              <a:t>90, </a:t>
            </a:r>
            <a:r>
              <a:rPr lang="it-IT" sz="2400" spc="-5" dirty="0" err="1" smtClean="0">
                <a:latin typeface="Calibri Light" pitchFamily="34" charset="0"/>
                <a:cs typeface="Arial"/>
              </a:rPr>
              <a:t>co</a:t>
            </a:r>
            <a:r>
              <a:rPr lang="it-IT" sz="2400" spc="-5" dirty="0" smtClean="0">
                <a:latin typeface="Calibri Light" pitchFamily="34" charset="0"/>
                <a:cs typeface="Arial"/>
              </a:rPr>
              <a:t>. 18,  lett. d), della L. 27.12.2002 n. 289, </a:t>
            </a:r>
            <a:r>
              <a:rPr lang="it-IT" sz="2400" spc="-5" dirty="0" smtClean="0">
                <a:solidFill>
                  <a:srgbClr val="FF0000"/>
                </a:solidFill>
                <a:latin typeface="Calibri Light" pitchFamily="34" charset="0"/>
                <a:cs typeface="Arial"/>
              </a:rPr>
              <a:t>è necessario fare </a:t>
            </a:r>
            <a:r>
              <a:rPr lang="it-IT" sz="2400" dirty="0" smtClean="0">
                <a:solidFill>
                  <a:srgbClr val="FF0000"/>
                </a:solidFill>
                <a:latin typeface="Calibri Light" pitchFamily="34" charset="0"/>
                <a:cs typeface="Arial"/>
              </a:rPr>
              <a:t>riferimento  </a:t>
            </a:r>
            <a:r>
              <a:rPr lang="it-IT" sz="2400" spc="-5" dirty="0" smtClean="0">
                <a:solidFill>
                  <a:srgbClr val="FF0000"/>
                </a:solidFill>
                <a:latin typeface="Calibri Light" pitchFamily="34" charset="0"/>
                <a:cs typeface="Arial"/>
              </a:rPr>
              <a:t>ai </a:t>
            </a:r>
            <a:r>
              <a:rPr lang="it-IT" sz="2400" dirty="0" smtClean="0">
                <a:solidFill>
                  <a:srgbClr val="FF0000"/>
                </a:solidFill>
                <a:latin typeface="Calibri Light" pitchFamily="34" charset="0"/>
                <a:cs typeface="Arial"/>
              </a:rPr>
              <a:t>criteri </a:t>
            </a:r>
            <a:r>
              <a:rPr lang="it-IT" sz="2400" spc="-5" dirty="0" smtClean="0">
                <a:solidFill>
                  <a:srgbClr val="FF0000"/>
                </a:solidFill>
                <a:latin typeface="Calibri Light" pitchFamily="34" charset="0"/>
                <a:cs typeface="Arial"/>
              </a:rPr>
              <a:t>stabiliti</a:t>
            </a:r>
            <a:r>
              <a:rPr lang="it-IT" sz="2400" spc="-5" dirty="0" smtClean="0">
                <a:latin typeface="Calibri Light" pitchFamily="34" charset="0"/>
                <a:cs typeface="Arial"/>
              </a:rPr>
              <a:t> dall’art. 10, </a:t>
            </a:r>
            <a:r>
              <a:rPr lang="it-IT" sz="2400" spc="-5" dirty="0" err="1" smtClean="0">
                <a:latin typeface="Calibri Light" pitchFamily="34" charset="0"/>
                <a:cs typeface="Arial"/>
              </a:rPr>
              <a:t>co</a:t>
            </a:r>
            <a:r>
              <a:rPr lang="it-IT" sz="2400" spc="-5" dirty="0" smtClean="0">
                <a:latin typeface="Calibri Light" pitchFamily="34" charset="0"/>
                <a:cs typeface="Arial"/>
              </a:rPr>
              <a:t>. 6, del </a:t>
            </a:r>
            <a:r>
              <a:rPr lang="it-IT" sz="2400" dirty="0" smtClean="0">
                <a:latin typeface="Calibri Light" pitchFamily="34" charset="0"/>
                <a:cs typeface="Arial"/>
              </a:rPr>
              <a:t>DLgs. 4.12.97 </a:t>
            </a:r>
            <a:r>
              <a:rPr lang="it-IT" sz="2400" spc="-5" dirty="0" smtClean="0">
                <a:latin typeface="Calibri Light" pitchFamily="34" charset="0"/>
                <a:cs typeface="Arial"/>
              </a:rPr>
              <a:t>n. </a:t>
            </a:r>
            <a:r>
              <a:rPr lang="it-IT" sz="2400" dirty="0" smtClean="0">
                <a:latin typeface="Calibri Light" pitchFamily="34" charset="0"/>
                <a:cs typeface="Arial"/>
              </a:rPr>
              <a:t>460 </a:t>
            </a:r>
            <a:r>
              <a:rPr lang="it-IT" sz="2400" spc="-5" dirty="0" smtClean="0">
                <a:solidFill>
                  <a:srgbClr val="FF0000"/>
                </a:solidFill>
                <a:latin typeface="Calibri Light" pitchFamily="34" charset="0"/>
                <a:cs typeface="Arial"/>
              </a:rPr>
              <a:t>in  materia </a:t>
            </a:r>
            <a:r>
              <a:rPr lang="it-IT" sz="2400" dirty="0" smtClean="0">
                <a:solidFill>
                  <a:srgbClr val="FF0000"/>
                </a:solidFill>
                <a:latin typeface="Calibri Light" pitchFamily="34" charset="0"/>
                <a:cs typeface="Arial"/>
              </a:rPr>
              <a:t>di</a:t>
            </a:r>
            <a:r>
              <a:rPr lang="it-IT" sz="2400" spc="-45" dirty="0" smtClean="0">
                <a:solidFill>
                  <a:srgbClr val="FF0000"/>
                </a:solidFill>
                <a:latin typeface="Calibri Light" pitchFamily="34" charset="0"/>
                <a:cs typeface="Arial"/>
              </a:rPr>
              <a:t> </a:t>
            </a:r>
            <a:r>
              <a:rPr lang="it-IT" sz="2400" spc="-5" dirty="0" smtClean="0">
                <a:solidFill>
                  <a:srgbClr val="FF0000"/>
                </a:solidFill>
                <a:latin typeface="Calibri Light" pitchFamily="34" charset="0"/>
                <a:cs typeface="Arial"/>
              </a:rPr>
              <a:t>ONLUS</a:t>
            </a:r>
            <a:endParaRPr lang="it-IT" sz="2400" dirty="0" smtClean="0">
              <a:solidFill>
                <a:srgbClr val="FF0000"/>
              </a:solidFill>
              <a:latin typeface="Calibri Light" pitchFamily="34" charset="0"/>
              <a:cs typeface="Arial"/>
            </a:endParaRPr>
          </a:p>
          <a:p>
            <a:endParaRPr lang="it-IT" dirty="0" smtClean="0">
              <a:latin typeface="Calibri Light" pitchFamily="34" charset="0"/>
            </a:endParaRPr>
          </a:p>
          <a:p>
            <a:endParaRPr lang="it-IT" dirty="0" smtClean="0">
              <a:latin typeface="Calibri Light" pitchFamily="34" charset="0"/>
            </a:endParaRPr>
          </a:p>
          <a:p>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35100" y="-84744"/>
            <a:ext cx="7499350" cy="887651"/>
          </a:xfrm>
          <a:prstGeom prst="rect">
            <a:avLst/>
          </a:prstGeom>
        </p:spPr>
        <p:txBody>
          <a:bodyPr vert="horz" wrap="square" lIns="0" tIns="269466" rIns="0" bIns="0" rtlCol="0">
            <a:spAutoFit/>
          </a:bodyPr>
          <a:lstStyle/>
          <a:p>
            <a:pPr marL="12698" algn="ctr"/>
            <a:r>
              <a:rPr sz="4000" spc="-5" dirty="0"/>
              <a:t>Lucro</a:t>
            </a:r>
            <a:r>
              <a:rPr sz="4000" spc="-114" dirty="0"/>
              <a:t> </a:t>
            </a:r>
            <a:r>
              <a:rPr sz="4000" spc="-15" dirty="0"/>
              <a:t>indiretto</a:t>
            </a:r>
          </a:p>
        </p:txBody>
      </p:sp>
      <p:sp>
        <p:nvSpPr>
          <p:cNvPr id="5" name="object 5"/>
          <p:cNvSpPr txBox="1"/>
          <p:nvPr/>
        </p:nvSpPr>
        <p:spPr>
          <a:xfrm>
            <a:off x="1259632" y="836712"/>
            <a:ext cx="7412702" cy="5842625"/>
          </a:xfrm>
          <a:prstGeom prst="rect">
            <a:avLst/>
          </a:prstGeom>
        </p:spPr>
        <p:txBody>
          <a:bodyPr vert="horz" wrap="square" lIns="0" tIns="0" rIns="0" bIns="0" rtlCol="0">
            <a:spAutoFit/>
          </a:bodyPr>
          <a:lstStyle/>
          <a:p>
            <a:pPr marL="635" algn="ctr"/>
            <a:r>
              <a:rPr sz="2800" b="1" spc="-80" dirty="0">
                <a:latin typeface="Calibri"/>
                <a:cs typeface="Calibri"/>
              </a:rPr>
              <a:t>ART. </a:t>
            </a:r>
            <a:r>
              <a:rPr sz="2800" b="1" spc="-10" dirty="0">
                <a:latin typeface="Calibri"/>
                <a:cs typeface="Calibri"/>
              </a:rPr>
              <a:t>10 COMMA </a:t>
            </a:r>
            <a:r>
              <a:rPr sz="2800" b="1" dirty="0">
                <a:latin typeface="Calibri"/>
                <a:cs typeface="Calibri"/>
              </a:rPr>
              <a:t>6 </a:t>
            </a:r>
            <a:r>
              <a:rPr sz="2800" b="1" spc="-25" dirty="0">
                <a:latin typeface="Calibri"/>
                <a:cs typeface="Calibri"/>
              </a:rPr>
              <a:t>D.LGS.</a:t>
            </a:r>
            <a:r>
              <a:rPr sz="2800" b="1" spc="85" dirty="0">
                <a:latin typeface="Calibri"/>
                <a:cs typeface="Calibri"/>
              </a:rPr>
              <a:t> </a:t>
            </a:r>
            <a:r>
              <a:rPr sz="2800" b="1" spc="-5" dirty="0">
                <a:latin typeface="Calibri"/>
                <a:cs typeface="Calibri"/>
              </a:rPr>
              <a:t>460/97</a:t>
            </a:r>
            <a:endParaRPr sz="2800" dirty="0">
              <a:latin typeface="Calibri"/>
              <a:cs typeface="Calibri"/>
            </a:endParaRPr>
          </a:p>
          <a:p>
            <a:pPr marL="12698">
              <a:spcBef>
                <a:spcPts val="1330"/>
              </a:spcBef>
              <a:tabLst>
                <a:tab pos="344770" algn="l"/>
                <a:tab pos="1774005" algn="l"/>
                <a:tab pos="3273720" algn="l"/>
                <a:tab pos="4322632" algn="l"/>
                <a:tab pos="4673115" algn="l"/>
                <a:tab pos="5223603" algn="l"/>
                <a:tab pos="5514403" algn="l"/>
                <a:tab pos="5863617" algn="l"/>
                <a:tab pos="6671253" algn="l"/>
                <a:tab pos="7018562" algn="l"/>
              </a:tabLst>
            </a:pPr>
            <a:r>
              <a:rPr sz="2000" dirty="0">
                <a:latin typeface="Calibri"/>
                <a:cs typeface="Calibri"/>
              </a:rPr>
              <a:t>Si	con</a:t>
            </a:r>
            <a:r>
              <a:rPr sz="2000" spc="-5" dirty="0">
                <a:latin typeface="Calibri"/>
                <a:cs typeface="Calibri"/>
              </a:rPr>
              <a:t>s</a:t>
            </a:r>
            <a:r>
              <a:rPr sz="2000" spc="-10" dirty="0">
                <a:latin typeface="Calibri"/>
                <a:cs typeface="Calibri"/>
              </a:rPr>
              <a:t>i</a:t>
            </a:r>
            <a:r>
              <a:rPr sz="2000" spc="-5" dirty="0">
                <a:latin typeface="Calibri"/>
                <a:cs typeface="Calibri"/>
              </a:rPr>
              <a:t>deran</a:t>
            </a:r>
            <a:r>
              <a:rPr sz="2000" dirty="0">
                <a:latin typeface="Calibri"/>
                <a:cs typeface="Calibri"/>
              </a:rPr>
              <a:t>o	</a:t>
            </a:r>
            <a:r>
              <a:rPr sz="2000" spc="-5" dirty="0">
                <a:latin typeface="Calibri"/>
                <a:cs typeface="Calibri"/>
              </a:rPr>
              <a:t>distr</a:t>
            </a:r>
            <a:r>
              <a:rPr sz="2000" dirty="0">
                <a:latin typeface="Calibri"/>
                <a:cs typeface="Calibri"/>
              </a:rPr>
              <a:t>ibuzio</a:t>
            </a:r>
            <a:r>
              <a:rPr sz="2000" spc="-20" dirty="0">
                <a:latin typeface="Calibri"/>
                <a:cs typeface="Calibri"/>
              </a:rPr>
              <a:t>n</a:t>
            </a:r>
            <a:r>
              <a:rPr sz="2000" dirty="0">
                <a:latin typeface="Calibri"/>
                <a:cs typeface="Calibri"/>
              </a:rPr>
              <a:t>e	indir</a:t>
            </a:r>
            <a:r>
              <a:rPr sz="2000" spc="-15" dirty="0">
                <a:latin typeface="Calibri"/>
                <a:cs typeface="Calibri"/>
              </a:rPr>
              <a:t>e</a:t>
            </a:r>
            <a:r>
              <a:rPr sz="2000" dirty="0">
                <a:latin typeface="Calibri"/>
                <a:cs typeface="Calibri"/>
              </a:rPr>
              <a:t>tta	</a:t>
            </a:r>
            <a:r>
              <a:rPr sz="2000" spc="5" dirty="0">
                <a:latin typeface="Calibri"/>
                <a:cs typeface="Calibri"/>
              </a:rPr>
              <a:t>d</a:t>
            </a:r>
            <a:r>
              <a:rPr sz="2000" dirty="0">
                <a:latin typeface="Calibri"/>
                <a:cs typeface="Calibri"/>
              </a:rPr>
              <a:t>i	</a:t>
            </a:r>
            <a:r>
              <a:rPr sz="2000" spc="-5" dirty="0">
                <a:latin typeface="Calibri"/>
                <a:cs typeface="Calibri"/>
              </a:rPr>
              <a:t>util</a:t>
            </a:r>
            <a:r>
              <a:rPr sz="2000" dirty="0">
                <a:latin typeface="Calibri"/>
                <a:cs typeface="Calibri"/>
              </a:rPr>
              <a:t>i	o	di	avanzi	di	gesti</a:t>
            </a:r>
            <a:r>
              <a:rPr sz="2000" spc="-5" dirty="0">
                <a:latin typeface="Calibri"/>
                <a:cs typeface="Calibri"/>
              </a:rPr>
              <a:t>on</a:t>
            </a:r>
            <a:r>
              <a:rPr sz="2000" dirty="0">
                <a:latin typeface="Calibri"/>
                <a:cs typeface="Calibri"/>
              </a:rPr>
              <a:t>e:</a:t>
            </a:r>
          </a:p>
          <a:p>
            <a:pPr>
              <a:spcBef>
                <a:spcPts val="22"/>
              </a:spcBef>
            </a:pPr>
            <a:endParaRPr dirty="0">
              <a:latin typeface="Times New Roman"/>
              <a:cs typeface="Times New Roman"/>
            </a:endParaRPr>
          </a:p>
          <a:p>
            <a:pPr marL="393660" indent="-380960">
              <a:lnSpc>
                <a:spcPts val="2160"/>
              </a:lnSpc>
              <a:buAutoNum type="alphaLcParenR"/>
              <a:tabLst>
                <a:tab pos="393660" algn="l"/>
              </a:tabLst>
            </a:pPr>
            <a:r>
              <a:rPr sz="2000" spc="-5" dirty="0">
                <a:solidFill>
                  <a:srgbClr val="FF0000"/>
                </a:solidFill>
                <a:latin typeface="Calibri"/>
                <a:cs typeface="Calibri"/>
              </a:rPr>
              <a:t>le </a:t>
            </a:r>
            <a:r>
              <a:rPr sz="2000" dirty="0">
                <a:solidFill>
                  <a:srgbClr val="FF0000"/>
                </a:solidFill>
                <a:latin typeface="Calibri"/>
                <a:cs typeface="Calibri"/>
              </a:rPr>
              <a:t>cessioni di </a:t>
            </a:r>
            <a:r>
              <a:rPr sz="2000" spc="-5" dirty="0">
                <a:solidFill>
                  <a:srgbClr val="FF0000"/>
                </a:solidFill>
                <a:latin typeface="Calibri"/>
                <a:cs typeface="Calibri"/>
              </a:rPr>
              <a:t>beni </a:t>
            </a:r>
            <a:r>
              <a:rPr sz="2000" dirty="0">
                <a:solidFill>
                  <a:srgbClr val="FF0000"/>
                </a:solidFill>
                <a:latin typeface="Calibri"/>
                <a:cs typeface="Calibri"/>
              </a:rPr>
              <a:t>e </a:t>
            </a:r>
            <a:r>
              <a:rPr sz="2000" spc="-5" dirty="0">
                <a:solidFill>
                  <a:srgbClr val="FF0000"/>
                </a:solidFill>
                <a:latin typeface="Calibri"/>
                <a:cs typeface="Calibri"/>
              </a:rPr>
              <a:t>le </a:t>
            </a:r>
            <a:r>
              <a:rPr sz="2000" dirty="0">
                <a:solidFill>
                  <a:srgbClr val="FF0000"/>
                </a:solidFill>
                <a:latin typeface="Calibri"/>
                <a:cs typeface="Calibri"/>
              </a:rPr>
              <a:t>prestazioni di </a:t>
            </a:r>
            <a:r>
              <a:rPr sz="2000" spc="-5" dirty="0">
                <a:solidFill>
                  <a:srgbClr val="FF0000"/>
                </a:solidFill>
                <a:latin typeface="Calibri"/>
                <a:cs typeface="Calibri"/>
              </a:rPr>
              <a:t>servizi </a:t>
            </a:r>
            <a:r>
              <a:rPr sz="2000" dirty="0">
                <a:solidFill>
                  <a:srgbClr val="FF0000"/>
                </a:solidFill>
                <a:latin typeface="Calibri"/>
                <a:cs typeface="Calibri"/>
              </a:rPr>
              <a:t>a </a:t>
            </a:r>
            <a:r>
              <a:rPr sz="2000" spc="-5" dirty="0">
                <a:solidFill>
                  <a:srgbClr val="FF0000"/>
                </a:solidFill>
                <a:latin typeface="Calibri"/>
                <a:cs typeface="Calibri"/>
              </a:rPr>
              <a:t>soci, associati </a:t>
            </a:r>
            <a:r>
              <a:rPr sz="2000" dirty="0">
                <a:solidFill>
                  <a:srgbClr val="FF0000"/>
                </a:solidFill>
                <a:latin typeface="Calibri"/>
                <a:cs typeface="Calibri"/>
              </a:rPr>
              <a:t>o</a:t>
            </a:r>
            <a:r>
              <a:rPr sz="2000" spc="305" dirty="0">
                <a:solidFill>
                  <a:srgbClr val="FF0000"/>
                </a:solidFill>
                <a:latin typeface="Calibri"/>
                <a:cs typeface="Calibri"/>
              </a:rPr>
              <a:t> </a:t>
            </a:r>
            <a:r>
              <a:rPr sz="2000" spc="-5" dirty="0" err="1" smtClean="0">
                <a:solidFill>
                  <a:srgbClr val="FF0000"/>
                </a:solidFill>
                <a:latin typeface="Calibri"/>
                <a:cs typeface="Calibri"/>
              </a:rPr>
              <a:t>partecipanti</a:t>
            </a:r>
            <a:r>
              <a:rPr lang="it-IT" sz="2000" spc="-5" dirty="0" smtClean="0">
                <a:solidFill>
                  <a:srgbClr val="FF0000"/>
                </a:solidFill>
                <a:latin typeface="Calibri"/>
                <a:cs typeface="Calibri"/>
              </a:rPr>
              <a:t> </a:t>
            </a:r>
            <a:r>
              <a:rPr sz="2000" dirty="0" err="1" smtClean="0">
                <a:solidFill>
                  <a:srgbClr val="FF0000"/>
                </a:solidFill>
                <a:latin typeface="Calibri"/>
                <a:cs typeface="Calibri"/>
              </a:rPr>
              <a:t>effettuate</a:t>
            </a:r>
            <a:r>
              <a:rPr sz="2000" dirty="0" smtClean="0">
                <a:solidFill>
                  <a:srgbClr val="FF0000"/>
                </a:solidFill>
                <a:latin typeface="Calibri"/>
                <a:cs typeface="Calibri"/>
              </a:rPr>
              <a:t> </a:t>
            </a:r>
            <a:r>
              <a:rPr sz="2000" dirty="0">
                <a:solidFill>
                  <a:srgbClr val="FF0000"/>
                </a:solidFill>
                <a:latin typeface="Calibri"/>
                <a:cs typeface="Calibri"/>
              </a:rPr>
              <a:t>a condizioni </a:t>
            </a:r>
            <a:r>
              <a:rPr sz="2000" spc="-5" dirty="0">
                <a:solidFill>
                  <a:srgbClr val="FF0000"/>
                </a:solidFill>
                <a:latin typeface="Calibri"/>
                <a:cs typeface="Calibri"/>
              </a:rPr>
              <a:t>più favorevoli </a:t>
            </a:r>
            <a:r>
              <a:rPr sz="2000" dirty="0">
                <a:solidFill>
                  <a:srgbClr val="FF0000"/>
                </a:solidFill>
                <a:latin typeface="Calibri"/>
                <a:cs typeface="Calibri"/>
              </a:rPr>
              <a:t>in ragione </a:t>
            </a:r>
            <a:r>
              <a:rPr sz="2000" spc="-5" dirty="0">
                <a:solidFill>
                  <a:srgbClr val="FF0000"/>
                </a:solidFill>
                <a:latin typeface="Calibri"/>
                <a:cs typeface="Calibri"/>
              </a:rPr>
              <a:t>della </a:t>
            </a:r>
            <a:r>
              <a:rPr sz="2000" dirty="0">
                <a:solidFill>
                  <a:srgbClr val="FF0000"/>
                </a:solidFill>
                <a:latin typeface="Calibri"/>
                <a:cs typeface="Calibri"/>
              </a:rPr>
              <a:t>loro</a:t>
            </a:r>
            <a:r>
              <a:rPr sz="2000" spc="-20" dirty="0">
                <a:solidFill>
                  <a:srgbClr val="FF0000"/>
                </a:solidFill>
                <a:latin typeface="Calibri"/>
                <a:cs typeface="Calibri"/>
              </a:rPr>
              <a:t> </a:t>
            </a:r>
            <a:r>
              <a:rPr sz="2000" spc="-5" dirty="0">
                <a:solidFill>
                  <a:srgbClr val="FF0000"/>
                </a:solidFill>
                <a:latin typeface="Calibri"/>
                <a:cs typeface="Calibri"/>
              </a:rPr>
              <a:t>qualità</a:t>
            </a:r>
            <a:r>
              <a:rPr sz="2000" spc="-5" dirty="0">
                <a:latin typeface="Calibri"/>
                <a:cs typeface="Calibri"/>
              </a:rPr>
              <a:t>;</a:t>
            </a:r>
            <a:endParaRPr sz="2000" dirty="0">
              <a:latin typeface="Calibri"/>
              <a:cs typeface="Calibri"/>
            </a:endParaRPr>
          </a:p>
          <a:p>
            <a:pPr marL="393660" marR="5080" indent="-380960" algn="just">
              <a:lnSpc>
                <a:spcPts val="1919"/>
              </a:lnSpc>
              <a:spcBef>
                <a:spcPts val="465"/>
              </a:spcBef>
              <a:buAutoNum type="alphaLcParenR" startAt="2"/>
              <a:tabLst>
                <a:tab pos="393660" algn="l"/>
              </a:tabLst>
            </a:pPr>
            <a:r>
              <a:rPr sz="2000" dirty="0">
                <a:latin typeface="Calibri"/>
                <a:cs typeface="Calibri"/>
              </a:rPr>
              <a:t>l'acquisto di </a:t>
            </a:r>
            <a:r>
              <a:rPr sz="2000" spc="-5" dirty="0">
                <a:latin typeface="Calibri"/>
                <a:cs typeface="Calibri"/>
              </a:rPr>
              <a:t>beni </a:t>
            </a:r>
            <a:r>
              <a:rPr sz="2000" dirty="0">
                <a:latin typeface="Calibri"/>
                <a:cs typeface="Calibri"/>
              </a:rPr>
              <a:t>o </a:t>
            </a:r>
            <a:r>
              <a:rPr sz="2000" spc="-5" dirty="0">
                <a:latin typeface="Calibri"/>
                <a:cs typeface="Calibri"/>
              </a:rPr>
              <a:t>servizi per corrispettivi </a:t>
            </a:r>
            <a:r>
              <a:rPr sz="2000" dirty="0">
                <a:latin typeface="Calibri"/>
                <a:cs typeface="Calibri"/>
              </a:rPr>
              <a:t>che, </a:t>
            </a:r>
            <a:r>
              <a:rPr sz="2000" spc="-5" dirty="0">
                <a:latin typeface="Calibri"/>
                <a:cs typeface="Calibri"/>
              </a:rPr>
              <a:t>senza </a:t>
            </a:r>
            <a:r>
              <a:rPr sz="2000" dirty="0">
                <a:latin typeface="Calibri"/>
                <a:cs typeface="Calibri"/>
              </a:rPr>
              <a:t>valide ragioni  economiche, </a:t>
            </a:r>
            <a:r>
              <a:rPr sz="2000" spc="-5" dirty="0">
                <a:latin typeface="Calibri"/>
                <a:cs typeface="Calibri"/>
              </a:rPr>
              <a:t>siano superiori </a:t>
            </a:r>
            <a:r>
              <a:rPr sz="2000" dirty="0">
                <a:latin typeface="Calibri"/>
                <a:cs typeface="Calibri"/>
              </a:rPr>
              <a:t>al </a:t>
            </a:r>
            <a:r>
              <a:rPr sz="2000" spc="-5" dirty="0">
                <a:latin typeface="Calibri"/>
                <a:cs typeface="Calibri"/>
              </a:rPr>
              <a:t>loro valore</a:t>
            </a:r>
            <a:r>
              <a:rPr sz="2000" spc="10" dirty="0">
                <a:latin typeface="Calibri"/>
                <a:cs typeface="Calibri"/>
              </a:rPr>
              <a:t> </a:t>
            </a:r>
            <a:r>
              <a:rPr sz="2000" spc="-5" dirty="0">
                <a:latin typeface="Calibri"/>
                <a:cs typeface="Calibri"/>
              </a:rPr>
              <a:t>normale;</a:t>
            </a:r>
            <a:endParaRPr sz="2000" dirty="0">
              <a:latin typeface="Calibri"/>
              <a:cs typeface="Calibri"/>
            </a:endParaRPr>
          </a:p>
          <a:p>
            <a:pPr marL="393660" marR="6350" indent="-380960" algn="just">
              <a:lnSpc>
                <a:spcPct val="80000"/>
              </a:lnSpc>
              <a:spcBef>
                <a:spcPts val="495"/>
              </a:spcBef>
              <a:buAutoNum type="alphaLcParenR" startAt="2"/>
              <a:tabLst>
                <a:tab pos="393660" algn="l"/>
              </a:tabLst>
            </a:pPr>
            <a:r>
              <a:rPr sz="2000" spc="-5" dirty="0">
                <a:latin typeface="Calibri"/>
                <a:cs typeface="Calibri"/>
              </a:rPr>
              <a:t>la corresponsione </a:t>
            </a:r>
            <a:r>
              <a:rPr sz="2000" dirty="0">
                <a:latin typeface="Calibri"/>
                <a:cs typeface="Calibri"/>
              </a:rPr>
              <a:t>ai </a:t>
            </a:r>
            <a:r>
              <a:rPr sz="2000" spc="-5" dirty="0">
                <a:latin typeface="Calibri"/>
                <a:cs typeface="Calibri"/>
              </a:rPr>
              <a:t>componenti </a:t>
            </a:r>
            <a:r>
              <a:rPr sz="2000" dirty="0">
                <a:latin typeface="Calibri"/>
                <a:cs typeface="Calibri"/>
              </a:rPr>
              <a:t>di </a:t>
            </a:r>
            <a:r>
              <a:rPr sz="2000" spc="-5" dirty="0">
                <a:latin typeface="Calibri"/>
                <a:cs typeface="Calibri"/>
              </a:rPr>
              <a:t>organi </a:t>
            </a:r>
            <a:r>
              <a:rPr sz="2000" dirty="0">
                <a:latin typeface="Calibri"/>
                <a:cs typeface="Calibri"/>
              </a:rPr>
              <a:t>amministrativi di emolumenti  individuali annui </a:t>
            </a:r>
            <a:r>
              <a:rPr sz="2000" spc="-5" dirty="0">
                <a:latin typeface="Calibri"/>
                <a:cs typeface="Calibri"/>
              </a:rPr>
              <a:t>superiori </a:t>
            </a:r>
            <a:r>
              <a:rPr sz="2000" dirty="0">
                <a:latin typeface="Calibri"/>
                <a:cs typeface="Calibri"/>
              </a:rPr>
              <a:t>al compenso </a:t>
            </a:r>
            <a:r>
              <a:rPr sz="2000" spc="-5" dirty="0">
                <a:latin typeface="Calibri"/>
                <a:cs typeface="Calibri"/>
              </a:rPr>
              <a:t>massimo previsto per il  presidente del </a:t>
            </a:r>
            <a:r>
              <a:rPr sz="2000" dirty="0">
                <a:latin typeface="Calibri"/>
                <a:cs typeface="Calibri"/>
              </a:rPr>
              <a:t>collegio </a:t>
            </a:r>
            <a:r>
              <a:rPr sz="2000" spc="-5" dirty="0">
                <a:latin typeface="Calibri"/>
                <a:cs typeface="Calibri"/>
              </a:rPr>
              <a:t>sindacale delle società per</a:t>
            </a:r>
            <a:r>
              <a:rPr sz="2000" spc="130" dirty="0">
                <a:latin typeface="Calibri"/>
                <a:cs typeface="Calibri"/>
              </a:rPr>
              <a:t> </a:t>
            </a:r>
            <a:r>
              <a:rPr sz="2000" spc="-5" dirty="0">
                <a:latin typeface="Calibri"/>
                <a:cs typeface="Calibri"/>
              </a:rPr>
              <a:t>azioni;</a:t>
            </a:r>
            <a:endParaRPr sz="2000" dirty="0">
              <a:latin typeface="Calibri"/>
              <a:cs typeface="Calibri"/>
            </a:endParaRPr>
          </a:p>
          <a:p>
            <a:pPr marL="393660" marR="5080" indent="-380960" algn="just">
              <a:lnSpc>
                <a:spcPct val="80000"/>
              </a:lnSpc>
              <a:spcBef>
                <a:spcPts val="480"/>
              </a:spcBef>
              <a:buAutoNum type="alphaLcParenR" startAt="2"/>
              <a:tabLst>
                <a:tab pos="393660" algn="l"/>
              </a:tabLst>
            </a:pPr>
            <a:r>
              <a:rPr sz="2000" spc="-5" dirty="0">
                <a:latin typeface="Calibri"/>
                <a:cs typeface="Calibri"/>
              </a:rPr>
              <a:t>la </a:t>
            </a:r>
            <a:r>
              <a:rPr sz="2000" dirty="0">
                <a:latin typeface="Calibri"/>
                <a:cs typeface="Calibri"/>
              </a:rPr>
              <a:t>corresponsione a </a:t>
            </a:r>
            <a:r>
              <a:rPr sz="2000" spc="-5" dirty="0">
                <a:latin typeface="Calibri"/>
                <a:cs typeface="Calibri"/>
              </a:rPr>
              <a:t>soggetti diversi dalle banche </a:t>
            </a:r>
            <a:r>
              <a:rPr sz="2000" dirty="0">
                <a:latin typeface="Calibri"/>
                <a:cs typeface="Calibri"/>
              </a:rPr>
              <a:t>e </a:t>
            </a:r>
            <a:r>
              <a:rPr sz="2000" spc="-5" dirty="0">
                <a:latin typeface="Calibri"/>
                <a:cs typeface="Calibri"/>
              </a:rPr>
              <a:t>dagli </a:t>
            </a:r>
            <a:r>
              <a:rPr sz="2000" dirty="0">
                <a:latin typeface="Calibri"/>
                <a:cs typeface="Calibri"/>
              </a:rPr>
              <a:t>intermediari  </a:t>
            </a:r>
            <a:r>
              <a:rPr sz="2000" spc="-5" dirty="0">
                <a:latin typeface="Calibri"/>
                <a:cs typeface="Calibri"/>
              </a:rPr>
              <a:t>finanziari </a:t>
            </a:r>
            <a:r>
              <a:rPr sz="2000" dirty="0">
                <a:latin typeface="Calibri"/>
                <a:cs typeface="Calibri"/>
              </a:rPr>
              <a:t>autorizzati, di </a:t>
            </a:r>
            <a:r>
              <a:rPr sz="2000" spc="-5" dirty="0">
                <a:latin typeface="Calibri"/>
                <a:cs typeface="Calibri"/>
              </a:rPr>
              <a:t>interessi passivi, in dipendenza </a:t>
            </a:r>
            <a:r>
              <a:rPr sz="2000" dirty="0">
                <a:latin typeface="Calibri"/>
                <a:cs typeface="Calibri"/>
              </a:rPr>
              <a:t>di </a:t>
            </a:r>
            <a:r>
              <a:rPr sz="2000" spc="-5" dirty="0">
                <a:latin typeface="Calibri"/>
                <a:cs typeface="Calibri"/>
              </a:rPr>
              <a:t>prestiti </a:t>
            </a:r>
            <a:r>
              <a:rPr sz="2000" dirty="0">
                <a:latin typeface="Calibri"/>
                <a:cs typeface="Calibri"/>
              </a:rPr>
              <a:t>di </a:t>
            </a:r>
            <a:r>
              <a:rPr sz="2000" spc="-5" dirty="0">
                <a:latin typeface="Calibri"/>
                <a:cs typeface="Calibri"/>
              </a:rPr>
              <a:t>ogni  specie, superiori </a:t>
            </a:r>
            <a:r>
              <a:rPr sz="2000" dirty="0">
                <a:latin typeface="Calibri"/>
                <a:cs typeface="Calibri"/>
              </a:rPr>
              <a:t>di 4 punti al </a:t>
            </a:r>
            <a:r>
              <a:rPr sz="2000" spc="-5" dirty="0">
                <a:latin typeface="Calibri"/>
                <a:cs typeface="Calibri"/>
              </a:rPr>
              <a:t>tasso ufficiale </a:t>
            </a:r>
            <a:r>
              <a:rPr sz="2000" dirty="0">
                <a:latin typeface="Calibri"/>
                <a:cs typeface="Calibri"/>
              </a:rPr>
              <a:t>di</a:t>
            </a:r>
            <a:r>
              <a:rPr sz="2000" spc="45" dirty="0">
                <a:latin typeface="Calibri"/>
                <a:cs typeface="Calibri"/>
              </a:rPr>
              <a:t> </a:t>
            </a:r>
            <a:r>
              <a:rPr sz="2000" spc="-5" dirty="0">
                <a:latin typeface="Calibri"/>
                <a:cs typeface="Calibri"/>
              </a:rPr>
              <a:t>sconto;</a:t>
            </a:r>
            <a:endParaRPr sz="2000" dirty="0">
              <a:latin typeface="Calibri"/>
              <a:cs typeface="Calibri"/>
            </a:endParaRPr>
          </a:p>
          <a:p>
            <a:pPr marL="393660" marR="5080" indent="-380960" algn="just">
              <a:lnSpc>
                <a:spcPts val="1919"/>
              </a:lnSpc>
              <a:spcBef>
                <a:spcPts val="459"/>
              </a:spcBef>
              <a:buAutoNum type="alphaLcParenR" startAt="2"/>
              <a:tabLst>
                <a:tab pos="393660" algn="l"/>
              </a:tabLst>
            </a:pPr>
            <a:r>
              <a:rPr sz="2000" spc="-5" dirty="0">
                <a:latin typeface="Calibri"/>
                <a:cs typeface="Calibri"/>
              </a:rPr>
              <a:t>la corresponsione ai lavoratori dipendenti di stipendi superiori del </a:t>
            </a:r>
            <a:r>
              <a:rPr sz="2000" dirty="0">
                <a:latin typeface="Calibri"/>
                <a:cs typeface="Calibri"/>
              </a:rPr>
              <a:t>20 </a:t>
            </a:r>
            <a:r>
              <a:rPr sz="2000" spc="-5" dirty="0">
                <a:latin typeface="Calibri"/>
                <a:cs typeface="Calibri"/>
              </a:rPr>
              <a:t>per </a:t>
            </a:r>
            <a:r>
              <a:rPr sz="2000" dirty="0" smtClean="0">
                <a:latin typeface="Calibri"/>
                <a:cs typeface="Calibri"/>
              </a:rPr>
              <a:t>cento </a:t>
            </a:r>
            <a:r>
              <a:rPr sz="2000" spc="-5" dirty="0">
                <a:latin typeface="Calibri"/>
                <a:cs typeface="Calibri"/>
              </a:rPr>
              <a:t>rispetto </a:t>
            </a:r>
            <a:r>
              <a:rPr sz="2000" dirty="0">
                <a:latin typeface="Calibri"/>
                <a:cs typeface="Calibri"/>
              </a:rPr>
              <a:t>a quelli </a:t>
            </a:r>
            <a:r>
              <a:rPr sz="2000" spc="-5" dirty="0">
                <a:latin typeface="Calibri"/>
                <a:cs typeface="Calibri"/>
              </a:rPr>
              <a:t>previsti dai </a:t>
            </a:r>
            <a:r>
              <a:rPr sz="2000" dirty="0">
                <a:latin typeface="Calibri"/>
                <a:cs typeface="Calibri"/>
              </a:rPr>
              <a:t>contratti collettivi di </a:t>
            </a:r>
            <a:r>
              <a:rPr sz="2000" spc="-5" dirty="0">
                <a:latin typeface="Calibri"/>
                <a:cs typeface="Calibri"/>
              </a:rPr>
              <a:t>lavoro per le  medesime</a:t>
            </a:r>
            <a:r>
              <a:rPr sz="2000" spc="-10" dirty="0">
                <a:latin typeface="Calibri"/>
                <a:cs typeface="Calibri"/>
              </a:rPr>
              <a:t> </a:t>
            </a:r>
            <a:r>
              <a:rPr sz="2000" spc="-5" dirty="0">
                <a:latin typeface="Calibri"/>
                <a:cs typeface="Calibri"/>
              </a:rPr>
              <a:t>qualifiche.</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CamilloStudio\CORSI E CONVEGNI COME RELATORE\CORSO CONI_NOV DIC 2015\immagini e gif\image-205x300.jpg"/>
          <p:cNvPicPr>
            <a:picLocks noGrp="1" noChangeAspect="1" noChangeArrowheads="1"/>
          </p:cNvPicPr>
          <p:nvPr>
            <p:ph type="pic" idx="1"/>
          </p:nvPr>
        </p:nvPicPr>
        <p:blipFill>
          <a:blip r:embed="rId2" cstate="print"/>
          <a:srcRect t="22829" b="22829"/>
          <a:stretch>
            <a:fillRect/>
          </a:stretch>
        </p:blipFill>
        <p:spPr bwMode="auto">
          <a:xfrm>
            <a:off x="827584" y="1124744"/>
            <a:ext cx="4453880" cy="4536504"/>
          </a:xfrm>
          <a:prstGeom prst="rect">
            <a:avLst/>
          </a:prstGeom>
          <a:noFill/>
        </p:spPr>
      </p:pic>
      <p:sp>
        <p:nvSpPr>
          <p:cNvPr id="9" name="Fumetto 3 8"/>
          <p:cNvSpPr/>
          <p:nvPr/>
        </p:nvSpPr>
        <p:spPr>
          <a:xfrm>
            <a:off x="5436096" y="260648"/>
            <a:ext cx="3600400" cy="4248472"/>
          </a:xfrm>
          <a:prstGeom prst="wedgeEllipseCallout">
            <a:avLst>
              <a:gd name="adj1" fmla="val -121026"/>
              <a:gd name="adj2" fmla="val -33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Calibri" pitchFamily="34" charset="0"/>
              </a:rPr>
              <a:t>MA LO SAI QUAL È LA FORMA </a:t>
            </a:r>
            <a:r>
              <a:rPr lang="it-IT" sz="3600" dirty="0" err="1" smtClean="0">
                <a:solidFill>
                  <a:schemeClr val="tx1"/>
                </a:solidFill>
                <a:latin typeface="Calibri" pitchFamily="34" charset="0"/>
              </a:rPr>
              <a:t>DI</a:t>
            </a:r>
            <a:r>
              <a:rPr lang="it-IT" sz="3600" dirty="0" smtClean="0">
                <a:solidFill>
                  <a:schemeClr val="tx1"/>
                </a:solidFill>
                <a:latin typeface="Calibri" pitchFamily="34" charset="0"/>
              </a:rPr>
              <a:t> LAVORO PIÙ DIFFUSA ?</a:t>
            </a:r>
            <a:endParaRPr lang="it-IT" sz="36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Sportivi dilettanti &lt; € 7.500,00</a:t>
            </a:r>
            <a:endParaRPr lang="it-IT" dirty="0"/>
          </a:p>
        </p:txBody>
      </p:sp>
      <p:pic>
        <p:nvPicPr>
          <p:cNvPr id="11266" name="Picture 2"/>
          <p:cNvPicPr>
            <a:picLocks noChangeAspect="1" noChangeArrowheads="1"/>
          </p:cNvPicPr>
          <p:nvPr/>
        </p:nvPicPr>
        <p:blipFill>
          <a:blip r:embed="rId2" cstate="print"/>
          <a:srcRect/>
          <a:stretch>
            <a:fillRect/>
          </a:stretch>
        </p:blipFill>
        <p:spPr bwMode="auto">
          <a:xfrm>
            <a:off x="1187624" y="1484784"/>
            <a:ext cx="7823597"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Sportivi dilettanti &gt; € 7.500,00</a:t>
            </a:r>
            <a:endParaRPr lang="it-IT" dirty="0"/>
          </a:p>
        </p:txBody>
      </p:sp>
      <p:pic>
        <p:nvPicPr>
          <p:cNvPr id="12290" name="Picture 2"/>
          <p:cNvPicPr>
            <a:picLocks noChangeAspect="1" noChangeArrowheads="1"/>
          </p:cNvPicPr>
          <p:nvPr/>
        </p:nvPicPr>
        <p:blipFill>
          <a:blip r:embed="rId2" cstate="print"/>
          <a:srcRect/>
          <a:stretch>
            <a:fillRect/>
          </a:stretch>
        </p:blipFill>
        <p:spPr bwMode="auto">
          <a:xfrm>
            <a:off x="1167433" y="1484784"/>
            <a:ext cx="7869063"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435608" y="274321"/>
            <a:ext cx="7498080" cy="994439"/>
          </a:xfrm>
        </p:spPr>
        <p:txBody>
          <a:bodyPr/>
          <a:lstStyle/>
          <a:p>
            <a:pPr algn="ctr"/>
            <a:r>
              <a:rPr lang="it-IT" dirty="0" smtClean="0"/>
              <a:t>Lavoratori dipendenti</a:t>
            </a:r>
            <a:endParaRPr lang="it-IT" dirty="0"/>
          </a:p>
        </p:txBody>
      </p:sp>
      <p:pic>
        <p:nvPicPr>
          <p:cNvPr id="13314" name="Picture 2"/>
          <p:cNvPicPr>
            <a:picLocks noChangeAspect="1" noChangeArrowheads="1"/>
          </p:cNvPicPr>
          <p:nvPr/>
        </p:nvPicPr>
        <p:blipFill>
          <a:blip r:embed="rId2" cstate="print"/>
          <a:srcRect/>
          <a:stretch>
            <a:fillRect/>
          </a:stretch>
        </p:blipFill>
        <p:spPr bwMode="auto">
          <a:xfrm>
            <a:off x="1331640" y="1556792"/>
            <a:ext cx="7582619"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435608" y="274321"/>
            <a:ext cx="7498080" cy="850423"/>
          </a:xfrm>
        </p:spPr>
        <p:txBody>
          <a:bodyPr/>
          <a:lstStyle/>
          <a:p>
            <a:pPr algn="ctr"/>
            <a:r>
              <a:rPr lang="it-IT" dirty="0" err="1" smtClean="0"/>
              <a:t>Co.co.co</a:t>
            </a:r>
            <a:endParaRPr lang="it-IT" dirty="0"/>
          </a:p>
        </p:txBody>
      </p:sp>
      <p:pic>
        <p:nvPicPr>
          <p:cNvPr id="14338" name="Picture 2"/>
          <p:cNvPicPr>
            <a:picLocks noChangeAspect="1" noChangeArrowheads="1"/>
          </p:cNvPicPr>
          <p:nvPr/>
        </p:nvPicPr>
        <p:blipFill>
          <a:blip r:embed="rId2" cstate="print"/>
          <a:srcRect/>
          <a:stretch>
            <a:fillRect/>
          </a:stretch>
        </p:blipFill>
        <p:spPr bwMode="auto">
          <a:xfrm>
            <a:off x="1187624" y="1340768"/>
            <a:ext cx="7832551"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331640" y="188640"/>
            <a:ext cx="7571358" cy="1143000"/>
          </a:xfrm>
        </p:spPr>
        <p:txBody>
          <a:bodyPr>
            <a:normAutofit fontScale="90000"/>
          </a:bodyPr>
          <a:lstStyle/>
          <a:p>
            <a:pPr algn="ctr"/>
            <a:r>
              <a:rPr lang="it-IT" dirty="0" smtClean="0"/>
              <a:t>Lavoratori dipendenti e </a:t>
            </a:r>
            <a:r>
              <a:rPr lang="it-IT" dirty="0" err="1" smtClean="0"/>
              <a:t>Co.co.co</a:t>
            </a:r>
            <a:endParaRPr lang="it-IT" dirty="0"/>
          </a:p>
        </p:txBody>
      </p:sp>
      <p:sp>
        <p:nvSpPr>
          <p:cNvPr id="8" name="Segnaposto contenuto 7"/>
          <p:cNvSpPr>
            <a:spLocks noGrp="1"/>
          </p:cNvSpPr>
          <p:nvPr>
            <p:ph idx="1"/>
          </p:nvPr>
        </p:nvSpPr>
        <p:spPr/>
        <p:txBody>
          <a:bodyPr/>
          <a:lstStyle/>
          <a:p>
            <a:pPr marL="12700" lvl="0" indent="0" eaLnBrk="1" fontAlgn="auto" hangingPunct="1">
              <a:lnSpc>
                <a:spcPct val="100000"/>
              </a:lnSpc>
              <a:spcBef>
                <a:spcPts val="0"/>
              </a:spcBef>
              <a:spcAft>
                <a:spcPts val="0"/>
              </a:spcAft>
              <a:buClrTx/>
              <a:buSzTx/>
              <a:buNone/>
            </a:pPr>
            <a:r>
              <a:rPr lang="it-IT" sz="2400" spc="-5" dirty="0" smtClean="0">
                <a:solidFill>
                  <a:prstClr val="black"/>
                </a:solidFill>
                <a:latin typeface="Calibri Light" pitchFamily="34" charset="0"/>
                <a:cs typeface="Arial"/>
              </a:rPr>
              <a:t>N.B.!!!</a:t>
            </a:r>
            <a:endParaRPr lang="it-IT" sz="2400" dirty="0" smtClean="0">
              <a:solidFill>
                <a:prstClr val="black"/>
              </a:solidFill>
              <a:latin typeface="Calibri Light" pitchFamily="34" charset="0"/>
              <a:cs typeface="Arial"/>
            </a:endParaRPr>
          </a:p>
          <a:p>
            <a:pPr marL="0" lvl="0" indent="0" eaLnBrk="1" fontAlgn="auto" hangingPunct="1">
              <a:lnSpc>
                <a:spcPct val="100000"/>
              </a:lnSpc>
              <a:spcBef>
                <a:spcPts val="0"/>
              </a:spcBef>
              <a:spcAft>
                <a:spcPts val="0"/>
              </a:spcAft>
              <a:buClrTx/>
              <a:buSzTx/>
              <a:buNone/>
            </a:pPr>
            <a:endParaRPr lang="it-IT" sz="2400" dirty="0" smtClean="0">
              <a:solidFill>
                <a:prstClr val="black"/>
              </a:solidFill>
              <a:latin typeface="Calibri Light" pitchFamily="34" charset="0"/>
              <a:cs typeface="Times New Roman"/>
            </a:endParaRPr>
          </a:p>
          <a:p>
            <a:pPr marL="12700" marR="5080" lvl="0" indent="0" eaLnBrk="1" fontAlgn="auto" hangingPunct="1">
              <a:lnSpc>
                <a:spcPts val="2380"/>
              </a:lnSpc>
              <a:spcBef>
                <a:spcPts val="1885"/>
              </a:spcBef>
              <a:spcAft>
                <a:spcPts val="0"/>
              </a:spcAft>
              <a:buClrTx/>
              <a:buSzTx/>
              <a:buFontTx/>
              <a:buAutoNum type="arabicPeriod"/>
              <a:tabLst>
                <a:tab pos="323215" algn="l"/>
                <a:tab pos="3245485" algn="l"/>
                <a:tab pos="5941695" algn="l"/>
              </a:tabLst>
            </a:pPr>
            <a:r>
              <a:rPr lang="it-IT" sz="2400" spc="-5" dirty="0" smtClean="0">
                <a:solidFill>
                  <a:prstClr val="black"/>
                </a:solidFill>
                <a:latin typeface="Calibri Light" pitchFamily="34" charset="0"/>
                <a:cs typeface="Arial"/>
              </a:rPr>
              <a:t>Per i lavoratori dipendenti, tenuto conto di TFR e ratei ferie –  permessi e 13^ la “forbice” è  </a:t>
            </a:r>
            <a:r>
              <a:rPr lang="it-IT" sz="2400" spc="4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ancora</a:t>
            </a:r>
            <a:r>
              <a:rPr lang="it-IT" sz="2400" spc="195"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maggiore, cioè il</a:t>
            </a:r>
            <a:r>
              <a:rPr lang="it-IT" sz="2400" spc="-4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netto</a:t>
            </a:r>
            <a:r>
              <a:rPr lang="it-IT" sz="2400" spc="-2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in  </a:t>
            </a:r>
            <a:r>
              <a:rPr lang="it-IT" sz="2400" dirty="0" smtClean="0">
                <a:solidFill>
                  <a:prstClr val="black"/>
                </a:solidFill>
                <a:latin typeface="Calibri Light" pitchFamily="34" charset="0"/>
                <a:cs typeface="Arial"/>
              </a:rPr>
              <a:t>busta  </a:t>
            </a:r>
            <a:r>
              <a:rPr lang="it-IT" sz="2400" spc="-5" dirty="0" smtClean="0">
                <a:solidFill>
                  <a:prstClr val="black"/>
                </a:solidFill>
                <a:latin typeface="Calibri Light" pitchFamily="34" charset="0"/>
                <a:cs typeface="Arial"/>
              </a:rPr>
              <a:t>può  </a:t>
            </a:r>
            <a:r>
              <a:rPr lang="it-IT" sz="2400" dirty="0" smtClean="0">
                <a:solidFill>
                  <a:prstClr val="black"/>
                </a:solidFill>
                <a:latin typeface="Calibri Light" pitchFamily="34" charset="0"/>
                <a:cs typeface="Arial"/>
              </a:rPr>
              <a:t>risultare</a:t>
            </a:r>
            <a:r>
              <a:rPr lang="it-IT" sz="2400" spc="-28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pari</a:t>
            </a:r>
            <a:r>
              <a:rPr lang="it-IT" sz="2400" spc="33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a </a:t>
            </a:r>
            <a:r>
              <a:rPr lang="it-IT" sz="2400" dirty="0" smtClean="0">
                <a:solidFill>
                  <a:prstClr val="black"/>
                </a:solidFill>
                <a:latin typeface="Calibri Light" pitchFamily="34" charset="0"/>
                <a:cs typeface="Arial"/>
              </a:rPr>
              <a:t>circa </a:t>
            </a:r>
            <a:r>
              <a:rPr lang="it-IT" sz="2400" spc="-5" dirty="0" smtClean="0">
                <a:solidFill>
                  <a:prstClr val="black"/>
                </a:solidFill>
                <a:latin typeface="Calibri Light" pitchFamily="34" charset="0"/>
                <a:cs typeface="Arial"/>
              </a:rPr>
              <a:t>il 45% del costo</a:t>
            </a:r>
            <a:r>
              <a:rPr lang="it-IT" sz="2400" spc="1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aziendale;</a:t>
            </a:r>
            <a:endParaRPr lang="it-IT" sz="2400" dirty="0" smtClean="0">
              <a:solidFill>
                <a:prstClr val="black"/>
              </a:solidFill>
              <a:latin typeface="Calibri Light" pitchFamily="34" charset="0"/>
              <a:cs typeface="Arial"/>
            </a:endParaRPr>
          </a:p>
          <a:p>
            <a:pPr marL="0" lvl="0" indent="0" eaLnBrk="1" fontAlgn="auto" hangingPunct="1">
              <a:lnSpc>
                <a:spcPct val="100000"/>
              </a:lnSpc>
              <a:spcBef>
                <a:spcPts val="4"/>
              </a:spcBef>
              <a:spcAft>
                <a:spcPts val="0"/>
              </a:spcAft>
              <a:buClrTx/>
              <a:buSzTx/>
              <a:buFont typeface="Arial"/>
              <a:buAutoNum type="arabicPeriod"/>
            </a:pPr>
            <a:endParaRPr lang="it-IT" sz="2400" dirty="0" smtClean="0">
              <a:solidFill>
                <a:prstClr val="black"/>
              </a:solidFill>
              <a:latin typeface="Calibri Light" pitchFamily="34" charset="0"/>
              <a:cs typeface="Times New Roman"/>
            </a:endParaRPr>
          </a:p>
          <a:p>
            <a:pPr marL="12700" marR="189230" lvl="0" indent="0" eaLnBrk="1" fontAlgn="auto" hangingPunct="1">
              <a:lnSpc>
                <a:spcPct val="90000"/>
              </a:lnSpc>
              <a:spcBef>
                <a:spcPts val="0"/>
              </a:spcBef>
              <a:spcAft>
                <a:spcPts val="0"/>
              </a:spcAft>
              <a:buClrTx/>
              <a:buSzTx/>
              <a:buFont typeface="Arial"/>
              <a:buAutoNum type="arabicPeriod"/>
              <a:tabLst>
                <a:tab pos="323215" algn="l"/>
              </a:tabLst>
            </a:pPr>
            <a:r>
              <a:rPr lang="it-IT" sz="2400" dirty="0" smtClean="0">
                <a:solidFill>
                  <a:prstClr val="black"/>
                </a:solidFill>
                <a:latin typeface="Calibri Light" pitchFamily="34" charset="0"/>
                <a:cs typeface="Arial"/>
              </a:rPr>
              <a:t>Le </a:t>
            </a:r>
            <a:r>
              <a:rPr lang="it-IT" sz="2400" spc="-5" dirty="0" smtClean="0">
                <a:solidFill>
                  <a:prstClr val="black"/>
                </a:solidFill>
                <a:latin typeface="Calibri Light" pitchFamily="34" charset="0"/>
                <a:cs typeface="Arial"/>
              </a:rPr>
              <a:t>aliquote IRPEF sono progressive all’aumentare del reddito </a:t>
            </a:r>
            <a:r>
              <a:rPr lang="it-IT" sz="2400" dirty="0" smtClean="0">
                <a:solidFill>
                  <a:prstClr val="black"/>
                </a:solidFill>
                <a:latin typeface="Calibri Light" pitchFamily="34" charset="0"/>
                <a:cs typeface="Arial"/>
              </a:rPr>
              <a:t>ed </a:t>
            </a:r>
            <a:r>
              <a:rPr lang="it-IT" sz="2400" spc="-5" dirty="0" smtClean="0">
                <a:solidFill>
                  <a:prstClr val="black"/>
                </a:solidFill>
                <a:latin typeface="Calibri Light" pitchFamily="34" charset="0"/>
                <a:cs typeface="Arial"/>
              </a:rPr>
              <a:t>occorre tenere in considerazione le detrazioni per  lavoro dipendente e carichi di famiglia, talché a redditi bassi –  fino a circa 8.000 € annui, le ritenute si azzerano o sono  sostanzialmente</a:t>
            </a:r>
            <a:r>
              <a:rPr lang="it-IT" sz="2400" spc="20" dirty="0" smtClean="0">
                <a:solidFill>
                  <a:prstClr val="black"/>
                </a:solidFill>
                <a:latin typeface="Calibri Light" pitchFamily="34" charset="0"/>
                <a:cs typeface="Arial"/>
              </a:rPr>
              <a:t> </a:t>
            </a:r>
            <a:r>
              <a:rPr lang="it-IT" sz="2400" spc="-5" dirty="0" smtClean="0">
                <a:solidFill>
                  <a:prstClr val="black"/>
                </a:solidFill>
                <a:latin typeface="Calibri Light" pitchFamily="34" charset="0"/>
                <a:cs typeface="Arial"/>
              </a:rPr>
              <a:t>ininfluenti</a:t>
            </a:r>
            <a:endParaRPr lang="it-IT" sz="2400" dirty="0" smtClean="0">
              <a:solidFill>
                <a:prstClr val="black"/>
              </a:solidFill>
              <a:latin typeface="Calibri Light" pitchFamily="34" charset="0"/>
              <a:cs typeface="Arial"/>
            </a:endParaRPr>
          </a:p>
          <a:p>
            <a:endParaRPr lang="it-IT" sz="2400" dirty="0">
              <a:latin typeface="Calibri Light"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331640" y="116632"/>
            <a:ext cx="7498080" cy="850423"/>
          </a:xfrm>
        </p:spPr>
        <p:txBody>
          <a:bodyPr/>
          <a:lstStyle/>
          <a:p>
            <a:pPr algn="ctr"/>
            <a:r>
              <a:rPr lang="it-IT" dirty="0" smtClean="0"/>
              <a:t>Lavoratori occasionali</a:t>
            </a:r>
            <a:endParaRPr lang="it-IT" dirty="0"/>
          </a:p>
        </p:txBody>
      </p:sp>
      <p:pic>
        <p:nvPicPr>
          <p:cNvPr id="15362" name="Picture 2"/>
          <p:cNvPicPr>
            <a:picLocks noChangeAspect="1" noChangeArrowheads="1"/>
          </p:cNvPicPr>
          <p:nvPr/>
        </p:nvPicPr>
        <p:blipFill>
          <a:blip r:embed="rId2" cstate="print"/>
          <a:srcRect/>
          <a:stretch>
            <a:fillRect/>
          </a:stretch>
        </p:blipFill>
        <p:spPr bwMode="auto">
          <a:xfrm>
            <a:off x="1115616" y="1196752"/>
            <a:ext cx="7809309"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331640" y="116633"/>
            <a:ext cx="7498080" cy="576064"/>
          </a:xfrm>
        </p:spPr>
        <p:txBody>
          <a:bodyPr>
            <a:normAutofit fontScale="90000"/>
          </a:bodyPr>
          <a:lstStyle/>
          <a:p>
            <a:pPr algn="ctr"/>
            <a:r>
              <a:rPr lang="it-IT" dirty="0" smtClean="0"/>
              <a:t>Liberi professionisti</a:t>
            </a:r>
            <a:endParaRPr lang="it-IT" dirty="0"/>
          </a:p>
        </p:txBody>
      </p:sp>
      <p:pic>
        <p:nvPicPr>
          <p:cNvPr id="15363" name="Picture 3"/>
          <p:cNvPicPr>
            <a:picLocks noChangeAspect="1" noChangeArrowheads="1"/>
          </p:cNvPicPr>
          <p:nvPr/>
        </p:nvPicPr>
        <p:blipFill>
          <a:blip r:embed="rId2" cstate="print"/>
          <a:srcRect/>
          <a:stretch>
            <a:fillRect/>
          </a:stretch>
        </p:blipFill>
        <p:spPr bwMode="auto">
          <a:xfrm>
            <a:off x="1115616" y="764704"/>
            <a:ext cx="7385447" cy="4104456"/>
          </a:xfrm>
          <a:prstGeom prst="rect">
            <a:avLst/>
          </a:prstGeom>
          <a:noFill/>
          <a:ln w="9525">
            <a:noFill/>
            <a:miter lim="800000"/>
            <a:headEnd/>
            <a:tailEnd/>
          </a:ln>
        </p:spPr>
      </p:pic>
      <p:sp>
        <p:nvSpPr>
          <p:cNvPr id="8" name="Rettangolo 7"/>
          <p:cNvSpPr/>
          <p:nvPr/>
        </p:nvSpPr>
        <p:spPr>
          <a:xfrm>
            <a:off x="1331640" y="5085184"/>
            <a:ext cx="6984776" cy="1309269"/>
          </a:xfrm>
          <a:prstGeom prst="rect">
            <a:avLst/>
          </a:prstGeom>
        </p:spPr>
        <p:txBody>
          <a:bodyPr wrap="square">
            <a:spAutoFit/>
          </a:bodyPr>
          <a:lstStyle/>
          <a:p>
            <a:pPr marL="12700" marR="5080">
              <a:lnSpc>
                <a:spcPct val="81600"/>
              </a:lnSpc>
              <a:spcBef>
                <a:spcPts val="1675"/>
              </a:spcBef>
            </a:pPr>
            <a:r>
              <a:rPr lang="it-IT" sz="2400" b="1" spc="-10" dirty="0" err="1" smtClean="0">
                <a:latin typeface="Calibri Light" pitchFamily="34" charset="0"/>
                <a:cs typeface="Arial"/>
              </a:rPr>
              <a:t>N.B</a:t>
            </a:r>
            <a:r>
              <a:rPr lang="it-IT" sz="2400" b="1" spc="-10" dirty="0" smtClean="0">
                <a:latin typeface="Calibri Light" pitchFamily="34" charset="0"/>
                <a:cs typeface="Arial"/>
              </a:rPr>
              <a:t>!!! </a:t>
            </a:r>
            <a:r>
              <a:rPr lang="it-IT" sz="2400" spc="-5" dirty="0" smtClean="0">
                <a:latin typeface="Calibri Light" pitchFamily="34" charset="0"/>
                <a:cs typeface="Arial"/>
              </a:rPr>
              <a:t>Si ipotizza che trattasi di lavoratore autonomo senza  organizzazione esente da </a:t>
            </a:r>
            <a:r>
              <a:rPr lang="it-IT" sz="2400" spc="-55" dirty="0" smtClean="0">
                <a:latin typeface="Calibri Light" pitchFamily="34" charset="0"/>
                <a:cs typeface="Arial"/>
              </a:rPr>
              <a:t>IRAP, </a:t>
            </a:r>
            <a:r>
              <a:rPr lang="it-IT" sz="2400" spc="-5" dirty="0" smtClean="0">
                <a:latin typeface="Calibri Light" pitchFamily="34" charset="0"/>
                <a:cs typeface="Arial"/>
              </a:rPr>
              <a:t>altrimenti il compenso netto si riduce di  un ulteriore 3,90%, salvo addizionali regionali</a:t>
            </a:r>
            <a:r>
              <a:rPr lang="it-IT" sz="2400" spc="245" dirty="0" smtClean="0">
                <a:latin typeface="Calibri Light" pitchFamily="34" charset="0"/>
                <a:cs typeface="Arial"/>
              </a:rPr>
              <a:t> </a:t>
            </a:r>
            <a:r>
              <a:rPr lang="it-IT" sz="2400" spc="-5" dirty="0" smtClean="0">
                <a:latin typeface="Calibri Light" pitchFamily="34" charset="0"/>
                <a:cs typeface="Arial"/>
              </a:rPr>
              <a:t>IRAP</a:t>
            </a:r>
            <a:endParaRPr lang="it-IT" sz="2400" dirty="0">
              <a:latin typeface="Calibri Light" pitchFamily="34" charset="0"/>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Problemi aperti: i punti fermi</a:t>
            </a:r>
            <a:endParaRPr lang="it-IT" dirty="0"/>
          </a:p>
        </p:txBody>
      </p:sp>
      <p:sp>
        <p:nvSpPr>
          <p:cNvPr id="3" name="Segnaposto contenuto 2"/>
          <p:cNvSpPr>
            <a:spLocks noGrp="1"/>
          </p:cNvSpPr>
          <p:nvPr>
            <p:ph idx="1"/>
          </p:nvPr>
        </p:nvSpPr>
        <p:spPr>
          <a:xfrm>
            <a:off x="1403648" y="1556792"/>
            <a:ext cx="7499350" cy="4800600"/>
          </a:xfrm>
        </p:spPr>
        <p:txBody>
          <a:bodyPr/>
          <a:lstStyle/>
          <a:p>
            <a:pPr marL="469900" marR="5080" lvl="0" indent="-457200" algn="just" eaLnBrk="1" fontAlgn="auto" hangingPunct="1">
              <a:lnSpc>
                <a:spcPct val="90000"/>
              </a:lnSpc>
              <a:spcBef>
                <a:spcPts val="0"/>
              </a:spcBef>
              <a:spcAft>
                <a:spcPts val="0"/>
              </a:spcAft>
              <a:buClrTx/>
              <a:buSzTx/>
              <a:buFontTx/>
              <a:buAutoNum type="arabicPeriod"/>
              <a:tabLst>
                <a:tab pos="469900" algn="l"/>
              </a:tabLst>
            </a:pPr>
            <a:r>
              <a:rPr lang="it-IT" sz="2200" spc="-5" dirty="0" smtClean="0">
                <a:solidFill>
                  <a:prstClr val="black"/>
                </a:solidFill>
                <a:latin typeface="Calibri Light" pitchFamily="34" charset="0"/>
                <a:cs typeface="Arial"/>
              </a:rPr>
              <a:t>Il </a:t>
            </a:r>
            <a:r>
              <a:rPr lang="it-IT" sz="2200" dirty="0" smtClean="0">
                <a:solidFill>
                  <a:prstClr val="black"/>
                </a:solidFill>
                <a:latin typeface="Calibri Light" pitchFamily="34" charset="0"/>
                <a:cs typeface="Arial"/>
              </a:rPr>
              <a:t>trattamento </a:t>
            </a:r>
            <a:r>
              <a:rPr lang="it-IT" sz="2200" spc="-5" dirty="0" smtClean="0">
                <a:solidFill>
                  <a:prstClr val="black"/>
                </a:solidFill>
                <a:latin typeface="Calibri Light" pitchFamily="34" charset="0"/>
                <a:cs typeface="Arial"/>
              </a:rPr>
              <a:t>agevolato riservato ai compensi sportivi  dilettantistici </a:t>
            </a:r>
            <a:r>
              <a:rPr lang="it-IT" sz="2200" dirty="0" smtClean="0">
                <a:solidFill>
                  <a:prstClr val="black"/>
                </a:solidFill>
                <a:latin typeface="Calibri Light" pitchFamily="34" charset="0"/>
                <a:cs typeface="Arial"/>
              </a:rPr>
              <a:t>si </a:t>
            </a:r>
            <a:r>
              <a:rPr lang="it-IT" sz="2200" spc="-5" dirty="0" smtClean="0">
                <a:solidFill>
                  <a:prstClr val="black"/>
                </a:solidFill>
                <a:latin typeface="Calibri Light" pitchFamily="34" charset="0"/>
                <a:cs typeface="Arial"/>
              </a:rPr>
              <a:t>può applicare a condizione che </a:t>
            </a:r>
            <a:r>
              <a:rPr lang="it-IT" sz="2200" spc="-5" dirty="0" smtClean="0">
                <a:solidFill>
                  <a:srgbClr val="FF0000"/>
                </a:solidFill>
                <a:latin typeface="Calibri Light" pitchFamily="34" charset="0"/>
                <a:cs typeface="Arial"/>
              </a:rPr>
              <a:t>l’attività svolta  non costituisca per il lavoratore </a:t>
            </a:r>
            <a:r>
              <a:rPr lang="it-IT" sz="2200" dirty="0" smtClean="0">
                <a:solidFill>
                  <a:srgbClr val="FF0000"/>
                </a:solidFill>
                <a:latin typeface="Calibri Light" pitchFamily="34" charset="0"/>
                <a:cs typeface="Arial"/>
              </a:rPr>
              <a:t>«attività </a:t>
            </a:r>
            <a:r>
              <a:rPr lang="it-IT" sz="2200" spc="-5" dirty="0" smtClean="0">
                <a:solidFill>
                  <a:srgbClr val="FF0000"/>
                </a:solidFill>
                <a:latin typeface="Calibri Light" pitchFamily="34" charset="0"/>
                <a:cs typeface="Arial"/>
              </a:rPr>
              <a:t>lavorativa» autonoma  o</a:t>
            </a:r>
            <a:r>
              <a:rPr lang="it-IT" sz="2200" spc="-45" dirty="0" smtClean="0">
                <a:solidFill>
                  <a:srgbClr val="FF0000"/>
                </a:solidFill>
                <a:latin typeface="Calibri Light" pitchFamily="34" charset="0"/>
                <a:cs typeface="Arial"/>
              </a:rPr>
              <a:t> </a:t>
            </a:r>
            <a:r>
              <a:rPr lang="it-IT" sz="2200" spc="-5" dirty="0" smtClean="0">
                <a:solidFill>
                  <a:srgbClr val="FF0000"/>
                </a:solidFill>
                <a:latin typeface="Calibri Light" pitchFamily="34" charset="0"/>
                <a:cs typeface="Arial"/>
              </a:rPr>
              <a:t>subordinata</a:t>
            </a:r>
            <a:r>
              <a:rPr lang="it-IT" sz="2200" spc="-5" dirty="0" smtClean="0">
                <a:solidFill>
                  <a:prstClr val="black"/>
                </a:solidFill>
                <a:latin typeface="Calibri Light" pitchFamily="34" charset="0"/>
                <a:cs typeface="Arial"/>
              </a:rPr>
              <a:t>;</a:t>
            </a:r>
            <a:endParaRPr lang="it-IT" sz="2200" dirty="0" smtClean="0">
              <a:solidFill>
                <a:prstClr val="black"/>
              </a:solidFill>
              <a:latin typeface="Calibri Light" pitchFamily="34" charset="0"/>
              <a:cs typeface="Arial"/>
            </a:endParaRPr>
          </a:p>
          <a:p>
            <a:pPr marL="469900" marR="7620" lvl="0" indent="-457200" algn="just" eaLnBrk="1" fontAlgn="auto" hangingPunct="1">
              <a:lnSpc>
                <a:spcPts val="2380"/>
              </a:lnSpc>
              <a:spcBef>
                <a:spcPts val="1065"/>
              </a:spcBef>
              <a:spcAft>
                <a:spcPts val="0"/>
              </a:spcAft>
              <a:buClrTx/>
              <a:buSzTx/>
              <a:buFont typeface="Arial"/>
              <a:buAutoNum type="arabicPeriod"/>
              <a:tabLst>
                <a:tab pos="469900" algn="l"/>
              </a:tabLst>
            </a:pPr>
            <a:r>
              <a:rPr lang="it-IT" sz="2200" spc="-15" dirty="0" smtClean="0">
                <a:solidFill>
                  <a:prstClr val="black"/>
                </a:solidFill>
                <a:latin typeface="Calibri Light" pitchFamily="34" charset="0"/>
                <a:cs typeface="Arial"/>
              </a:rPr>
              <a:t>L’attività </a:t>
            </a:r>
            <a:r>
              <a:rPr lang="it-IT" sz="2200" spc="-5" dirty="0" smtClean="0">
                <a:solidFill>
                  <a:prstClr val="black"/>
                </a:solidFill>
                <a:latin typeface="Calibri Light" pitchFamily="34" charset="0"/>
                <a:cs typeface="Arial"/>
              </a:rPr>
              <a:t>sportiva dilettantistica </a:t>
            </a:r>
            <a:r>
              <a:rPr lang="it-IT" sz="2200" spc="-5" dirty="0" smtClean="0">
                <a:solidFill>
                  <a:srgbClr val="FF0000"/>
                </a:solidFill>
                <a:latin typeface="Calibri Light" pitchFamily="34" charset="0"/>
                <a:cs typeface="Arial"/>
              </a:rPr>
              <a:t>non è strettamente </a:t>
            </a:r>
            <a:r>
              <a:rPr lang="it-IT" sz="2200" dirty="0" smtClean="0">
                <a:solidFill>
                  <a:srgbClr val="FF0000"/>
                </a:solidFill>
                <a:latin typeface="Calibri Light" pitchFamily="34" charset="0"/>
                <a:cs typeface="Arial"/>
              </a:rPr>
              <a:t>collegata  </a:t>
            </a:r>
            <a:r>
              <a:rPr lang="it-IT" sz="2200" spc="-5" dirty="0" smtClean="0">
                <a:solidFill>
                  <a:srgbClr val="FF0000"/>
                </a:solidFill>
                <a:latin typeface="Calibri Light" pitchFamily="34" charset="0"/>
                <a:cs typeface="Arial"/>
              </a:rPr>
              <a:t>all’agonismo o alla partecipazione a manifestazioni</a:t>
            </a:r>
            <a:r>
              <a:rPr lang="it-IT" sz="2200" spc="165" dirty="0" smtClean="0">
                <a:solidFill>
                  <a:srgbClr val="FF0000"/>
                </a:solidFill>
                <a:latin typeface="Calibri Light" pitchFamily="34" charset="0"/>
                <a:cs typeface="Arial"/>
              </a:rPr>
              <a:t> </a:t>
            </a:r>
            <a:r>
              <a:rPr lang="it-IT" sz="2200" spc="-5" dirty="0" smtClean="0">
                <a:solidFill>
                  <a:srgbClr val="FF0000"/>
                </a:solidFill>
                <a:latin typeface="Calibri Light" pitchFamily="34" charset="0"/>
                <a:cs typeface="Arial"/>
              </a:rPr>
              <a:t>sportive</a:t>
            </a:r>
            <a:r>
              <a:rPr lang="it-IT" sz="2200" spc="-5" dirty="0" smtClean="0">
                <a:solidFill>
                  <a:prstClr val="black"/>
                </a:solidFill>
                <a:latin typeface="Calibri Light" pitchFamily="34" charset="0"/>
                <a:cs typeface="Arial"/>
              </a:rPr>
              <a:t>;</a:t>
            </a:r>
            <a:endParaRPr lang="it-IT" sz="2200" dirty="0" smtClean="0">
              <a:solidFill>
                <a:prstClr val="black"/>
              </a:solidFill>
              <a:latin typeface="Calibri Light" pitchFamily="34" charset="0"/>
              <a:cs typeface="Arial"/>
            </a:endParaRPr>
          </a:p>
          <a:p>
            <a:pPr marL="469900" lvl="0" indent="-457200" eaLnBrk="1" fontAlgn="auto" hangingPunct="1">
              <a:lnSpc>
                <a:spcPct val="100000"/>
              </a:lnSpc>
              <a:spcBef>
                <a:spcPts val="730"/>
              </a:spcBef>
              <a:spcAft>
                <a:spcPts val="0"/>
              </a:spcAft>
              <a:buClrTx/>
              <a:buSzTx/>
              <a:buFontTx/>
              <a:buAutoNum type="arabicPeriod"/>
              <a:tabLst>
                <a:tab pos="469900" algn="l"/>
              </a:tabLst>
            </a:pPr>
            <a:r>
              <a:rPr lang="it-IT" sz="2200" dirty="0" smtClean="0">
                <a:solidFill>
                  <a:prstClr val="black"/>
                </a:solidFill>
                <a:latin typeface="Calibri Light" pitchFamily="34" charset="0"/>
                <a:cs typeface="Arial"/>
              </a:rPr>
              <a:t>I </a:t>
            </a:r>
            <a:r>
              <a:rPr lang="it-IT" sz="2200" spc="-5" dirty="0" smtClean="0">
                <a:solidFill>
                  <a:prstClr val="black"/>
                </a:solidFill>
                <a:latin typeface="Calibri Light" pitchFamily="34" charset="0"/>
                <a:cs typeface="Arial"/>
              </a:rPr>
              <a:t>rimborsi </a:t>
            </a:r>
            <a:r>
              <a:rPr lang="it-IT" sz="2200" dirty="0" smtClean="0">
                <a:solidFill>
                  <a:prstClr val="black"/>
                </a:solidFill>
                <a:latin typeface="Calibri Light" pitchFamily="34" charset="0"/>
                <a:cs typeface="Arial"/>
              </a:rPr>
              <a:t>spese analitici </a:t>
            </a:r>
            <a:r>
              <a:rPr lang="it-IT" sz="2200" spc="-5" dirty="0" smtClean="0">
                <a:solidFill>
                  <a:prstClr val="black"/>
                </a:solidFill>
                <a:latin typeface="Calibri Light" pitchFamily="34" charset="0"/>
                <a:cs typeface="Arial"/>
              </a:rPr>
              <a:t>non </a:t>
            </a:r>
            <a:r>
              <a:rPr lang="it-IT" sz="2200" dirty="0" smtClean="0">
                <a:solidFill>
                  <a:prstClr val="black"/>
                </a:solidFill>
                <a:latin typeface="Calibri Light" pitchFamily="34" charset="0"/>
                <a:cs typeface="Arial"/>
              </a:rPr>
              <a:t>costituiscono</a:t>
            </a:r>
            <a:r>
              <a:rPr lang="it-IT" sz="2200" spc="-30" dirty="0" smtClean="0">
                <a:solidFill>
                  <a:prstClr val="black"/>
                </a:solidFill>
                <a:latin typeface="Calibri Light" pitchFamily="34" charset="0"/>
                <a:cs typeface="Arial"/>
              </a:rPr>
              <a:t> </a:t>
            </a:r>
            <a:r>
              <a:rPr lang="it-IT" sz="2200" dirty="0" smtClean="0">
                <a:solidFill>
                  <a:prstClr val="black"/>
                </a:solidFill>
                <a:latin typeface="Calibri Light" pitchFamily="34" charset="0"/>
                <a:cs typeface="Arial"/>
              </a:rPr>
              <a:t>compenso</a:t>
            </a:r>
            <a:r>
              <a:rPr lang="it-IT" sz="2200" dirty="0" smtClean="0">
                <a:solidFill>
                  <a:prstClr val="black"/>
                </a:solidFill>
                <a:latin typeface="Arial"/>
                <a:cs typeface="Arial"/>
              </a:rPr>
              <a:t>;</a:t>
            </a:r>
          </a:p>
          <a:p>
            <a:pPr marL="469900" lvl="0" indent="-457200" eaLnBrk="1" fontAlgn="auto" hangingPunct="1">
              <a:lnSpc>
                <a:spcPct val="100000"/>
              </a:lnSpc>
              <a:spcBef>
                <a:spcPts val="730"/>
              </a:spcBef>
              <a:spcAft>
                <a:spcPts val="0"/>
              </a:spcAft>
              <a:buClrTx/>
              <a:buSzTx/>
              <a:buFontTx/>
              <a:buAutoNum type="arabicPeriod"/>
              <a:tabLst>
                <a:tab pos="469900" algn="l"/>
              </a:tabLst>
            </a:pPr>
            <a:r>
              <a:rPr lang="it-IT" sz="2200" spc="-15" dirty="0" smtClean="0">
                <a:solidFill>
                  <a:prstClr val="black"/>
                </a:solidFill>
                <a:latin typeface="Calibri Light" pitchFamily="34" charset="0"/>
                <a:cs typeface="Arial"/>
              </a:rPr>
              <a:t>Verificandosi </a:t>
            </a:r>
            <a:r>
              <a:rPr lang="it-IT" sz="2200" spc="-5" dirty="0" smtClean="0">
                <a:solidFill>
                  <a:prstClr val="black"/>
                </a:solidFill>
                <a:latin typeface="Calibri Light" pitchFamily="34" charset="0"/>
                <a:cs typeface="Arial"/>
              </a:rPr>
              <a:t>la condizione sub 1) </a:t>
            </a:r>
            <a:r>
              <a:rPr lang="it-IT" sz="2200" spc="-5" dirty="0" smtClean="0">
                <a:solidFill>
                  <a:srgbClr val="FF0000"/>
                </a:solidFill>
                <a:latin typeface="Calibri Light" pitchFamily="34" charset="0"/>
                <a:cs typeface="Arial"/>
              </a:rPr>
              <a:t>i compensi sono esentati  anche dagli obblighi contributivi (per l’intero importo) oltre </a:t>
            </a:r>
            <a:r>
              <a:rPr lang="it-IT" sz="2200" dirty="0" smtClean="0">
                <a:solidFill>
                  <a:srgbClr val="FF0000"/>
                </a:solidFill>
                <a:latin typeface="Calibri Light" pitchFamily="34" charset="0"/>
                <a:cs typeface="Arial"/>
              </a:rPr>
              <a:t>che  </a:t>
            </a:r>
            <a:r>
              <a:rPr lang="it-IT" sz="2200" spc="-5" dirty="0" smtClean="0">
                <a:solidFill>
                  <a:srgbClr val="FF0000"/>
                </a:solidFill>
                <a:latin typeface="Calibri Light" pitchFamily="34" charset="0"/>
                <a:cs typeface="Arial"/>
              </a:rPr>
              <a:t>dall’assoggettamento tributario (per la sola fascia</a:t>
            </a:r>
            <a:r>
              <a:rPr lang="it-IT" sz="2200" spc="200" dirty="0" smtClean="0">
                <a:solidFill>
                  <a:srgbClr val="FF0000"/>
                </a:solidFill>
                <a:latin typeface="Calibri Light" pitchFamily="34" charset="0"/>
                <a:cs typeface="Arial"/>
              </a:rPr>
              <a:t> </a:t>
            </a:r>
            <a:r>
              <a:rPr lang="it-IT" sz="2200" spc="-5" dirty="0" smtClean="0">
                <a:solidFill>
                  <a:srgbClr val="FF0000"/>
                </a:solidFill>
                <a:latin typeface="Calibri Light" pitchFamily="34" charset="0"/>
                <a:cs typeface="Arial"/>
              </a:rPr>
              <a:t>esente)</a:t>
            </a:r>
            <a:endParaRPr lang="it-IT" sz="2200" dirty="0" smtClean="0">
              <a:solidFill>
                <a:srgbClr val="FF0000"/>
              </a:solidFill>
              <a:latin typeface="Calibri Light" pitchFamily="34" charset="0"/>
              <a:cs typeface="Arial"/>
            </a:endParaRPr>
          </a:p>
          <a:p>
            <a:endParaRPr lang="it-IT"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Problematiche aperte</a:t>
            </a:r>
            <a:endParaRPr lang="it-IT" dirty="0"/>
          </a:p>
        </p:txBody>
      </p:sp>
      <p:sp>
        <p:nvSpPr>
          <p:cNvPr id="3" name="Segnaposto contenuto 2"/>
          <p:cNvSpPr>
            <a:spLocks noGrp="1"/>
          </p:cNvSpPr>
          <p:nvPr>
            <p:ph idx="1"/>
          </p:nvPr>
        </p:nvSpPr>
        <p:spPr>
          <a:xfrm>
            <a:off x="1403648" y="1556792"/>
            <a:ext cx="7499350" cy="4800600"/>
          </a:xfrm>
        </p:spPr>
        <p:txBody>
          <a:bodyPr/>
          <a:lstStyle/>
          <a:p>
            <a:r>
              <a:rPr lang="it-IT" dirty="0" smtClean="0">
                <a:latin typeface="Calibri Light" pitchFamily="34" charset="0"/>
              </a:rPr>
              <a:t>Corretto inquadramento della collaborazione sportiva/lavoro sportivo</a:t>
            </a:r>
          </a:p>
          <a:p>
            <a:r>
              <a:rPr lang="it-IT" dirty="0" smtClean="0">
                <a:latin typeface="Calibri Light" pitchFamily="34" charset="0"/>
              </a:rPr>
              <a:t>Limiti dell’autonomia contrattuale</a:t>
            </a:r>
          </a:p>
          <a:p>
            <a:r>
              <a:rPr lang="it-IT" dirty="0" smtClean="0">
                <a:latin typeface="Calibri Light" pitchFamily="34" charset="0"/>
              </a:rPr>
              <a:t>Diritto dei lavoratori a tutela previdenziale ed assistenziale (art. 38 Costituzione)</a:t>
            </a:r>
          </a:p>
          <a:p>
            <a:pPr algn="just"/>
            <a:r>
              <a:rPr lang="it-IT" spc="-5" dirty="0" smtClean="0">
                <a:solidFill>
                  <a:prstClr val="black"/>
                </a:solidFill>
                <a:latin typeface="Calibri Light" pitchFamily="34" charset="0"/>
                <a:cs typeface="Arial"/>
              </a:rPr>
              <a:t>(i</a:t>
            </a:r>
            <a:r>
              <a:rPr lang="it-IT" dirty="0" smtClean="0">
                <a:solidFill>
                  <a:prstClr val="black"/>
                </a:solidFill>
                <a:latin typeface="Calibri Light" pitchFamily="34" charset="0"/>
                <a:cs typeface="Arial"/>
              </a:rPr>
              <a:t>n</a:t>
            </a:r>
            <a:r>
              <a:rPr lang="it-IT" spc="-5" dirty="0" smtClean="0">
                <a:solidFill>
                  <a:prstClr val="black"/>
                </a:solidFill>
                <a:latin typeface="Calibri Light" pitchFamily="34" charset="0"/>
                <a:cs typeface="Arial"/>
              </a:rPr>
              <a:t>)su</a:t>
            </a:r>
            <a:r>
              <a:rPr lang="it-IT" spc="-40" dirty="0" smtClean="0">
                <a:solidFill>
                  <a:prstClr val="black"/>
                </a:solidFill>
                <a:latin typeface="Calibri Light" pitchFamily="34" charset="0"/>
                <a:cs typeface="Arial"/>
              </a:rPr>
              <a:t>f</a:t>
            </a:r>
            <a:r>
              <a:rPr lang="it-IT" spc="-5" dirty="0" smtClean="0">
                <a:solidFill>
                  <a:prstClr val="black"/>
                </a:solidFill>
                <a:latin typeface="Calibri Light" pitchFamily="34" charset="0"/>
                <a:cs typeface="Arial"/>
              </a:rPr>
              <a:t>fi</a:t>
            </a:r>
            <a:r>
              <a:rPr lang="it-IT" dirty="0" smtClean="0">
                <a:solidFill>
                  <a:prstClr val="black"/>
                </a:solidFill>
                <a:latin typeface="Calibri Light" pitchFamily="34" charset="0"/>
                <a:cs typeface="Arial"/>
              </a:rPr>
              <a:t>c</a:t>
            </a:r>
            <a:r>
              <a:rPr lang="it-IT" spc="-5" dirty="0" smtClean="0">
                <a:solidFill>
                  <a:prstClr val="black"/>
                </a:solidFill>
                <a:latin typeface="Calibri Light" pitchFamily="34" charset="0"/>
                <a:cs typeface="Arial"/>
              </a:rPr>
              <a:t>ie</a:t>
            </a:r>
            <a:r>
              <a:rPr lang="it-IT" spc="-15" dirty="0" smtClean="0">
                <a:solidFill>
                  <a:prstClr val="black"/>
                </a:solidFill>
                <a:latin typeface="Calibri Light" pitchFamily="34" charset="0"/>
                <a:cs typeface="Arial"/>
              </a:rPr>
              <a:t>n</a:t>
            </a:r>
            <a:r>
              <a:rPr lang="it-IT" spc="-5" dirty="0" smtClean="0">
                <a:solidFill>
                  <a:prstClr val="black"/>
                </a:solidFill>
                <a:latin typeface="Calibri Light" pitchFamily="34" charset="0"/>
                <a:cs typeface="Arial"/>
              </a:rPr>
              <a:t>za</a:t>
            </a:r>
            <a:r>
              <a:rPr lang="it-IT"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del</a:t>
            </a:r>
            <a:r>
              <a:rPr lang="it-IT"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requis</a:t>
            </a:r>
            <a:r>
              <a:rPr lang="it-IT" dirty="0" smtClean="0">
                <a:solidFill>
                  <a:prstClr val="black"/>
                </a:solidFill>
                <a:latin typeface="Calibri Light" pitchFamily="34" charset="0"/>
                <a:cs typeface="Arial"/>
              </a:rPr>
              <a:t>i</a:t>
            </a:r>
            <a:r>
              <a:rPr lang="it-IT" spc="-5" dirty="0" smtClean="0">
                <a:solidFill>
                  <a:prstClr val="black"/>
                </a:solidFill>
                <a:latin typeface="Calibri Light" pitchFamily="34" charset="0"/>
                <a:cs typeface="Arial"/>
              </a:rPr>
              <a:t>to</a:t>
            </a:r>
            <a:r>
              <a:rPr lang="it-IT"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del «r</a:t>
            </a:r>
            <a:r>
              <a:rPr lang="it-IT" dirty="0" smtClean="0">
                <a:solidFill>
                  <a:prstClr val="black"/>
                </a:solidFill>
                <a:latin typeface="Calibri Light" pitchFamily="34" charset="0"/>
                <a:cs typeface="Arial"/>
              </a:rPr>
              <a:t>i</a:t>
            </a:r>
            <a:r>
              <a:rPr lang="it-IT" spc="-5" dirty="0" smtClean="0">
                <a:solidFill>
                  <a:prstClr val="black"/>
                </a:solidFill>
                <a:latin typeface="Calibri Light" pitchFamily="34" charset="0"/>
                <a:cs typeface="Arial"/>
              </a:rPr>
              <a:t>c</a:t>
            </a:r>
            <a:r>
              <a:rPr lang="it-IT" dirty="0" smtClean="0">
                <a:solidFill>
                  <a:prstClr val="black"/>
                </a:solidFill>
                <a:latin typeface="Calibri Light" pitchFamily="34" charset="0"/>
                <a:cs typeface="Arial"/>
              </a:rPr>
              <a:t>o</a:t>
            </a:r>
            <a:r>
              <a:rPr lang="it-IT" spc="-5" dirty="0" smtClean="0">
                <a:solidFill>
                  <a:prstClr val="black"/>
                </a:solidFill>
                <a:latin typeface="Calibri Light" pitchFamily="34" charset="0"/>
                <a:cs typeface="Arial"/>
              </a:rPr>
              <a:t>no</a:t>
            </a:r>
            <a:r>
              <a:rPr lang="it-IT" dirty="0" smtClean="0">
                <a:solidFill>
                  <a:prstClr val="black"/>
                </a:solidFill>
                <a:latin typeface="Calibri Light" pitchFamily="34" charset="0"/>
                <a:cs typeface="Arial"/>
              </a:rPr>
              <a:t>s</a:t>
            </a:r>
            <a:r>
              <a:rPr lang="it-IT" spc="-5" dirty="0" smtClean="0">
                <a:solidFill>
                  <a:prstClr val="black"/>
                </a:solidFill>
                <a:latin typeface="Calibri Light" pitchFamily="34" charset="0"/>
                <a:cs typeface="Arial"/>
              </a:rPr>
              <a:t>c</a:t>
            </a:r>
            <a:r>
              <a:rPr lang="it-IT" dirty="0" smtClean="0">
                <a:solidFill>
                  <a:prstClr val="black"/>
                </a:solidFill>
                <a:latin typeface="Calibri Light" pitchFamily="34" charset="0"/>
                <a:cs typeface="Arial"/>
              </a:rPr>
              <a:t>i</a:t>
            </a:r>
            <a:r>
              <a:rPr lang="it-IT" spc="-5" dirty="0" smtClean="0">
                <a:solidFill>
                  <a:prstClr val="black"/>
                </a:solidFill>
                <a:latin typeface="Calibri Light" pitchFamily="34" charset="0"/>
                <a:cs typeface="Arial"/>
              </a:rPr>
              <a:t>mento»ai</a:t>
            </a:r>
            <a:r>
              <a:rPr lang="it-IT" dirty="0" smtClean="0">
                <a:solidFill>
                  <a:prstClr val="black"/>
                </a:solidFill>
                <a:latin typeface="Calibri Light" pitchFamily="34" charset="0"/>
                <a:cs typeface="Arial"/>
              </a:rPr>
              <a:t>	</a:t>
            </a:r>
            <a:r>
              <a:rPr lang="it-IT" spc="-5" dirty="0" smtClean="0">
                <a:solidFill>
                  <a:prstClr val="black"/>
                </a:solidFill>
                <a:latin typeface="Calibri Light" pitchFamily="34" charset="0"/>
                <a:cs typeface="Arial"/>
              </a:rPr>
              <a:t>fi</a:t>
            </a:r>
            <a:r>
              <a:rPr lang="it-IT" dirty="0" smtClean="0">
                <a:solidFill>
                  <a:prstClr val="black"/>
                </a:solidFill>
                <a:latin typeface="Calibri Light" pitchFamily="34" charset="0"/>
                <a:cs typeface="Arial"/>
              </a:rPr>
              <a:t>n</a:t>
            </a:r>
            <a:r>
              <a:rPr lang="it-IT" spc="-5" dirty="0" smtClean="0">
                <a:solidFill>
                  <a:prstClr val="black"/>
                </a:solidFill>
                <a:latin typeface="Calibri Light" pitchFamily="34" charset="0"/>
                <a:cs typeface="Arial"/>
              </a:rPr>
              <a:t>i sportivi</a:t>
            </a:r>
          </a:p>
          <a:p>
            <a:pPr algn="just"/>
            <a:r>
              <a:rPr lang="it-IT" spc="-5" dirty="0" smtClean="0">
                <a:solidFill>
                  <a:prstClr val="black"/>
                </a:solidFill>
                <a:latin typeface="Calibri Light" pitchFamily="34" charset="0"/>
                <a:cs typeface="Arial"/>
              </a:rPr>
              <a:t>Svolgimento di attività </a:t>
            </a:r>
            <a:r>
              <a:rPr lang="it-IT" dirty="0" smtClean="0">
                <a:solidFill>
                  <a:prstClr val="black"/>
                </a:solidFill>
                <a:latin typeface="Calibri Light" pitchFamily="34" charset="0"/>
                <a:cs typeface="Arial"/>
              </a:rPr>
              <a:t>(</a:t>
            </a:r>
            <a:r>
              <a:rPr lang="it-IT" dirty="0" err="1" smtClean="0">
                <a:solidFill>
                  <a:prstClr val="black"/>
                </a:solidFill>
                <a:latin typeface="Calibri Light" pitchFamily="34" charset="0"/>
                <a:cs typeface="Arial"/>
              </a:rPr>
              <a:t>ri</a:t>
            </a:r>
            <a:r>
              <a:rPr lang="it-IT" dirty="0" smtClean="0">
                <a:solidFill>
                  <a:prstClr val="black"/>
                </a:solidFill>
                <a:latin typeface="Calibri Light" pitchFamily="34" charset="0"/>
                <a:cs typeface="Arial"/>
              </a:rPr>
              <a:t>)qualificata commerciale </a:t>
            </a:r>
            <a:r>
              <a:rPr lang="it-IT" spc="-5" dirty="0" smtClean="0">
                <a:solidFill>
                  <a:prstClr val="black"/>
                </a:solidFill>
                <a:latin typeface="Calibri Light" pitchFamily="34" charset="0"/>
                <a:cs typeface="Arial"/>
              </a:rPr>
              <a:t>da </a:t>
            </a:r>
            <a:r>
              <a:rPr lang="it-IT" dirty="0" smtClean="0">
                <a:solidFill>
                  <a:prstClr val="black"/>
                </a:solidFill>
                <a:latin typeface="Calibri Light" pitchFamily="34" charset="0"/>
                <a:cs typeface="Arial"/>
              </a:rPr>
              <a:t>parte  </a:t>
            </a:r>
            <a:r>
              <a:rPr lang="it-IT" spc="-5" dirty="0" smtClean="0">
                <a:solidFill>
                  <a:prstClr val="black"/>
                </a:solidFill>
                <a:latin typeface="Calibri Light" pitchFamily="34" charset="0"/>
                <a:cs typeface="Arial"/>
              </a:rPr>
              <a:t>degli enti sportivi</a:t>
            </a:r>
            <a:r>
              <a:rPr lang="it-IT" spc="5" dirty="0" smtClean="0">
                <a:solidFill>
                  <a:prstClr val="black"/>
                </a:solidFill>
                <a:latin typeface="Calibri Light" pitchFamily="34" charset="0"/>
                <a:cs typeface="Arial"/>
              </a:rPr>
              <a:t> </a:t>
            </a:r>
            <a:r>
              <a:rPr lang="it-IT" dirty="0" smtClean="0">
                <a:solidFill>
                  <a:prstClr val="black"/>
                </a:solidFill>
                <a:latin typeface="Calibri Light" pitchFamily="34" charset="0"/>
                <a:cs typeface="Arial"/>
              </a:rPr>
              <a:t>dilettantistici</a:t>
            </a:r>
          </a:p>
          <a:p>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Problematiche aperte</a:t>
            </a:r>
            <a:endParaRPr lang="it-IT" dirty="0"/>
          </a:p>
        </p:txBody>
      </p:sp>
      <p:sp>
        <p:nvSpPr>
          <p:cNvPr id="3" name="Segnaposto contenuto 2"/>
          <p:cNvSpPr>
            <a:spLocks noGrp="1"/>
          </p:cNvSpPr>
          <p:nvPr>
            <p:ph idx="1"/>
          </p:nvPr>
        </p:nvSpPr>
        <p:spPr>
          <a:xfrm>
            <a:off x="1403648" y="1556792"/>
            <a:ext cx="7499350" cy="4800600"/>
          </a:xfrm>
        </p:spPr>
        <p:txBody>
          <a:bodyPr/>
          <a:lstStyle/>
          <a:p>
            <a:r>
              <a:rPr lang="it-IT" b="1" dirty="0" smtClean="0">
                <a:latin typeface="Calibri Light" pitchFamily="34" charset="0"/>
              </a:rPr>
              <a:t>Sostenibilità economica da parte del settore sportivo dilettantistico</a:t>
            </a:r>
          </a:p>
          <a:p>
            <a:r>
              <a:rPr lang="it-IT" dirty="0" smtClean="0">
                <a:latin typeface="Calibri Light" pitchFamily="34" charset="0"/>
              </a:rPr>
              <a:t>Particolarità della normativa “Inps – ex </a:t>
            </a:r>
            <a:r>
              <a:rPr lang="it-IT" dirty="0" err="1" smtClean="0">
                <a:latin typeface="Calibri Light" pitchFamily="34" charset="0"/>
              </a:rPr>
              <a:t>Enpals</a:t>
            </a:r>
            <a:r>
              <a:rPr lang="it-IT" dirty="0" smtClean="0">
                <a:latin typeface="Calibri Light" pitchFamily="34" charset="0"/>
              </a:rPr>
              <a:t>”</a:t>
            </a:r>
          </a:p>
          <a:p>
            <a:r>
              <a:rPr lang="it-IT" dirty="0" smtClean="0">
                <a:latin typeface="Calibri Light" pitchFamily="34" charset="0"/>
              </a:rPr>
              <a:t>Problemi per lo sportivo dilettante a livello di </a:t>
            </a:r>
            <a:r>
              <a:rPr lang="it-IT" dirty="0" err="1" smtClean="0">
                <a:latin typeface="Calibri Light" pitchFamily="34" charset="0"/>
              </a:rPr>
              <a:t>giustificabilità</a:t>
            </a:r>
            <a:r>
              <a:rPr lang="it-IT" dirty="0" smtClean="0">
                <a:latin typeface="Calibri Light" pitchFamily="34" charset="0"/>
              </a:rPr>
              <a:t> fiscale della capacità di spesa e di “rating” bancario</a:t>
            </a:r>
          </a:p>
          <a:p>
            <a:r>
              <a:rPr lang="it-IT" dirty="0" smtClean="0">
                <a:latin typeface="Calibri Light" pitchFamily="34" charset="0"/>
              </a:rPr>
              <a:t>Difficile applicabilità delle addizionali comunali</a:t>
            </a:r>
          </a:p>
          <a:p>
            <a:r>
              <a:rPr lang="it-IT" b="1" dirty="0" smtClean="0">
                <a:solidFill>
                  <a:srgbClr val="FF0000"/>
                </a:solidFill>
                <a:latin typeface="Calibri Light" pitchFamily="34" charset="0"/>
              </a:rPr>
              <a:t>“Generazione dei 7.500 euro”</a:t>
            </a:r>
          </a:p>
          <a:p>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magine lavoro nero tutto non profit"/>
          <p:cNvPicPr>
            <a:picLocks noChangeAspect="1" noChangeArrowheads="1"/>
          </p:cNvPicPr>
          <p:nvPr/>
        </p:nvPicPr>
        <p:blipFill>
          <a:blip r:embed="rId2" cstate="print"/>
          <a:srcRect/>
          <a:stretch>
            <a:fillRect/>
          </a:stretch>
        </p:blipFill>
        <p:spPr bwMode="auto">
          <a:xfrm>
            <a:off x="1043608" y="0"/>
            <a:ext cx="8100392" cy="3861048"/>
          </a:xfrm>
          <a:prstGeom prst="rect">
            <a:avLst/>
          </a:prstGeom>
          <a:noFill/>
          <a:ln w="9525">
            <a:noFill/>
            <a:miter lim="800000"/>
            <a:headEnd/>
            <a:tailEnd/>
          </a:ln>
        </p:spPr>
      </p:pic>
      <p:pic>
        <p:nvPicPr>
          <p:cNvPr id="6" name="Picture 2" descr="https://scontent-cdg2-1.xx.fbcdn.net/hphotos-xfl1/v/t1.0-9/12278632_511628062330440_843911662248351508_n.jpg?oh=3857a05069b50d1ad89fcf2bf958fff6&amp;oe=56E957A7"/>
          <p:cNvPicPr>
            <a:picLocks noChangeAspect="1" noChangeArrowheads="1"/>
          </p:cNvPicPr>
          <p:nvPr/>
        </p:nvPicPr>
        <p:blipFill>
          <a:blip r:embed="rId3" cstate="print"/>
          <a:srcRect/>
          <a:stretch>
            <a:fillRect/>
          </a:stretch>
        </p:blipFill>
        <p:spPr bwMode="auto">
          <a:xfrm>
            <a:off x="3347864" y="3933056"/>
            <a:ext cx="3456384"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Esempio di vero sportivo dilettante</a:t>
            </a:r>
            <a:endParaRPr lang="it-IT" dirty="0"/>
          </a:p>
        </p:txBody>
      </p:sp>
      <p:pic>
        <p:nvPicPr>
          <p:cNvPr id="1026" name="Picture 2" descr="L:\CamilloStudio\CORSI E CONVEGNI COME RELATORE\CORSO CONI_NOV DIC 2015\immagini e gif\ciccione-in-barca.jpg"/>
          <p:cNvPicPr>
            <a:picLocks noGrp="1" noChangeAspect="1" noChangeArrowheads="1"/>
          </p:cNvPicPr>
          <p:nvPr>
            <p:ph idx="1"/>
          </p:nvPr>
        </p:nvPicPr>
        <p:blipFill>
          <a:blip r:embed="rId2" cstate="print"/>
          <a:srcRect/>
          <a:stretch>
            <a:fillRect/>
          </a:stretch>
        </p:blipFill>
        <p:spPr bwMode="auto">
          <a:xfrm>
            <a:off x="1547664" y="1556792"/>
            <a:ext cx="6984776"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026"/>
                                        </p:tgtEl>
                                        <p:attrNameLst>
                                          <p:attrName>style.visibility</p:attrName>
                                        </p:attrNameLst>
                                      </p:cBhvr>
                                      <p:to>
                                        <p:strVal val="visible"/>
                                      </p:to>
                                    </p:set>
                                    <p:set>
                                      <p:cBhvr>
                                        <p:cTn id="7" dur="1365" fill="hold">
                                          <p:stCondLst>
                                            <p:cond delay="0"/>
                                          </p:stCondLst>
                                        </p:cTn>
                                        <p:tgtEl>
                                          <p:spTgt spid="1026"/>
                                        </p:tgtEl>
                                        <p:attrNameLst>
                                          <p:attrName>style.rotation</p:attrName>
                                        </p:attrNameLst>
                                      </p:cBhvr>
                                      <p:to>
                                        <p:strVal val="-45.0"/>
                                      </p:to>
                                    </p:set>
                                    <p:anim calcmode="lin" valueType="num">
                                      <p:cBhvr>
                                        <p:cTn id="8" dur="1365" fill="hold">
                                          <p:stCondLst>
                                            <p:cond delay="1365"/>
                                          </p:stCondLst>
                                        </p:cTn>
                                        <p:tgtEl>
                                          <p:spTgt spid="1026"/>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1026"/>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1026"/>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102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FINE</a:t>
            </a:r>
            <a:endParaRPr lang="it-IT" dirty="0"/>
          </a:p>
        </p:txBody>
      </p:sp>
      <p:pic>
        <p:nvPicPr>
          <p:cNvPr id="2050" name="Picture 2" descr="L:\CamilloStudio\CORSI E CONVEGNI COME RELATORE\CORSO CONI_NOV DIC 2015\immagini e gif\7989.jpg"/>
          <p:cNvPicPr>
            <a:picLocks noGrp="1" noChangeAspect="1" noChangeArrowheads="1"/>
          </p:cNvPicPr>
          <p:nvPr>
            <p:ph idx="1"/>
          </p:nvPr>
        </p:nvPicPr>
        <p:blipFill>
          <a:blip r:embed="rId2" cstate="print"/>
          <a:srcRect/>
          <a:stretch>
            <a:fillRect/>
          </a:stretch>
        </p:blipFill>
        <p:spPr bwMode="auto">
          <a:xfrm>
            <a:off x="1043608" y="2060848"/>
            <a:ext cx="5177095" cy="4320480"/>
          </a:xfrm>
          <a:prstGeom prst="rect">
            <a:avLst/>
          </a:prstGeom>
          <a:noFill/>
        </p:spPr>
      </p:pic>
      <p:sp>
        <p:nvSpPr>
          <p:cNvPr id="5" name="Fumetto 3 4"/>
          <p:cNvSpPr/>
          <p:nvPr/>
        </p:nvSpPr>
        <p:spPr>
          <a:xfrm>
            <a:off x="5364088" y="0"/>
            <a:ext cx="3672408" cy="3212976"/>
          </a:xfrm>
          <a:prstGeom prst="wedgeEllipseCallout">
            <a:avLst>
              <a:gd name="adj1" fmla="val -54931"/>
              <a:gd name="adj2" fmla="val 6461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latin typeface="Calibri" pitchFamily="34" charset="0"/>
              </a:rPr>
              <a:t>GRAZIE PER L’ATTENZIONE!!!</a:t>
            </a:r>
            <a:endParaRPr lang="it-IT" sz="32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870">
                                          <p:stCondLst>
                                            <p:cond delay="0"/>
                                          </p:stCondLst>
                                        </p:cTn>
                                        <p:tgtEl>
                                          <p:spTgt spid="2050"/>
                                        </p:tgtEl>
                                      </p:cBhvr>
                                    </p:animEffect>
                                    <p:anim calcmode="lin" valueType="num">
                                      <p:cBhvr>
                                        <p:cTn id="8" dur="2733"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050"/>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050"/>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050"/>
                                        </p:tgtEl>
                                        <p:attrNameLst>
                                          <p:attrName>ppt_y</p:attrName>
                                        </p:attrNameLst>
                                      </p:cBhvr>
                                      <p:tavLst>
                                        <p:tav tm="0" fmla="#ppt_y-sin(pi*$)/81">
                                          <p:val>
                                            <p:fltVal val="0"/>
                                          </p:val>
                                        </p:tav>
                                        <p:tav tm="100000">
                                          <p:val>
                                            <p:fltVal val="1"/>
                                          </p:val>
                                        </p:tav>
                                      </p:tavLst>
                                    </p:anim>
                                    <p:animScale>
                                      <p:cBhvr>
                                        <p:cTn id="13" dur="39">
                                          <p:stCondLst>
                                            <p:cond delay="975"/>
                                          </p:stCondLst>
                                        </p:cTn>
                                        <p:tgtEl>
                                          <p:spTgt spid="2050"/>
                                        </p:tgtEl>
                                      </p:cBhvr>
                                      <p:to x="100000" y="60000"/>
                                    </p:animScale>
                                    <p:animScale>
                                      <p:cBhvr>
                                        <p:cTn id="14" dur="249" decel="50000">
                                          <p:stCondLst>
                                            <p:cond delay="1014"/>
                                          </p:stCondLst>
                                        </p:cTn>
                                        <p:tgtEl>
                                          <p:spTgt spid="2050"/>
                                        </p:tgtEl>
                                      </p:cBhvr>
                                      <p:to x="100000" y="100000"/>
                                    </p:animScale>
                                    <p:animScale>
                                      <p:cBhvr>
                                        <p:cTn id="15" dur="39">
                                          <p:stCondLst>
                                            <p:cond delay="1968"/>
                                          </p:stCondLst>
                                        </p:cTn>
                                        <p:tgtEl>
                                          <p:spTgt spid="2050"/>
                                        </p:tgtEl>
                                      </p:cBhvr>
                                      <p:to x="100000" y="80000"/>
                                    </p:animScale>
                                    <p:animScale>
                                      <p:cBhvr>
                                        <p:cTn id="16" dur="249" decel="50000">
                                          <p:stCondLst>
                                            <p:cond delay="2007"/>
                                          </p:stCondLst>
                                        </p:cTn>
                                        <p:tgtEl>
                                          <p:spTgt spid="2050"/>
                                        </p:tgtEl>
                                      </p:cBhvr>
                                      <p:to x="100000" y="100000"/>
                                    </p:animScale>
                                    <p:animScale>
                                      <p:cBhvr>
                                        <p:cTn id="17" dur="39">
                                          <p:stCondLst>
                                            <p:cond delay="2463"/>
                                          </p:stCondLst>
                                        </p:cTn>
                                        <p:tgtEl>
                                          <p:spTgt spid="2050"/>
                                        </p:tgtEl>
                                      </p:cBhvr>
                                      <p:to x="100000" y="90000"/>
                                    </p:animScale>
                                    <p:animScale>
                                      <p:cBhvr>
                                        <p:cTn id="18" dur="249" decel="50000">
                                          <p:stCondLst>
                                            <p:cond delay="2502"/>
                                          </p:stCondLst>
                                        </p:cTn>
                                        <p:tgtEl>
                                          <p:spTgt spid="2050"/>
                                        </p:tgtEl>
                                      </p:cBhvr>
                                      <p:to x="100000" y="100000"/>
                                    </p:animScale>
                                    <p:animScale>
                                      <p:cBhvr>
                                        <p:cTn id="19" dur="39">
                                          <p:stCondLst>
                                            <p:cond delay="2712"/>
                                          </p:stCondLst>
                                        </p:cTn>
                                        <p:tgtEl>
                                          <p:spTgt spid="2050"/>
                                        </p:tgtEl>
                                      </p:cBhvr>
                                      <p:to x="100000" y="95000"/>
                                    </p:animScale>
                                    <p:animScale>
                                      <p:cBhvr>
                                        <p:cTn id="20" dur="249" decel="50000">
                                          <p:stCondLst>
                                            <p:cond delay="2751"/>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1835696" y="1886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e 7"/>
          <p:cNvSpPr/>
          <p:nvPr/>
        </p:nvSpPr>
        <p:spPr>
          <a:xfrm>
            <a:off x="2771800" y="4365104"/>
            <a:ext cx="6048672" cy="2160240"/>
          </a:xfrm>
          <a:prstGeom prst="ellipse">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SONO PRESUNZIONI </a:t>
            </a:r>
            <a:r>
              <a:rPr lang="it-IT" sz="2400" dirty="0" err="1" smtClean="0"/>
              <a:t>DI</a:t>
            </a:r>
            <a:r>
              <a:rPr lang="it-IT" sz="2400" dirty="0" smtClean="0"/>
              <a:t> MERO FATTO: </a:t>
            </a:r>
            <a:r>
              <a:rPr lang="it-IT" sz="2400" dirty="0" smtClean="0">
                <a:sym typeface="Wingdings" pitchFamily="2" charset="2"/>
              </a:rPr>
              <a:t> </a:t>
            </a:r>
            <a:r>
              <a:rPr lang="it-IT" sz="2400" b="1" dirty="0" smtClean="0">
                <a:solidFill>
                  <a:schemeClr val="tx1"/>
                </a:solidFill>
                <a:sym typeface="Wingdings" pitchFamily="2" charset="2"/>
              </a:rPr>
              <a:t>AMMETTONO LA PROVA CONTRARIA</a:t>
            </a:r>
            <a:endParaRPr lang="it-IT" sz="2400" b="1" dirty="0">
              <a:solidFill>
                <a:schemeClr val="tx1"/>
              </a:solidFill>
            </a:endParaRPr>
          </a:p>
        </p:txBody>
      </p:sp>
      <p:sp>
        <p:nvSpPr>
          <p:cNvPr id="10" name="Freccia circolare a destra 9"/>
          <p:cNvSpPr/>
          <p:nvPr/>
        </p:nvSpPr>
        <p:spPr>
          <a:xfrm>
            <a:off x="1187624" y="4437112"/>
            <a:ext cx="1584176" cy="1728192"/>
          </a:xfrm>
          <a:prstGeom prst="curvedRightArrow">
            <a:avLst>
              <a:gd name="adj1" fmla="val 25000"/>
              <a:gd name="adj2" fmla="val 50000"/>
              <a:gd name="adj3" fmla="val 2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1680" y="1700808"/>
            <a:ext cx="6294120" cy="492443"/>
          </a:xfrm>
          <a:prstGeom prst="rect">
            <a:avLst/>
          </a:prstGeom>
        </p:spPr>
        <p:txBody>
          <a:bodyPr vert="horz" wrap="square" lIns="0" tIns="0" rIns="0" bIns="0" rtlCol="0">
            <a:spAutoFit/>
          </a:bodyPr>
          <a:lstStyle/>
          <a:p>
            <a:pPr marL="12698" algn="ctr"/>
            <a:r>
              <a:rPr sz="3200" b="1" dirty="0">
                <a:latin typeface="Calibri"/>
                <a:cs typeface="Calibri"/>
              </a:rPr>
              <a:t>ART. 2 (ATTIVITÀ </a:t>
            </a:r>
            <a:r>
              <a:rPr sz="3200" b="1" spc="-5" dirty="0">
                <a:latin typeface="Calibri"/>
                <a:cs typeface="Calibri"/>
              </a:rPr>
              <a:t>DI</a:t>
            </a:r>
            <a:r>
              <a:rPr sz="3200" b="1" spc="-135" dirty="0">
                <a:latin typeface="Calibri"/>
                <a:cs typeface="Calibri"/>
              </a:rPr>
              <a:t> </a:t>
            </a:r>
            <a:r>
              <a:rPr sz="3200" b="1" dirty="0">
                <a:latin typeface="Calibri"/>
                <a:cs typeface="Calibri"/>
              </a:rPr>
              <a:t>VOLONTARIATO)</a:t>
            </a:r>
            <a:endParaRPr sz="3200" dirty="0">
              <a:latin typeface="Calibri"/>
              <a:cs typeface="Calibri"/>
            </a:endParaRPr>
          </a:p>
        </p:txBody>
      </p:sp>
      <p:sp>
        <p:nvSpPr>
          <p:cNvPr id="5" name="object 5"/>
          <p:cNvSpPr txBox="1"/>
          <p:nvPr/>
        </p:nvSpPr>
        <p:spPr>
          <a:xfrm>
            <a:off x="1043608" y="2492896"/>
            <a:ext cx="7848872" cy="3804885"/>
          </a:xfrm>
          <a:prstGeom prst="rect">
            <a:avLst/>
          </a:prstGeom>
        </p:spPr>
        <p:txBody>
          <a:bodyPr vert="horz" wrap="square" lIns="0" tIns="34287" rIns="0" bIns="0" rtlCol="0">
            <a:spAutoFit/>
          </a:bodyPr>
          <a:lstStyle/>
          <a:p>
            <a:pPr marL="622235" marR="5080" indent="-609537" algn="just">
              <a:lnSpc>
                <a:spcPts val="2160"/>
              </a:lnSpc>
              <a:spcBef>
                <a:spcPts val="270"/>
              </a:spcBef>
              <a:buFont typeface="+mj-lt"/>
              <a:buAutoNum type="arabicPeriod"/>
            </a:pPr>
            <a:r>
              <a:rPr sz="2000" dirty="0" smtClean="0">
                <a:latin typeface="Calibri" pitchFamily="34" charset="0"/>
                <a:cs typeface="Arial" pitchFamily="34" charset="0"/>
              </a:rPr>
              <a:t>Ai </a:t>
            </a:r>
            <a:r>
              <a:rPr sz="2000" spc="-5" dirty="0">
                <a:latin typeface="Calibri" pitchFamily="34" charset="0"/>
                <a:cs typeface="Arial" pitchFamily="34" charset="0"/>
              </a:rPr>
              <a:t>fini della </a:t>
            </a:r>
            <a:r>
              <a:rPr sz="2000" dirty="0">
                <a:latin typeface="Calibri" pitchFamily="34" charset="0"/>
                <a:cs typeface="Arial" pitchFamily="34" charset="0"/>
              </a:rPr>
              <a:t>presente legge </a:t>
            </a:r>
            <a:r>
              <a:rPr sz="2000" spc="-5" dirty="0">
                <a:latin typeface="Calibri" pitchFamily="34" charset="0"/>
                <a:cs typeface="Arial" pitchFamily="34" charset="0"/>
              </a:rPr>
              <a:t>per </a:t>
            </a:r>
            <a:r>
              <a:rPr sz="2000" dirty="0">
                <a:latin typeface="Calibri" pitchFamily="34" charset="0"/>
                <a:cs typeface="Arial" pitchFamily="34" charset="0"/>
              </a:rPr>
              <a:t>attività di </a:t>
            </a:r>
            <a:r>
              <a:rPr sz="2000" spc="-5" dirty="0">
                <a:latin typeface="Calibri" pitchFamily="34" charset="0"/>
                <a:cs typeface="Arial" pitchFamily="34" charset="0"/>
              </a:rPr>
              <a:t>volontariato deve </a:t>
            </a:r>
            <a:r>
              <a:rPr sz="2000" dirty="0">
                <a:latin typeface="Calibri" pitchFamily="34" charset="0"/>
                <a:cs typeface="Arial" pitchFamily="34" charset="0"/>
              </a:rPr>
              <a:t>intendersi  quella </a:t>
            </a:r>
            <a:r>
              <a:rPr sz="2000" b="1" spc="-5" dirty="0">
                <a:solidFill>
                  <a:srgbClr val="FF0000"/>
                </a:solidFill>
                <a:latin typeface="Calibri" pitchFamily="34" charset="0"/>
                <a:cs typeface="Arial" pitchFamily="34" charset="0"/>
              </a:rPr>
              <a:t>prestata in modo personale, </a:t>
            </a:r>
            <a:r>
              <a:rPr sz="2000" b="1" dirty="0">
                <a:solidFill>
                  <a:srgbClr val="FF0000"/>
                </a:solidFill>
                <a:latin typeface="Calibri" pitchFamily="34" charset="0"/>
                <a:cs typeface="Arial" pitchFamily="34" charset="0"/>
              </a:rPr>
              <a:t>spontaneo e </a:t>
            </a:r>
            <a:r>
              <a:rPr sz="2000" b="1" spc="-5" dirty="0">
                <a:solidFill>
                  <a:srgbClr val="FF0000"/>
                </a:solidFill>
                <a:latin typeface="Calibri" pitchFamily="34" charset="0"/>
                <a:cs typeface="Arial" pitchFamily="34" charset="0"/>
              </a:rPr>
              <a:t>gratuito</a:t>
            </a:r>
            <a:r>
              <a:rPr sz="2000" spc="-5" dirty="0">
                <a:latin typeface="Calibri" pitchFamily="34" charset="0"/>
                <a:cs typeface="Arial" pitchFamily="34" charset="0"/>
              </a:rPr>
              <a:t>, </a:t>
            </a:r>
            <a:r>
              <a:rPr sz="2000" dirty="0">
                <a:latin typeface="Calibri" pitchFamily="34" charset="0"/>
                <a:cs typeface="Arial" pitchFamily="34" charset="0"/>
              </a:rPr>
              <a:t>tramite  l’organizzazione di cui </a:t>
            </a:r>
            <a:r>
              <a:rPr sz="2000" spc="-5" dirty="0">
                <a:latin typeface="Calibri" pitchFamily="34" charset="0"/>
                <a:cs typeface="Arial" pitchFamily="34" charset="0"/>
              </a:rPr>
              <a:t>il volontariato </a:t>
            </a:r>
            <a:r>
              <a:rPr sz="2000" dirty="0">
                <a:latin typeface="Calibri" pitchFamily="34" charset="0"/>
                <a:cs typeface="Arial" pitchFamily="34" charset="0"/>
              </a:rPr>
              <a:t>fa </a:t>
            </a:r>
            <a:r>
              <a:rPr sz="2000" spc="-5" dirty="0">
                <a:latin typeface="Calibri" pitchFamily="34" charset="0"/>
                <a:cs typeface="Arial" pitchFamily="34" charset="0"/>
              </a:rPr>
              <a:t>parte, </a:t>
            </a:r>
            <a:r>
              <a:rPr sz="2000" b="1" u="heavy" dirty="0">
                <a:solidFill>
                  <a:srgbClr val="FF0000"/>
                </a:solidFill>
                <a:latin typeface="Calibri" pitchFamily="34" charset="0"/>
                <a:cs typeface="Arial" pitchFamily="34" charset="0"/>
              </a:rPr>
              <a:t>senza </a:t>
            </a:r>
            <a:r>
              <a:rPr sz="2000" b="1" u="heavy" spc="-5" dirty="0">
                <a:solidFill>
                  <a:srgbClr val="FF0000"/>
                </a:solidFill>
                <a:latin typeface="Calibri" pitchFamily="34" charset="0"/>
                <a:cs typeface="Arial" pitchFamily="34" charset="0"/>
              </a:rPr>
              <a:t>fini </a:t>
            </a:r>
            <a:r>
              <a:rPr sz="2000" b="1" u="heavy" dirty="0">
                <a:solidFill>
                  <a:srgbClr val="FF0000"/>
                </a:solidFill>
                <a:latin typeface="Calibri" pitchFamily="34" charset="0"/>
                <a:cs typeface="Arial" pitchFamily="34" charset="0"/>
              </a:rPr>
              <a:t>di </a:t>
            </a:r>
            <a:r>
              <a:rPr sz="2000" b="1" u="heavy" spc="-5" dirty="0">
                <a:solidFill>
                  <a:srgbClr val="FF0000"/>
                </a:solidFill>
                <a:latin typeface="Calibri" pitchFamily="34" charset="0"/>
                <a:cs typeface="Arial" pitchFamily="34" charset="0"/>
              </a:rPr>
              <a:t>lucro </a:t>
            </a:r>
            <a:r>
              <a:rPr sz="2000" b="1" u="heavy" dirty="0" err="1">
                <a:solidFill>
                  <a:srgbClr val="FF0000"/>
                </a:solidFill>
                <a:latin typeface="Calibri" pitchFamily="34" charset="0"/>
                <a:cs typeface="Arial" pitchFamily="34" charset="0"/>
              </a:rPr>
              <a:t>anche</a:t>
            </a:r>
            <a:r>
              <a:rPr sz="2000" b="1" u="heavy" dirty="0">
                <a:solidFill>
                  <a:srgbClr val="FF0000"/>
                </a:solidFill>
                <a:latin typeface="Calibri" pitchFamily="34" charset="0"/>
                <a:cs typeface="Arial" pitchFamily="34" charset="0"/>
              </a:rPr>
              <a:t> </a:t>
            </a:r>
            <a:r>
              <a:rPr sz="2000" b="1" u="heavy" dirty="0" err="1" smtClean="0">
                <a:solidFill>
                  <a:srgbClr val="FF0000"/>
                </a:solidFill>
                <a:latin typeface="Calibri" pitchFamily="34" charset="0"/>
                <a:cs typeface="Arial" pitchFamily="34" charset="0"/>
              </a:rPr>
              <a:t>indiretto</a:t>
            </a:r>
            <a:r>
              <a:rPr sz="2000" b="1" u="heavy" dirty="0" smtClean="0">
                <a:solidFill>
                  <a:srgbClr val="FF0000"/>
                </a:solidFill>
                <a:latin typeface="Calibri" pitchFamily="34" charset="0"/>
                <a:cs typeface="Arial" pitchFamily="34" charset="0"/>
              </a:rPr>
              <a:t> </a:t>
            </a:r>
            <a:r>
              <a:rPr sz="2000" dirty="0">
                <a:latin typeface="Calibri" pitchFamily="34" charset="0"/>
                <a:cs typeface="Arial" pitchFamily="34" charset="0"/>
              </a:rPr>
              <a:t>ed esclusivamente </a:t>
            </a:r>
            <a:r>
              <a:rPr sz="2000" spc="-5" dirty="0">
                <a:latin typeface="Calibri" pitchFamily="34" charset="0"/>
                <a:cs typeface="Arial" pitchFamily="34" charset="0"/>
              </a:rPr>
              <a:t>per fini </a:t>
            </a:r>
            <a:r>
              <a:rPr sz="2000" dirty="0">
                <a:latin typeface="Calibri" pitchFamily="34" charset="0"/>
                <a:cs typeface="Arial" pitchFamily="34" charset="0"/>
              </a:rPr>
              <a:t>di</a:t>
            </a:r>
            <a:r>
              <a:rPr sz="2000" spc="-35" dirty="0">
                <a:latin typeface="Calibri" pitchFamily="34" charset="0"/>
                <a:cs typeface="Arial" pitchFamily="34" charset="0"/>
              </a:rPr>
              <a:t> </a:t>
            </a:r>
            <a:r>
              <a:rPr sz="2000" spc="-5" dirty="0">
                <a:latin typeface="Calibri" pitchFamily="34" charset="0"/>
                <a:cs typeface="Arial" pitchFamily="34" charset="0"/>
              </a:rPr>
              <a:t>solidarietà.</a:t>
            </a:r>
            <a:endParaRPr sz="2000" dirty="0">
              <a:latin typeface="Calibri" pitchFamily="34" charset="0"/>
              <a:cs typeface="Arial" pitchFamily="34" charset="0"/>
            </a:endParaRPr>
          </a:p>
          <a:p>
            <a:pPr marL="622235" marR="5715" indent="-609537" algn="just">
              <a:lnSpc>
                <a:spcPct val="90000"/>
              </a:lnSpc>
              <a:spcBef>
                <a:spcPts val="450"/>
              </a:spcBef>
              <a:buFont typeface="+mj-lt"/>
              <a:buAutoNum type="arabicPeriod"/>
              <a:tabLst>
                <a:tab pos="622235" algn="l"/>
              </a:tabLst>
            </a:pPr>
            <a:r>
              <a:rPr sz="2000" b="1" spc="-5" dirty="0">
                <a:solidFill>
                  <a:srgbClr val="FF0000"/>
                </a:solidFill>
                <a:latin typeface="Calibri" pitchFamily="34" charset="0"/>
                <a:cs typeface="Arial" pitchFamily="34" charset="0"/>
              </a:rPr>
              <a:t>L’attività </a:t>
            </a:r>
            <a:r>
              <a:rPr sz="2000" b="1" dirty="0">
                <a:solidFill>
                  <a:srgbClr val="FF0000"/>
                </a:solidFill>
                <a:latin typeface="Calibri" pitchFamily="34" charset="0"/>
                <a:cs typeface="Arial" pitchFamily="34" charset="0"/>
              </a:rPr>
              <a:t>del </a:t>
            </a:r>
            <a:r>
              <a:rPr sz="2000" b="1" spc="-5" dirty="0">
                <a:solidFill>
                  <a:srgbClr val="FF0000"/>
                </a:solidFill>
                <a:latin typeface="Calibri" pitchFamily="34" charset="0"/>
                <a:cs typeface="Arial" pitchFamily="34" charset="0"/>
              </a:rPr>
              <a:t>volontario non </a:t>
            </a:r>
            <a:r>
              <a:rPr sz="2000" b="1" dirty="0">
                <a:solidFill>
                  <a:srgbClr val="FF0000"/>
                </a:solidFill>
                <a:latin typeface="Calibri" pitchFamily="34" charset="0"/>
                <a:cs typeface="Arial" pitchFamily="34" charset="0"/>
              </a:rPr>
              <a:t>può </a:t>
            </a:r>
            <a:r>
              <a:rPr sz="2000" b="1" spc="-5" dirty="0">
                <a:solidFill>
                  <a:srgbClr val="FF0000"/>
                </a:solidFill>
                <a:latin typeface="Calibri" pitchFamily="34" charset="0"/>
                <a:cs typeface="Arial" pitchFamily="34" charset="0"/>
              </a:rPr>
              <a:t>essere retribuita </a:t>
            </a:r>
            <a:r>
              <a:rPr sz="2000" b="1" spc="-10" dirty="0">
                <a:solidFill>
                  <a:srgbClr val="FF0000"/>
                </a:solidFill>
                <a:latin typeface="Calibri" pitchFamily="34" charset="0"/>
                <a:cs typeface="Arial" pitchFamily="34" charset="0"/>
              </a:rPr>
              <a:t>in </a:t>
            </a:r>
            <a:r>
              <a:rPr sz="2000" b="1" spc="-5" dirty="0">
                <a:solidFill>
                  <a:srgbClr val="FF0000"/>
                </a:solidFill>
                <a:latin typeface="Calibri" pitchFamily="34" charset="0"/>
                <a:cs typeface="Arial" pitchFamily="34" charset="0"/>
              </a:rPr>
              <a:t>alcun </a:t>
            </a:r>
            <a:r>
              <a:rPr sz="2000" b="1" spc="-5" dirty="0" err="1">
                <a:solidFill>
                  <a:srgbClr val="FF0000"/>
                </a:solidFill>
                <a:latin typeface="Calibri" pitchFamily="34" charset="0"/>
                <a:cs typeface="Arial" pitchFamily="34" charset="0"/>
              </a:rPr>
              <a:t>modo</a:t>
            </a:r>
            <a:r>
              <a:rPr sz="2000" b="1" spc="-5" dirty="0">
                <a:solidFill>
                  <a:srgbClr val="FF0000"/>
                </a:solidFill>
                <a:latin typeface="Calibri" pitchFamily="34" charset="0"/>
                <a:cs typeface="Arial" pitchFamily="34" charset="0"/>
              </a:rPr>
              <a:t> </a:t>
            </a:r>
            <a:r>
              <a:rPr sz="2000" b="1" dirty="0" err="1" smtClean="0">
                <a:solidFill>
                  <a:srgbClr val="FF0000"/>
                </a:solidFill>
                <a:latin typeface="Calibri" pitchFamily="34" charset="0"/>
                <a:cs typeface="Arial" pitchFamily="34" charset="0"/>
              </a:rPr>
              <a:t>nemmeno</a:t>
            </a:r>
            <a:r>
              <a:rPr sz="2000" b="1" dirty="0" smtClean="0">
                <a:solidFill>
                  <a:srgbClr val="FF0000"/>
                </a:solidFill>
                <a:latin typeface="Calibri" pitchFamily="34" charset="0"/>
                <a:cs typeface="Arial" pitchFamily="34" charset="0"/>
              </a:rPr>
              <a:t> </a:t>
            </a:r>
            <a:r>
              <a:rPr sz="2000" b="1" dirty="0">
                <a:solidFill>
                  <a:srgbClr val="FF0000"/>
                </a:solidFill>
                <a:latin typeface="Calibri" pitchFamily="34" charset="0"/>
                <a:cs typeface="Arial" pitchFamily="34" charset="0"/>
              </a:rPr>
              <a:t>dal </a:t>
            </a:r>
            <a:r>
              <a:rPr sz="2000" b="1" spc="-5" dirty="0">
                <a:solidFill>
                  <a:srgbClr val="FF0000"/>
                </a:solidFill>
                <a:latin typeface="Calibri" pitchFamily="34" charset="0"/>
                <a:cs typeface="Arial" pitchFamily="34" charset="0"/>
              </a:rPr>
              <a:t>beneficiario</a:t>
            </a:r>
            <a:r>
              <a:rPr sz="2000" spc="-5" dirty="0">
                <a:latin typeface="Calibri" pitchFamily="34" charset="0"/>
                <a:cs typeface="Arial" pitchFamily="34" charset="0"/>
              </a:rPr>
              <a:t>. </a:t>
            </a:r>
            <a:r>
              <a:rPr sz="2000" dirty="0">
                <a:latin typeface="Calibri" pitchFamily="34" charset="0"/>
                <a:cs typeface="Arial" pitchFamily="34" charset="0"/>
              </a:rPr>
              <a:t>Al </a:t>
            </a:r>
            <a:r>
              <a:rPr sz="2000" spc="-5" dirty="0">
                <a:latin typeface="Calibri" pitchFamily="34" charset="0"/>
                <a:cs typeface="Arial" pitchFamily="34" charset="0"/>
              </a:rPr>
              <a:t>volontario possono essere </a:t>
            </a:r>
            <a:r>
              <a:rPr sz="2000" dirty="0">
                <a:latin typeface="Calibri" pitchFamily="34" charset="0"/>
                <a:cs typeface="Arial" pitchFamily="34" charset="0"/>
              </a:rPr>
              <a:t>soltanto  rimborsate </a:t>
            </a:r>
            <a:r>
              <a:rPr sz="2000" spc="-5" dirty="0">
                <a:latin typeface="Calibri" pitchFamily="34" charset="0"/>
                <a:cs typeface="Arial" pitchFamily="34" charset="0"/>
              </a:rPr>
              <a:t>dall’organizzazione </a:t>
            </a:r>
            <a:r>
              <a:rPr sz="2000" dirty="0">
                <a:latin typeface="Calibri" pitchFamily="34" charset="0"/>
                <a:cs typeface="Arial" pitchFamily="34" charset="0"/>
              </a:rPr>
              <a:t>di </a:t>
            </a:r>
            <a:r>
              <a:rPr sz="2000" spc="-5" dirty="0">
                <a:latin typeface="Calibri" pitchFamily="34" charset="0"/>
                <a:cs typeface="Arial" pitchFamily="34" charset="0"/>
              </a:rPr>
              <a:t>appartenenza le </a:t>
            </a:r>
            <a:r>
              <a:rPr sz="2000" spc="-5" dirty="0" err="1">
                <a:latin typeface="Calibri" pitchFamily="34" charset="0"/>
                <a:cs typeface="Arial" pitchFamily="34" charset="0"/>
              </a:rPr>
              <a:t>spese</a:t>
            </a:r>
            <a:r>
              <a:rPr sz="2000" spc="-5" dirty="0">
                <a:latin typeface="Calibri" pitchFamily="34" charset="0"/>
                <a:cs typeface="Arial" pitchFamily="34" charset="0"/>
              </a:rPr>
              <a:t> </a:t>
            </a:r>
            <a:r>
              <a:rPr sz="2000" dirty="0" err="1" smtClean="0">
                <a:latin typeface="Calibri" pitchFamily="34" charset="0"/>
                <a:cs typeface="Arial" pitchFamily="34" charset="0"/>
              </a:rPr>
              <a:t>effettivamente</a:t>
            </a:r>
            <a:r>
              <a:rPr lang="it-IT" sz="2000" dirty="0" smtClean="0">
                <a:latin typeface="Calibri" pitchFamily="34" charset="0"/>
                <a:cs typeface="Arial" pitchFamily="34" charset="0"/>
              </a:rPr>
              <a:t> </a:t>
            </a:r>
            <a:r>
              <a:rPr sz="2000" dirty="0" err="1" smtClean="0">
                <a:latin typeface="Calibri" pitchFamily="34" charset="0"/>
                <a:cs typeface="Arial" pitchFamily="34" charset="0"/>
              </a:rPr>
              <a:t>sostenute</a:t>
            </a:r>
            <a:r>
              <a:rPr sz="2000" dirty="0" smtClean="0">
                <a:latin typeface="Calibri" pitchFamily="34" charset="0"/>
                <a:cs typeface="Arial" pitchFamily="34" charset="0"/>
              </a:rPr>
              <a:t> </a:t>
            </a:r>
            <a:r>
              <a:rPr sz="2000" spc="-5" dirty="0">
                <a:latin typeface="Calibri" pitchFamily="34" charset="0"/>
                <a:cs typeface="Arial" pitchFamily="34" charset="0"/>
              </a:rPr>
              <a:t>per </a:t>
            </a:r>
            <a:r>
              <a:rPr sz="2000" dirty="0">
                <a:latin typeface="Calibri" pitchFamily="34" charset="0"/>
                <a:cs typeface="Arial" pitchFamily="34" charset="0"/>
              </a:rPr>
              <a:t>l’attività </a:t>
            </a:r>
            <a:r>
              <a:rPr sz="2000" spc="-5" dirty="0">
                <a:latin typeface="Calibri" pitchFamily="34" charset="0"/>
                <a:cs typeface="Arial" pitchFamily="34" charset="0"/>
              </a:rPr>
              <a:t>prestata, </a:t>
            </a:r>
            <a:r>
              <a:rPr sz="2000" dirty="0">
                <a:latin typeface="Calibri" pitchFamily="34" charset="0"/>
                <a:cs typeface="Arial" pitchFamily="34" charset="0"/>
              </a:rPr>
              <a:t>entro </a:t>
            </a:r>
            <a:r>
              <a:rPr sz="2000" spc="-5" dirty="0">
                <a:latin typeface="Calibri" pitchFamily="34" charset="0"/>
                <a:cs typeface="Arial" pitchFamily="34" charset="0"/>
              </a:rPr>
              <a:t>limiti preventivamente </a:t>
            </a:r>
            <a:r>
              <a:rPr sz="2000" dirty="0">
                <a:latin typeface="Calibri" pitchFamily="34" charset="0"/>
                <a:cs typeface="Arial" pitchFamily="34" charset="0"/>
              </a:rPr>
              <a:t>stabiliti  </a:t>
            </a:r>
            <a:r>
              <a:rPr sz="2000" spc="-5" dirty="0">
                <a:latin typeface="Calibri" pitchFamily="34" charset="0"/>
                <a:cs typeface="Arial" pitchFamily="34" charset="0"/>
              </a:rPr>
              <a:t>dalle </a:t>
            </a:r>
            <a:r>
              <a:rPr sz="2000" dirty="0">
                <a:latin typeface="Calibri" pitchFamily="34" charset="0"/>
                <a:cs typeface="Arial" pitchFamily="34" charset="0"/>
              </a:rPr>
              <a:t>organizzazioni</a:t>
            </a:r>
            <a:r>
              <a:rPr sz="2000" spc="360" dirty="0">
                <a:latin typeface="Calibri" pitchFamily="34" charset="0"/>
                <a:cs typeface="Arial" pitchFamily="34" charset="0"/>
              </a:rPr>
              <a:t> </a:t>
            </a:r>
            <a:r>
              <a:rPr sz="2000" spc="-5" dirty="0">
                <a:latin typeface="Calibri" pitchFamily="34" charset="0"/>
                <a:cs typeface="Arial" pitchFamily="34" charset="0"/>
              </a:rPr>
              <a:t>stesse.</a:t>
            </a:r>
            <a:endParaRPr sz="2000" dirty="0">
              <a:latin typeface="Calibri" pitchFamily="34" charset="0"/>
              <a:cs typeface="Arial" pitchFamily="34" charset="0"/>
            </a:endParaRPr>
          </a:p>
          <a:p>
            <a:pPr marL="622235" marR="6350" indent="-609537" algn="just">
              <a:lnSpc>
                <a:spcPts val="2160"/>
              </a:lnSpc>
              <a:spcBef>
                <a:spcPts val="509"/>
              </a:spcBef>
              <a:buFont typeface="+mj-lt"/>
              <a:buAutoNum type="arabicPeriod"/>
              <a:tabLst>
                <a:tab pos="622235" algn="l"/>
              </a:tabLst>
            </a:pPr>
            <a:r>
              <a:rPr sz="2000" b="1" dirty="0">
                <a:solidFill>
                  <a:srgbClr val="FF0000"/>
                </a:solidFill>
                <a:latin typeface="Calibri" pitchFamily="34" charset="0"/>
                <a:cs typeface="Arial" pitchFamily="34" charset="0"/>
              </a:rPr>
              <a:t>La </a:t>
            </a:r>
            <a:r>
              <a:rPr sz="2000" b="1" spc="-5" dirty="0">
                <a:solidFill>
                  <a:srgbClr val="FF0000"/>
                </a:solidFill>
                <a:latin typeface="Calibri" pitchFamily="34" charset="0"/>
                <a:cs typeface="Arial" pitchFamily="34" charset="0"/>
              </a:rPr>
              <a:t>qualità </a:t>
            </a:r>
            <a:r>
              <a:rPr sz="2000" b="1" dirty="0">
                <a:solidFill>
                  <a:srgbClr val="FF0000"/>
                </a:solidFill>
                <a:latin typeface="Calibri" pitchFamily="34" charset="0"/>
                <a:cs typeface="Arial" pitchFamily="34" charset="0"/>
              </a:rPr>
              <a:t>di </a:t>
            </a:r>
            <a:r>
              <a:rPr sz="2000" b="1" spc="-5" dirty="0">
                <a:solidFill>
                  <a:srgbClr val="FF0000"/>
                </a:solidFill>
                <a:latin typeface="Calibri" pitchFamily="34" charset="0"/>
                <a:cs typeface="Arial" pitchFamily="34" charset="0"/>
              </a:rPr>
              <a:t>volontario </a:t>
            </a:r>
            <a:r>
              <a:rPr sz="2000" b="1" dirty="0">
                <a:solidFill>
                  <a:srgbClr val="FF0000"/>
                </a:solidFill>
                <a:latin typeface="Calibri" pitchFamily="34" charset="0"/>
                <a:cs typeface="Arial" pitchFamily="34" charset="0"/>
              </a:rPr>
              <a:t>è </a:t>
            </a:r>
            <a:r>
              <a:rPr sz="2000" b="1" spc="-5" dirty="0">
                <a:solidFill>
                  <a:srgbClr val="FF0000"/>
                </a:solidFill>
                <a:latin typeface="Calibri" pitchFamily="34" charset="0"/>
                <a:cs typeface="Arial" pitchFamily="34" charset="0"/>
              </a:rPr>
              <a:t>incompatibile con qualsiasi forma di </a:t>
            </a:r>
            <a:r>
              <a:rPr sz="2000" b="1" spc="-5" dirty="0" err="1">
                <a:solidFill>
                  <a:srgbClr val="FF0000"/>
                </a:solidFill>
                <a:latin typeface="Calibri" pitchFamily="34" charset="0"/>
                <a:cs typeface="Arial" pitchFamily="34" charset="0"/>
              </a:rPr>
              <a:t>rapporto</a:t>
            </a:r>
            <a:r>
              <a:rPr sz="2000" b="1" spc="-5" dirty="0">
                <a:solidFill>
                  <a:srgbClr val="FF0000"/>
                </a:solidFill>
                <a:latin typeface="Calibri" pitchFamily="34" charset="0"/>
                <a:cs typeface="Arial" pitchFamily="34" charset="0"/>
              </a:rPr>
              <a:t> </a:t>
            </a:r>
            <a:r>
              <a:rPr sz="2000" b="1" dirty="0" err="1" smtClean="0">
                <a:solidFill>
                  <a:srgbClr val="FF0000"/>
                </a:solidFill>
                <a:latin typeface="Calibri" pitchFamily="34" charset="0"/>
                <a:cs typeface="Arial" pitchFamily="34" charset="0"/>
              </a:rPr>
              <a:t>di</a:t>
            </a:r>
            <a:r>
              <a:rPr sz="2000" b="1" dirty="0" smtClean="0">
                <a:solidFill>
                  <a:srgbClr val="FF0000"/>
                </a:solidFill>
                <a:latin typeface="Calibri" pitchFamily="34" charset="0"/>
                <a:cs typeface="Arial" pitchFamily="34" charset="0"/>
              </a:rPr>
              <a:t> </a:t>
            </a:r>
            <a:r>
              <a:rPr sz="2000" b="1" spc="-5" dirty="0">
                <a:solidFill>
                  <a:srgbClr val="FF0000"/>
                </a:solidFill>
                <a:latin typeface="Calibri" pitchFamily="34" charset="0"/>
                <a:cs typeface="Arial" pitchFamily="34" charset="0"/>
              </a:rPr>
              <a:t>lavoro subordinato </a:t>
            </a:r>
            <a:r>
              <a:rPr sz="2000" b="1" dirty="0">
                <a:solidFill>
                  <a:srgbClr val="FF0000"/>
                </a:solidFill>
                <a:latin typeface="Calibri" pitchFamily="34" charset="0"/>
                <a:cs typeface="Arial" pitchFamily="34" charset="0"/>
              </a:rPr>
              <a:t>o </a:t>
            </a:r>
            <a:r>
              <a:rPr sz="2000" b="1" spc="-5" dirty="0">
                <a:solidFill>
                  <a:srgbClr val="FF0000"/>
                </a:solidFill>
                <a:latin typeface="Calibri" pitchFamily="34" charset="0"/>
                <a:cs typeface="Arial" pitchFamily="34" charset="0"/>
              </a:rPr>
              <a:t>autonomo </a:t>
            </a:r>
            <a:r>
              <a:rPr sz="2000" b="1" dirty="0">
                <a:latin typeface="Calibri" pitchFamily="34" charset="0"/>
                <a:cs typeface="Arial" pitchFamily="34" charset="0"/>
              </a:rPr>
              <a:t>e con ogni </a:t>
            </a:r>
            <a:r>
              <a:rPr sz="2000" b="1" spc="-10" dirty="0">
                <a:latin typeface="Calibri" pitchFamily="34" charset="0"/>
                <a:cs typeface="Arial" pitchFamily="34" charset="0"/>
              </a:rPr>
              <a:t>altro </a:t>
            </a:r>
            <a:r>
              <a:rPr sz="2000" b="1" spc="-5" dirty="0">
                <a:latin typeface="Calibri" pitchFamily="34" charset="0"/>
                <a:cs typeface="Arial" pitchFamily="34" charset="0"/>
              </a:rPr>
              <a:t>rapporto </a:t>
            </a:r>
            <a:r>
              <a:rPr sz="2000" b="1" spc="-10" dirty="0" err="1">
                <a:latin typeface="Calibri" pitchFamily="34" charset="0"/>
                <a:cs typeface="Arial" pitchFamily="34" charset="0"/>
              </a:rPr>
              <a:t>di</a:t>
            </a:r>
            <a:r>
              <a:rPr sz="2000" b="1" spc="-10" dirty="0">
                <a:latin typeface="Calibri" pitchFamily="34" charset="0"/>
                <a:cs typeface="Arial" pitchFamily="34" charset="0"/>
              </a:rPr>
              <a:t> </a:t>
            </a:r>
            <a:r>
              <a:rPr sz="2000" b="1" dirty="0" err="1" smtClean="0">
                <a:latin typeface="Calibri" pitchFamily="34" charset="0"/>
                <a:cs typeface="Arial" pitchFamily="34" charset="0"/>
              </a:rPr>
              <a:t>contenuto</a:t>
            </a:r>
            <a:r>
              <a:rPr sz="2000" b="1" dirty="0" smtClean="0">
                <a:latin typeface="Calibri" pitchFamily="34" charset="0"/>
                <a:cs typeface="Arial" pitchFamily="34" charset="0"/>
              </a:rPr>
              <a:t> </a:t>
            </a:r>
            <a:r>
              <a:rPr sz="2000" b="1" dirty="0">
                <a:latin typeface="Calibri" pitchFamily="34" charset="0"/>
                <a:cs typeface="Arial" pitchFamily="34" charset="0"/>
              </a:rPr>
              <a:t>patrimoniale con l’organizzazione di cui fa</a:t>
            </a:r>
            <a:r>
              <a:rPr sz="2000" b="1" spc="-160" dirty="0">
                <a:latin typeface="Calibri" pitchFamily="34" charset="0"/>
                <a:cs typeface="Arial" pitchFamily="34" charset="0"/>
              </a:rPr>
              <a:t> </a:t>
            </a:r>
            <a:r>
              <a:rPr sz="2000" b="1" dirty="0">
                <a:latin typeface="Calibri" pitchFamily="34" charset="0"/>
                <a:cs typeface="Arial" pitchFamily="34" charset="0"/>
              </a:rPr>
              <a:t>parte.</a:t>
            </a:r>
            <a:endParaRPr sz="2000" dirty="0">
              <a:latin typeface="Calibri" pitchFamily="34" charset="0"/>
              <a:cs typeface="Arial" pitchFamily="34" charset="0"/>
            </a:endParaRPr>
          </a:p>
        </p:txBody>
      </p:sp>
      <p:sp>
        <p:nvSpPr>
          <p:cNvPr id="6" name="object 6"/>
          <p:cNvSpPr txBox="1">
            <a:spLocks noGrp="1"/>
          </p:cNvSpPr>
          <p:nvPr>
            <p:ph type="title"/>
          </p:nvPr>
        </p:nvSpPr>
        <p:spPr>
          <a:xfrm>
            <a:off x="971600" y="-52644"/>
            <a:ext cx="8172400" cy="1441648"/>
          </a:xfrm>
          <a:prstGeom prst="rect">
            <a:avLst/>
          </a:prstGeom>
        </p:spPr>
        <p:txBody>
          <a:bodyPr vert="horz" wrap="square" lIns="0" tIns="269466" rIns="0" bIns="0" rtlCol="0">
            <a:spAutoFit/>
          </a:bodyPr>
          <a:lstStyle/>
          <a:p>
            <a:pPr marL="12698" algn="ctr"/>
            <a:r>
              <a:rPr sz="3800" dirty="0" smtClean="0">
                <a:latin typeface="Arial" pitchFamily="34" charset="0"/>
                <a:cs typeface="Arial" pitchFamily="34" charset="0"/>
              </a:rPr>
              <a:t>L</a:t>
            </a:r>
            <a:r>
              <a:rPr lang="it-IT" sz="3800" dirty="0" err="1" smtClean="0">
                <a:latin typeface="Arial" pitchFamily="34" charset="0"/>
                <a:cs typeface="Arial" pitchFamily="34" charset="0"/>
              </a:rPr>
              <a:t>egge</a:t>
            </a:r>
            <a:r>
              <a:rPr lang="it-IT" sz="3800" dirty="0" smtClean="0">
                <a:latin typeface="Arial" pitchFamily="34" charset="0"/>
                <a:cs typeface="Arial" pitchFamily="34" charset="0"/>
              </a:rPr>
              <a:t> quadro</a:t>
            </a:r>
            <a:r>
              <a:rPr sz="3800" dirty="0" smtClean="0">
                <a:latin typeface="Arial" pitchFamily="34" charset="0"/>
                <a:cs typeface="Arial" pitchFamily="34" charset="0"/>
              </a:rPr>
              <a:t> </a:t>
            </a:r>
            <a:r>
              <a:rPr sz="3800" spc="-5" dirty="0">
                <a:latin typeface="Arial" pitchFamily="34" charset="0"/>
                <a:cs typeface="Arial" pitchFamily="34" charset="0"/>
              </a:rPr>
              <a:t>11/08/1991 </a:t>
            </a:r>
            <a:r>
              <a:rPr sz="3800" dirty="0">
                <a:latin typeface="Arial" pitchFamily="34" charset="0"/>
                <a:cs typeface="Arial" pitchFamily="34" charset="0"/>
              </a:rPr>
              <a:t>n. </a:t>
            </a:r>
            <a:r>
              <a:rPr sz="3800" spc="-5" dirty="0">
                <a:latin typeface="Arial" pitchFamily="34" charset="0"/>
                <a:cs typeface="Arial" pitchFamily="34" charset="0"/>
              </a:rPr>
              <a:t>266 </a:t>
            </a:r>
            <a:r>
              <a:rPr sz="3800" dirty="0">
                <a:latin typeface="Arial" pitchFamily="34" charset="0"/>
                <a:cs typeface="Arial" pitchFamily="34" charset="0"/>
              </a:rPr>
              <a:t>-</a:t>
            </a:r>
            <a:r>
              <a:rPr sz="3800" spc="-95" dirty="0">
                <a:latin typeface="Arial" pitchFamily="34" charset="0"/>
                <a:cs typeface="Arial" pitchFamily="34" charset="0"/>
              </a:rPr>
              <a:t> </a:t>
            </a:r>
            <a:r>
              <a:rPr sz="3800" spc="-20" dirty="0">
                <a:latin typeface="Arial" pitchFamily="34" charset="0"/>
                <a:cs typeface="Arial" pitchFamily="34" charset="0"/>
              </a:rPr>
              <a:t>Volontariato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331640" y="116632"/>
            <a:ext cx="7499350" cy="949206"/>
          </a:xfrm>
          <a:prstGeom prst="rect">
            <a:avLst/>
          </a:prstGeom>
        </p:spPr>
        <p:txBody>
          <a:bodyPr vert="horz" wrap="square" lIns="0" tIns="269466" rIns="0" bIns="0" rtlCol="0">
            <a:spAutoFit/>
          </a:bodyPr>
          <a:lstStyle/>
          <a:p>
            <a:pPr marL="12698" algn="ctr"/>
            <a:r>
              <a:rPr spc="-10" dirty="0"/>
              <a:t>Prestazioni </a:t>
            </a:r>
            <a:r>
              <a:rPr dirty="0"/>
              <a:t>a </a:t>
            </a:r>
            <a:r>
              <a:rPr spc="-10" dirty="0"/>
              <a:t>titolo</a:t>
            </a:r>
            <a:r>
              <a:rPr spc="-35" dirty="0"/>
              <a:t> </a:t>
            </a:r>
            <a:r>
              <a:rPr spc="-20" dirty="0"/>
              <a:t>gratuito</a:t>
            </a:r>
          </a:p>
        </p:txBody>
      </p:sp>
      <p:sp>
        <p:nvSpPr>
          <p:cNvPr id="8" name="Segnaposto contenuto 7"/>
          <p:cNvSpPr>
            <a:spLocks noGrp="1"/>
          </p:cNvSpPr>
          <p:nvPr>
            <p:ph idx="1"/>
          </p:nvPr>
        </p:nvSpPr>
        <p:spPr>
          <a:xfrm>
            <a:off x="1043608" y="1196752"/>
            <a:ext cx="7890842" cy="5400600"/>
          </a:xfrm>
        </p:spPr>
        <p:txBody>
          <a:bodyPr/>
          <a:lstStyle/>
          <a:p>
            <a:pPr algn="just"/>
            <a:r>
              <a:rPr lang="it-IT" sz="2600" spc="-40" dirty="0" smtClean="0">
                <a:latin typeface="Calibri"/>
                <a:cs typeface="Calibri"/>
              </a:rPr>
              <a:t>L’attività </a:t>
            </a:r>
            <a:r>
              <a:rPr lang="it-IT" sz="2600" dirty="0" smtClean="0">
                <a:latin typeface="Calibri"/>
                <a:cs typeface="Calibri"/>
              </a:rPr>
              <a:t>di </a:t>
            </a:r>
            <a:r>
              <a:rPr lang="it-IT" sz="2600" spc="-15" dirty="0" smtClean="0">
                <a:latin typeface="Calibri"/>
                <a:cs typeface="Calibri"/>
              </a:rPr>
              <a:t>volontariato </a:t>
            </a:r>
            <a:r>
              <a:rPr lang="it-IT" sz="2600" spc="-5" dirty="0" smtClean="0">
                <a:latin typeface="Calibri"/>
                <a:cs typeface="Calibri"/>
              </a:rPr>
              <a:t>nella sua fisiologia si </a:t>
            </a:r>
            <a:r>
              <a:rPr lang="it-IT" sz="2600" spc="-10" dirty="0" smtClean="0">
                <a:latin typeface="Calibri"/>
                <a:cs typeface="Calibri"/>
              </a:rPr>
              <a:t>discosta </a:t>
            </a:r>
            <a:r>
              <a:rPr lang="it-IT" sz="2600" spc="-5" dirty="0" smtClean="0">
                <a:latin typeface="Calibri"/>
                <a:cs typeface="Calibri"/>
              </a:rPr>
              <a:t>dalla prestazione  </a:t>
            </a:r>
            <a:r>
              <a:rPr lang="it-IT" sz="2600" spc="-15" dirty="0" smtClean="0">
                <a:latin typeface="Calibri"/>
                <a:cs typeface="Calibri"/>
              </a:rPr>
              <a:t>lavorativa, tuttavia </a:t>
            </a:r>
            <a:r>
              <a:rPr lang="it-IT" sz="2600" dirty="0" smtClean="0">
                <a:latin typeface="Calibri"/>
                <a:cs typeface="Calibri"/>
              </a:rPr>
              <a:t>un </a:t>
            </a:r>
            <a:r>
              <a:rPr lang="it-IT" sz="2600" spc="-5" dirty="0" smtClean="0">
                <a:latin typeface="Calibri"/>
                <a:cs typeface="Calibri"/>
              </a:rPr>
              <a:t>“</a:t>
            </a:r>
            <a:r>
              <a:rPr lang="it-IT" sz="2600" i="1" spc="-5" dirty="0" smtClean="0">
                <a:latin typeface="Calibri"/>
                <a:cs typeface="Calibri"/>
              </a:rPr>
              <a:t>rapporto </a:t>
            </a:r>
            <a:r>
              <a:rPr lang="it-IT" sz="2600" i="1" dirty="0" smtClean="0">
                <a:latin typeface="Calibri"/>
                <a:cs typeface="Calibri"/>
              </a:rPr>
              <a:t>di </a:t>
            </a:r>
            <a:r>
              <a:rPr lang="it-IT" sz="2600" i="1" spc="-10" dirty="0" smtClean="0">
                <a:latin typeface="Calibri"/>
                <a:cs typeface="Calibri"/>
              </a:rPr>
              <a:t>lavoro può essere </a:t>
            </a:r>
            <a:r>
              <a:rPr lang="it-IT" sz="2600" i="1" spc="-5" dirty="0" smtClean="0">
                <a:latin typeface="Calibri"/>
                <a:cs typeface="Calibri"/>
              </a:rPr>
              <a:t>dissimulato </a:t>
            </a:r>
            <a:r>
              <a:rPr lang="it-IT" sz="2600" i="1" spc="-10" dirty="0" smtClean="0">
                <a:latin typeface="Calibri"/>
                <a:cs typeface="Calibri"/>
              </a:rPr>
              <a:t>da </a:t>
            </a:r>
            <a:r>
              <a:rPr lang="it-IT" sz="2600" i="1" spc="-15" dirty="0" smtClean="0">
                <a:latin typeface="Calibri"/>
                <a:cs typeface="Calibri"/>
              </a:rPr>
              <a:t>un  </a:t>
            </a:r>
            <a:r>
              <a:rPr lang="it-IT" sz="2600" i="1" spc="-5" dirty="0" smtClean="0">
                <a:latin typeface="Calibri"/>
                <a:cs typeface="Calibri"/>
              </a:rPr>
              <a:t>rapporto </a:t>
            </a:r>
            <a:r>
              <a:rPr lang="it-IT" sz="2600" i="1" dirty="0" smtClean="0">
                <a:latin typeface="Calibri"/>
                <a:cs typeface="Calibri"/>
              </a:rPr>
              <a:t>di </a:t>
            </a:r>
            <a:r>
              <a:rPr lang="it-IT" sz="2600" i="1" spc="-15" dirty="0" smtClean="0">
                <a:latin typeface="Calibri"/>
                <a:cs typeface="Calibri"/>
              </a:rPr>
              <a:t>volontariato, </a:t>
            </a:r>
            <a:r>
              <a:rPr lang="it-IT" sz="2600" i="1" dirty="0" smtClean="0">
                <a:latin typeface="Calibri"/>
                <a:cs typeface="Calibri"/>
              </a:rPr>
              <a:t>a </a:t>
            </a:r>
            <a:r>
              <a:rPr lang="it-IT" sz="2600" i="1" spc="-10" dirty="0" smtClean="0">
                <a:latin typeface="Calibri"/>
                <a:cs typeface="Calibri"/>
              </a:rPr>
              <a:t>seconda </a:t>
            </a:r>
            <a:r>
              <a:rPr lang="it-IT" sz="2600" i="1" spc="-5" dirty="0" smtClean="0">
                <a:latin typeface="Calibri"/>
                <a:cs typeface="Calibri"/>
              </a:rPr>
              <a:t>del suo </a:t>
            </a:r>
            <a:r>
              <a:rPr lang="it-IT" sz="2600" i="1" spc="-10" dirty="0" smtClean="0">
                <a:latin typeface="Calibri"/>
                <a:cs typeface="Calibri"/>
              </a:rPr>
              <a:t>atteggiarsi </a:t>
            </a:r>
            <a:r>
              <a:rPr lang="it-IT" sz="2600" i="1" spc="-5" dirty="0" smtClean="0">
                <a:latin typeface="Calibri"/>
                <a:cs typeface="Calibri"/>
              </a:rPr>
              <a:t>in </a:t>
            </a:r>
            <a:r>
              <a:rPr lang="it-IT" sz="2600" i="1" spc="-15" dirty="0" smtClean="0">
                <a:latin typeface="Calibri"/>
                <a:cs typeface="Calibri"/>
              </a:rPr>
              <a:t>fatto. </a:t>
            </a:r>
            <a:r>
              <a:rPr lang="it-IT" sz="2600" i="1" u="sng" spc="-10" dirty="0" smtClean="0">
                <a:solidFill>
                  <a:srgbClr val="FF0000"/>
                </a:solidFill>
                <a:latin typeface="Calibri"/>
                <a:cs typeface="Calibri"/>
              </a:rPr>
              <a:t>Qualora </a:t>
            </a:r>
            <a:r>
              <a:rPr lang="it-IT" sz="2600" i="1" u="sng" spc="-5" dirty="0" smtClean="0">
                <a:solidFill>
                  <a:srgbClr val="FF0000"/>
                </a:solidFill>
                <a:latin typeface="Calibri"/>
                <a:cs typeface="Calibri"/>
              </a:rPr>
              <a:t>il  </a:t>
            </a:r>
            <a:r>
              <a:rPr lang="it-IT" sz="2600" i="1" u="sng" spc="-15" dirty="0" smtClean="0">
                <a:solidFill>
                  <a:srgbClr val="FF0000"/>
                </a:solidFill>
                <a:latin typeface="Calibri"/>
                <a:cs typeface="Calibri"/>
              </a:rPr>
              <a:t>presunto </a:t>
            </a:r>
            <a:r>
              <a:rPr lang="it-IT" sz="2600" i="1" u="sng" spc="-10" dirty="0" smtClean="0">
                <a:solidFill>
                  <a:srgbClr val="FF0000"/>
                </a:solidFill>
                <a:latin typeface="Calibri"/>
                <a:cs typeface="Calibri"/>
              </a:rPr>
              <a:t>volontario </a:t>
            </a:r>
            <a:r>
              <a:rPr lang="it-IT" sz="2600" i="1" u="sng" spc="-5" dirty="0" smtClean="0">
                <a:solidFill>
                  <a:srgbClr val="FF0000"/>
                </a:solidFill>
                <a:latin typeface="Calibri"/>
                <a:cs typeface="Calibri"/>
              </a:rPr>
              <a:t>non </a:t>
            </a:r>
            <a:r>
              <a:rPr lang="it-IT" sz="2600" i="1" u="sng" spc="-15" dirty="0" smtClean="0">
                <a:solidFill>
                  <a:srgbClr val="FF0000"/>
                </a:solidFill>
                <a:latin typeface="Calibri"/>
                <a:cs typeface="Calibri"/>
              </a:rPr>
              <a:t>presta </a:t>
            </a:r>
            <a:r>
              <a:rPr lang="it-IT" sz="2600" i="1" u="sng" spc="-10" dirty="0" smtClean="0">
                <a:solidFill>
                  <a:srgbClr val="FF0000"/>
                </a:solidFill>
                <a:latin typeface="Calibri"/>
                <a:cs typeface="Calibri"/>
              </a:rPr>
              <a:t>attività spontanea </a:t>
            </a:r>
            <a:r>
              <a:rPr lang="it-IT" sz="2600" i="1" u="sng" dirty="0" smtClean="0">
                <a:solidFill>
                  <a:srgbClr val="FF0000"/>
                </a:solidFill>
                <a:latin typeface="Calibri"/>
                <a:cs typeface="Calibri"/>
              </a:rPr>
              <a:t>ma </a:t>
            </a:r>
            <a:r>
              <a:rPr lang="it-IT" sz="2600" i="1" u="sng" spc="-5" dirty="0" smtClean="0">
                <a:solidFill>
                  <a:srgbClr val="FF0000"/>
                </a:solidFill>
                <a:latin typeface="Calibri"/>
                <a:cs typeface="Calibri"/>
              </a:rPr>
              <a:t>in </a:t>
            </a:r>
            <a:r>
              <a:rPr lang="it-IT" sz="2600" i="1" u="sng" spc="-10" dirty="0" smtClean="0">
                <a:solidFill>
                  <a:srgbClr val="FF0000"/>
                </a:solidFill>
                <a:latin typeface="Calibri"/>
                <a:cs typeface="Calibri"/>
              </a:rPr>
              <a:t>adempimento </a:t>
            </a:r>
            <a:r>
              <a:rPr lang="it-IT" sz="2600" i="1" u="sng" dirty="0" smtClean="0">
                <a:solidFill>
                  <a:srgbClr val="FF0000"/>
                </a:solidFill>
                <a:latin typeface="Calibri"/>
                <a:cs typeface="Calibri"/>
              </a:rPr>
              <a:t>di  </a:t>
            </a:r>
            <a:r>
              <a:rPr lang="it-IT" sz="2600" i="1" u="sng" spc="-5" dirty="0" smtClean="0">
                <a:solidFill>
                  <a:srgbClr val="FF0000"/>
                </a:solidFill>
                <a:latin typeface="Calibri"/>
                <a:cs typeface="Calibri"/>
              </a:rPr>
              <a:t>direttive ed obblighi </a:t>
            </a:r>
            <a:r>
              <a:rPr lang="it-IT" sz="2600" i="1" u="sng" spc="-10" dirty="0" smtClean="0">
                <a:solidFill>
                  <a:srgbClr val="FF0000"/>
                </a:solidFill>
                <a:latin typeface="Calibri"/>
                <a:cs typeface="Calibri"/>
              </a:rPr>
              <a:t>assunti </a:t>
            </a:r>
            <a:r>
              <a:rPr lang="it-IT" sz="2600" i="1" u="sng" spc="-15" dirty="0" smtClean="0">
                <a:solidFill>
                  <a:srgbClr val="FF0000"/>
                </a:solidFill>
                <a:latin typeface="Calibri"/>
                <a:cs typeface="Calibri"/>
              </a:rPr>
              <a:t>nell’ambito </a:t>
            </a:r>
            <a:r>
              <a:rPr lang="it-IT" sz="2600" i="1" u="sng" spc="-10" dirty="0" smtClean="0">
                <a:solidFill>
                  <a:srgbClr val="FF0000"/>
                </a:solidFill>
                <a:latin typeface="Calibri"/>
                <a:cs typeface="Calibri"/>
              </a:rPr>
              <a:t>dell’organizzazione </a:t>
            </a:r>
            <a:r>
              <a:rPr lang="it-IT" sz="2600" i="1" u="sng" dirty="0" smtClean="0">
                <a:solidFill>
                  <a:srgbClr val="FF0000"/>
                </a:solidFill>
                <a:latin typeface="Calibri"/>
                <a:cs typeface="Calibri"/>
              </a:rPr>
              <a:t>e </a:t>
            </a:r>
            <a:r>
              <a:rPr lang="it-IT" sz="2600" i="1" u="sng" spc="-10" dirty="0" smtClean="0">
                <a:solidFill>
                  <a:srgbClr val="FF0000"/>
                </a:solidFill>
                <a:latin typeface="Calibri"/>
                <a:cs typeface="Calibri"/>
              </a:rPr>
              <a:t>riceve  </a:t>
            </a:r>
            <a:r>
              <a:rPr lang="it-IT" sz="2600" i="1" u="sng" spc="-5" dirty="0" smtClean="0">
                <a:solidFill>
                  <a:srgbClr val="FF0000"/>
                </a:solidFill>
                <a:latin typeface="Calibri"/>
                <a:cs typeface="Calibri"/>
              </a:rPr>
              <a:t>somme che per la loro </a:t>
            </a:r>
            <a:r>
              <a:rPr lang="it-IT" sz="2600" i="1" u="sng" spc="-10" dirty="0" smtClean="0">
                <a:solidFill>
                  <a:srgbClr val="FF0000"/>
                </a:solidFill>
                <a:latin typeface="Calibri"/>
                <a:cs typeface="Calibri"/>
              </a:rPr>
              <a:t>entità superano </a:t>
            </a:r>
            <a:r>
              <a:rPr lang="it-IT" sz="2600" i="1" u="sng" spc="-5" dirty="0" smtClean="0">
                <a:solidFill>
                  <a:srgbClr val="FF0000"/>
                </a:solidFill>
                <a:latin typeface="Calibri"/>
                <a:cs typeface="Calibri"/>
              </a:rPr>
              <a:t>il </a:t>
            </a:r>
            <a:r>
              <a:rPr lang="it-IT" sz="2600" i="1" u="sng" spc="-15" dirty="0" smtClean="0">
                <a:solidFill>
                  <a:srgbClr val="FF0000"/>
                </a:solidFill>
                <a:latin typeface="Calibri"/>
                <a:cs typeface="Calibri"/>
              </a:rPr>
              <a:t>concetto </a:t>
            </a:r>
            <a:r>
              <a:rPr lang="it-IT" sz="2600" i="1" u="sng" dirty="0" smtClean="0">
                <a:solidFill>
                  <a:srgbClr val="FF0000"/>
                </a:solidFill>
                <a:latin typeface="Calibri"/>
                <a:cs typeface="Calibri"/>
              </a:rPr>
              <a:t>di </a:t>
            </a:r>
            <a:r>
              <a:rPr lang="it-IT" sz="2600" i="1" u="sng" spc="-5" dirty="0" smtClean="0">
                <a:solidFill>
                  <a:srgbClr val="FF0000"/>
                </a:solidFill>
                <a:latin typeface="Calibri"/>
                <a:cs typeface="Calibri"/>
              </a:rPr>
              <a:t>mero rimborso delle  </a:t>
            </a:r>
            <a:r>
              <a:rPr lang="it-IT" sz="2600" i="1" u="sng" spc="-10" dirty="0" smtClean="0">
                <a:solidFill>
                  <a:srgbClr val="FF0000"/>
                </a:solidFill>
                <a:latin typeface="Calibri"/>
                <a:cs typeface="Calibri"/>
              </a:rPr>
              <a:t>spese </a:t>
            </a:r>
            <a:r>
              <a:rPr lang="it-IT" sz="2600" i="1" u="sng" spc="-15" dirty="0" smtClean="0">
                <a:solidFill>
                  <a:srgbClr val="FF0000"/>
                </a:solidFill>
                <a:latin typeface="Calibri"/>
                <a:cs typeface="Calibri"/>
              </a:rPr>
              <a:t>sostenute </a:t>
            </a:r>
            <a:r>
              <a:rPr lang="it-IT" sz="2600" i="1" u="sng" spc="-10" dirty="0" smtClean="0">
                <a:solidFill>
                  <a:srgbClr val="FF0000"/>
                </a:solidFill>
                <a:latin typeface="Calibri"/>
                <a:cs typeface="Calibri"/>
              </a:rPr>
              <a:t>integrando </a:t>
            </a:r>
            <a:r>
              <a:rPr lang="it-IT" sz="2600" i="1" u="sng" dirty="0" smtClean="0">
                <a:solidFill>
                  <a:srgbClr val="FF0000"/>
                </a:solidFill>
                <a:latin typeface="Calibri"/>
                <a:cs typeface="Calibri"/>
              </a:rPr>
              <a:t>un </a:t>
            </a:r>
            <a:r>
              <a:rPr lang="it-IT" sz="2600" i="1" u="sng" spc="-5" dirty="0" smtClean="0">
                <a:solidFill>
                  <a:srgbClr val="FF0000"/>
                </a:solidFill>
                <a:latin typeface="Calibri"/>
                <a:cs typeface="Calibri"/>
              </a:rPr>
              <a:t>vero </a:t>
            </a:r>
            <a:r>
              <a:rPr lang="it-IT" sz="2600" i="1" u="sng" spc="-10" dirty="0" smtClean="0">
                <a:solidFill>
                  <a:srgbClr val="FF0000"/>
                </a:solidFill>
                <a:latin typeface="Calibri"/>
                <a:cs typeface="Calibri"/>
              </a:rPr>
              <a:t>corrispettivo </a:t>
            </a:r>
            <a:r>
              <a:rPr lang="it-IT" sz="2600" i="1" u="sng" spc="-5" dirty="0" smtClean="0">
                <a:solidFill>
                  <a:srgbClr val="FF0000"/>
                </a:solidFill>
                <a:latin typeface="Calibri"/>
                <a:cs typeface="Calibri"/>
              </a:rPr>
              <a:t>in </a:t>
            </a:r>
            <a:r>
              <a:rPr lang="it-IT" sz="2600" i="1" u="sng" spc="-10" dirty="0" smtClean="0">
                <a:solidFill>
                  <a:srgbClr val="FF0000"/>
                </a:solidFill>
                <a:latin typeface="Calibri"/>
                <a:cs typeface="Calibri"/>
              </a:rPr>
              <a:t>diretta </a:t>
            </a:r>
            <a:r>
              <a:rPr lang="it-IT" sz="2600" i="1" u="sng" spc="-5" dirty="0" smtClean="0">
                <a:solidFill>
                  <a:srgbClr val="FF0000"/>
                </a:solidFill>
                <a:latin typeface="Calibri"/>
                <a:cs typeface="Calibri"/>
              </a:rPr>
              <a:t>relazione  </a:t>
            </a:r>
            <a:r>
              <a:rPr lang="it-IT" sz="2600" i="1" u="sng" spc="-10" dirty="0" smtClean="0">
                <a:solidFill>
                  <a:srgbClr val="FF0000"/>
                </a:solidFill>
                <a:latin typeface="Calibri"/>
                <a:cs typeface="Calibri"/>
              </a:rPr>
              <a:t>causale con </a:t>
            </a:r>
            <a:r>
              <a:rPr lang="it-IT" sz="2600" i="1" u="sng" spc="-20" dirty="0" smtClean="0">
                <a:solidFill>
                  <a:srgbClr val="FF0000"/>
                </a:solidFill>
                <a:latin typeface="Calibri"/>
                <a:cs typeface="Calibri"/>
              </a:rPr>
              <a:t>l’attività </a:t>
            </a:r>
            <a:r>
              <a:rPr lang="it-IT" sz="2600" i="1" u="sng" spc="-10" dirty="0" smtClean="0">
                <a:solidFill>
                  <a:srgbClr val="FF0000"/>
                </a:solidFill>
                <a:latin typeface="Calibri"/>
                <a:cs typeface="Calibri"/>
              </a:rPr>
              <a:t>espletata, </a:t>
            </a:r>
            <a:r>
              <a:rPr lang="it-IT" sz="2600" i="1" u="sng" spc="-20" dirty="0" smtClean="0">
                <a:solidFill>
                  <a:srgbClr val="FF0000"/>
                </a:solidFill>
                <a:latin typeface="Calibri"/>
                <a:cs typeface="Calibri"/>
              </a:rPr>
              <a:t>l’attività </a:t>
            </a:r>
            <a:r>
              <a:rPr lang="it-IT" sz="2600" i="1" u="sng" spc="-10" dirty="0" smtClean="0">
                <a:solidFill>
                  <a:srgbClr val="FF0000"/>
                </a:solidFill>
                <a:latin typeface="Calibri"/>
                <a:cs typeface="Calibri"/>
              </a:rPr>
              <a:t>non </a:t>
            </a:r>
            <a:r>
              <a:rPr lang="it-IT" sz="2600" i="1" u="sng" spc="-5" dirty="0" smtClean="0">
                <a:solidFill>
                  <a:srgbClr val="FF0000"/>
                </a:solidFill>
                <a:latin typeface="Calibri"/>
                <a:cs typeface="Calibri"/>
              </a:rPr>
              <a:t>sarà </a:t>
            </a:r>
            <a:r>
              <a:rPr lang="it-IT" sz="2600" i="1" u="sng" dirty="0" smtClean="0">
                <a:solidFill>
                  <a:srgbClr val="FF0000"/>
                </a:solidFill>
                <a:latin typeface="Calibri"/>
                <a:cs typeface="Calibri"/>
              </a:rPr>
              <a:t>più di </a:t>
            </a:r>
            <a:r>
              <a:rPr lang="it-IT" sz="2600" i="1" u="sng" spc="-10" dirty="0" smtClean="0">
                <a:solidFill>
                  <a:srgbClr val="FF0000"/>
                </a:solidFill>
                <a:latin typeface="Calibri"/>
                <a:cs typeface="Calibri"/>
              </a:rPr>
              <a:t>volontariato </a:t>
            </a:r>
            <a:r>
              <a:rPr lang="it-IT" sz="2600" i="1" u="sng" spc="-5" dirty="0" smtClean="0">
                <a:solidFill>
                  <a:srgbClr val="FF0000"/>
                </a:solidFill>
                <a:latin typeface="Calibri"/>
                <a:cs typeface="Calibri"/>
              </a:rPr>
              <a:t>ma  deve </a:t>
            </a:r>
            <a:r>
              <a:rPr lang="it-IT" sz="2600" i="1" u="sng" dirty="0" smtClean="0">
                <a:solidFill>
                  <a:srgbClr val="FF0000"/>
                </a:solidFill>
                <a:latin typeface="Calibri"/>
                <a:cs typeface="Calibri"/>
              </a:rPr>
              <a:t>essere </a:t>
            </a:r>
            <a:r>
              <a:rPr lang="it-IT" sz="2600" i="1" u="sng" spc="-5" dirty="0" smtClean="0">
                <a:solidFill>
                  <a:srgbClr val="FF0000"/>
                </a:solidFill>
                <a:latin typeface="Calibri"/>
                <a:cs typeface="Calibri"/>
              </a:rPr>
              <a:t>diversamente definita</a:t>
            </a:r>
            <a:r>
              <a:rPr lang="it-IT" sz="2600" u="sng" spc="-5" dirty="0" smtClean="0">
                <a:latin typeface="Calibri"/>
                <a:cs typeface="Calibri"/>
              </a:rPr>
              <a:t>”</a:t>
            </a:r>
            <a:r>
              <a:rPr lang="it-IT" sz="2600" spc="-5" dirty="0" smtClean="0">
                <a:latin typeface="Calibri"/>
                <a:cs typeface="Calibri"/>
              </a:rPr>
              <a:t> (Cass. </a:t>
            </a:r>
            <a:r>
              <a:rPr lang="it-IT" sz="2600" dirty="0" smtClean="0">
                <a:latin typeface="Calibri"/>
                <a:cs typeface="Calibri"/>
              </a:rPr>
              <a:t>N.</a:t>
            </a:r>
            <a:r>
              <a:rPr lang="it-IT" sz="2600" spc="-100" dirty="0" smtClean="0">
                <a:latin typeface="Calibri"/>
                <a:cs typeface="Calibri"/>
              </a:rPr>
              <a:t> </a:t>
            </a:r>
            <a:r>
              <a:rPr lang="it-IT" sz="2600" spc="-5" dirty="0" smtClean="0">
                <a:latin typeface="Calibri"/>
                <a:cs typeface="Calibri"/>
              </a:rPr>
              <a:t>12964/2008).</a:t>
            </a:r>
            <a:endParaRPr lang="it-IT" sz="2600" dirty="0" smtClean="0">
              <a:latin typeface="Calibri"/>
              <a:cs typeface="Calibri"/>
            </a:endParaRPr>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lstStyle/>
          <a:p>
            <a:pPr marL="180340" indent="-167640">
              <a:lnSpc>
                <a:spcPct val="100000"/>
              </a:lnSpc>
              <a:buFont typeface="Arial"/>
              <a:buChar char="•"/>
              <a:tabLst>
                <a:tab pos="180975" algn="l"/>
              </a:tabLst>
            </a:pPr>
            <a:r>
              <a:rPr lang="it-IT" dirty="0" smtClean="0">
                <a:latin typeface="Calibri" pitchFamily="34" charset="0"/>
                <a:cs typeface="Arial"/>
              </a:rPr>
              <a:t>Assenza scopo di lucro del beneficiario della</a:t>
            </a:r>
            <a:r>
              <a:rPr lang="it-IT" spc="-80" dirty="0" smtClean="0">
                <a:latin typeface="Calibri" pitchFamily="34" charset="0"/>
                <a:cs typeface="Arial"/>
              </a:rPr>
              <a:t> </a:t>
            </a:r>
            <a:r>
              <a:rPr lang="it-IT" dirty="0" smtClean="0">
                <a:latin typeface="Calibri" pitchFamily="34" charset="0"/>
                <a:cs typeface="Arial"/>
              </a:rPr>
              <a:t>prestazione</a:t>
            </a:r>
          </a:p>
          <a:p>
            <a:pPr marL="180340" indent="-167640">
              <a:lnSpc>
                <a:spcPct val="100000"/>
              </a:lnSpc>
              <a:spcBef>
                <a:spcPts val="755"/>
              </a:spcBef>
              <a:buFont typeface="Arial"/>
              <a:buChar char="•"/>
              <a:tabLst>
                <a:tab pos="180975" algn="l"/>
              </a:tabLst>
            </a:pPr>
            <a:r>
              <a:rPr lang="it-IT" dirty="0" smtClean="0">
                <a:solidFill>
                  <a:srgbClr val="FF0000"/>
                </a:solidFill>
                <a:latin typeface="Calibri" pitchFamily="34" charset="0"/>
                <a:cs typeface="Arial"/>
              </a:rPr>
              <a:t>Previsione statutaria + deliberazione</a:t>
            </a:r>
            <a:r>
              <a:rPr lang="it-IT" spc="-130" dirty="0" smtClean="0">
                <a:solidFill>
                  <a:srgbClr val="FF0000"/>
                </a:solidFill>
                <a:latin typeface="Calibri" pitchFamily="34" charset="0"/>
                <a:cs typeface="Arial"/>
              </a:rPr>
              <a:t> </a:t>
            </a:r>
            <a:r>
              <a:rPr lang="it-IT" dirty="0" smtClean="0">
                <a:solidFill>
                  <a:srgbClr val="FF0000"/>
                </a:solidFill>
                <a:latin typeface="Calibri" pitchFamily="34" charset="0"/>
                <a:cs typeface="Arial"/>
              </a:rPr>
              <a:t>Consiglio Direttivo</a:t>
            </a:r>
          </a:p>
          <a:p>
            <a:pPr marL="180340" indent="-167640">
              <a:lnSpc>
                <a:spcPct val="100000"/>
              </a:lnSpc>
              <a:spcBef>
                <a:spcPts val="770"/>
              </a:spcBef>
              <a:buFont typeface="Arial"/>
              <a:buChar char="•"/>
              <a:tabLst>
                <a:tab pos="180975" algn="l"/>
              </a:tabLst>
            </a:pPr>
            <a:r>
              <a:rPr lang="it-IT" dirty="0" smtClean="0">
                <a:latin typeface="Calibri" pitchFamily="34" charset="0"/>
                <a:cs typeface="Arial"/>
              </a:rPr>
              <a:t>Opportuna qualifica di socio del prestatore</a:t>
            </a:r>
            <a:r>
              <a:rPr lang="it-IT" spc="-145" dirty="0" smtClean="0">
                <a:latin typeface="Calibri" pitchFamily="34" charset="0"/>
                <a:cs typeface="Arial"/>
              </a:rPr>
              <a:t> </a:t>
            </a:r>
            <a:r>
              <a:rPr lang="it-IT" dirty="0" smtClean="0">
                <a:latin typeface="Calibri" pitchFamily="34" charset="0"/>
                <a:cs typeface="Arial"/>
              </a:rPr>
              <a:t>d’opera</a:t>
            </a:r>
          </a:p>
          <a:p>
            <a:pPr marL="180340" indent="-167640">
              <a:lnSpc>
                <a:spcPct val="100000"/>
              </a:lnSpc>
              <a:spcBef>
                <a:spcPts val="755"/>
              </a:spcBef>
              <a:buFont typeface="Arial"/>
              <a:buChar char="•"/>
              <a:tabLst>
                <a:tab pos="180975" algn="l"/>
              </a:tabLst>
            </a:pPr>
            <a:r>
              <a:rPr lang="it-IT" dirty="0" smtClean="0">
                <a:latin typeface="Calibri" pitchFamily="34" charset="0"/>
                <a:cs typeface="Arial"/>
              </a:rPr>
              <a:t>Caratteristiche </a:t>
            </a:r>
            <a:r>
              <a:rPr lang="it-IT" spc="-10" dirty="0" smtClean="0">
                <a:latin typeface="Calibri" pitchFamily="34" charset="0"/>
                <a:cs typeface="Arial"/>
              </a:rPr>
              <a:t>effettive </a:t>
            </a:r>
            <a:r>
              <a:rPr lang="it-IT" dirty="0" smtClean="0">
                <a:latin typeface="Calibri" pitchFamily="34" charset="0"/>
                <a:cs typeface="Arial"/>
              </a:rPr>
              <a:t>della</a:t>
            </a:r>
            <a:r>
              <a:rPr lang="it-IT" spc="-50" dirty="0" smtClean="0">
                <a:latin typeface="Calibri" pitchFamily="34" charset="0"/>
                <a:cs typeface="Arial"/>
              </a:rPr>
              <a:t> </a:t>
            </a:r>
            <a:r>
              <a:rPr lang="it-IT" dirty="0" smtClean="0">
                <a:latin typeface="Calibri" pitchFamily="34" charset="0"/>
                <a:cs typeface="Arial"/>
              </a:rPr>
              <a:t>prestazione</a:t>
            </a:r>
          </a:p>
          <a:p>
            <a:pPr marL="180340" indent="-167640">
              <a:lnSpc>
                <a:spcPct val="100000"/>
              </a:lnSpc>
              <a:spcBef>
                <a:spcPts val="755"/>
              </a:spcBef>
              <a:buFont typeface="Arial"/>
              <a:buChar char="•"/>
              <a:tabLst>
                <a:tab pos="180975" algn="l"/>
              </a:tabLst>
            </a:pPr>
            <a:r>
              <a:rPr lang="it-IT" dirty="0" smtClean="0">
                <a:solidFill>
                  <a:srgbClr val="FF0000"/>
                </a:solidFill>
                <a:latin typeface="Calibri" pitchFamily="34" charset="0"/>
                <a:cs typeface="Arial"/>
              </a:rPr>
              <a:t>Dichiarazione sottoscritta dalle</a:t>
            </a:r>
            <a:r>
              <a:rPr lang="it-IT" spc="-114" dirty="0" smtClean="0">
                <a:solidFill>
                  <a:srgbClr val="FF0000"/>
                </a:solidFill>
                <a:latin typeface="Calibri" pitchFamily="34" charset="0"/>
                <a:cs typeface="Arial"/>
              </a:rPr>
              <a:t> </a:t>
            </a:r>
            <a:r>
              <a:rPr lang="it-IT" dirty="0" smtClean="0">
                <a:solidFill>
                  <a:srgbClr val="FF0000"/>
                </a:solidFill>
                <a:latin typeface="Calibri" pitchFamily="34" charset="0"/>
                <a:cs typeface="Arial"/>
              </a:rPr>
              <a:t>parti</a:t>
            </a:r>
          </a:p>
          <a:p>
            <a:endParaRPr lang="it-IT" dirty="0"/>
          </a:p>
        </p:txBody>
      </p:sp>
      <p:sp>
        <p:nvSpPr>
          <p:cNvPr id="3" name="object 3"/>
          <p:cNvSpPr txBox="1"/>
          <p:nvPr/>
        </p:nvSpPr>
        <p:spPr>
          <a:xfrm>
            <a:off x="910844" y="6192316"/>
            <a:ext cx="656590" cy="148590"/>
          </a:xfrm>
          <a:prstGeom prst="rect">
            <a:avLst/>
          </a:prstGeom>
        </p:spPr>
        <p:txBody>
          <a:bodyPr vert="horz" wrap="square" lIns="0" tIns="0" rIns="0" bIns="0" rtlCol="0">
            <a:spAutoFit/>
          </a:bodyPr>
          <a:lstStyle/>
          <a:p>
            <a:pPr marL="12700">
              <a:lnSpc>
                <a:spcPct val="100000"/>
              </a:lnSpc>
            </a:pPr>
            <a:r>
              <a:rPr sz="900" spc="30" dirty="0">
                <a:solidFill>
                  <a:srgbClr val="FFFFFF"/>
                </a:solidFill>
                <a:latin typeface="Tahoma"/>
                <a:cs typeface="Tahoma"/>
              </a:rPr>
              <a:t>12/11/2014</a:t>
            </a:r>
            <a:endParaRPr sz="900">
              <a:latin typeface="Tahoma"/>
              <a:cs typeface="Tahoma"/>
            </a:endParaRPr>
          </a:p>
        </p:txBody>
      </p:sp>
      <p:sp>
        <p:nvSpPr>
          <p:cNvPr id="7" name="object 6"/>
          <p:cNvSpPr txBox="1">
            <a:spLocks noGrp="1"/>
          </p:cNvSpPr>
          <p:nvPr>
            <p:ph type="title"/>
          </p:nvPr>
        </p:nvSpPr>
        <p:spPr>
          <a:xfrm>
            <a:off x="1403648" y="116632"/>
            <a:ext cx="7499350" cy="1143000"/>
          </a:xfrm>
          <a:prstGeom prst="rect">
            <a:avLst/>
          </a:prstGeom>
        </p:spPr>
        <p:txBody>
          <a:bodyPr vert="horz" wrap="square" lIns="0" tIns="269466" rIns="0" bIns="0" rtlCol="0">
            <a:spAutoFit/>
          </a:bodyPr>
          <a:lstStyle/>
          <a:p>
            <a:pPr marL="12698" algn="ctr"/>
            <a:r>
              <a:rPr spc="-10" dirty="0"/>
              <a:t>Prestazioni </a:t>
            </a:r>
            <a:r>
              <a:rPr dirty="0"/>
              <a:t>a </a:t>
            </a:r>
            <a:r>
              <a:rPr spc="-10" dirty="0"/>
              <a:t>titolo</a:t>
            </a:r>
            <a:r>
              <a:rPr spc="-35" dirty="0"/>
              <a:t> </a:t>
            </a:r>
            <a:r>
              <a:rPr spc="-20" dirty="0"/>
              <a:t>gratuito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7" dur="50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9" dur="500"/>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4638"/>
            <a:ext cx="7992888" cy="850106"/>
          </a:xfrm>
        </p:spPr>
        <p:txBody>
          <a:bodyPr>
            <a:normAutofit fontScale="90000"/>
          </a:bodyPr>
          <a:lstStyle/>
          <a:p>
            <a:pPr algn="ctr"/>
            <a:r>
              <a:rPr lang="it-IT" spc="-10" dirty="0" smtClean="0">
                <a:latin typeface="Arial"/>
                <a:cs typeface="Arial"/>
              </a:rPr>
              <a:t/>
            </a:r>
            <a:br>
              <a:rPr lang="it-IT" spc="-10" dirty="0" smtClean="0">
                <a:latin typeface="Arial"/>
                <a:cs typeface="Arial"/>
              </a:rPr>
            </a:br>
            <a:r>
              <a:rPr lang="it-IT" spc="-10" dirty="0" smtClean="0">
                <a:latin typeface="Arial"/>
                <a:cs typeface="Arial"/>
              </a:rPr>
              <a:t>Oggetto della dichiarazione</a:t>
            </a:r>
            <a:r>
              <a:rPr lang="it-IT" dirty="0" smtClean="0">
                <a:latin typeface="Arial"/>
                <a:cs typeface="Arial"/>
              </a:rPr>
              <a:t/>
            </a:r>
            <a:br>
              <a:rPr lang="it-IT" dirty="0" smtClean="0">
                <a:latin typeface="Arial"/>
                <a:cs typeface="Arial"/>
              </a:rPr>
            </a:br>
            <a:endParaRPr lang="it-IT" dirty="0"/>
          </a:p>
        </p:txBody>
      </p:sp>
      <p:sp>
        <p:nvSpPr>
          <p:cNvPr id="3" name="Segnaposto contenuto 2"/>
          <p:cNvSpPr>
            <a:spLocks noGrp="1"/>
          </p:cNvSpPr>
          <p:nvPr>
            <p:ph idx="1"/>
          </p:nvPr>
        </p:nvSpPr>
        <p:spPr>
          <a:xfrm>
            <a:off x="1043608" y="1340768"/>
            <a:ext cx="7992888" cy="4907632"/>
          </a:xfrm>
        </p:spPr>
        <p:txBody>
          <a:bodyPr/>
          <a:lstStyle/>
          <a:p>
            <a:pPr>
              <a:lnSpc>
                <a:spcPct val="100000"/>
              </a:lnSpc>
              <a:spcBef>
                <a:spcPts val="13"/>
              </a:spcBef>
            </a:pPr>
            <a:endParaRPr lang="it-IT" sz="2100" dirty="0" smtClean="0">
              <a:latin typeface="Times New Roman"/>
              <a:cs typeface="Times New Roman"/>
            </a:endParaRPr>
          </a:p>
          <a:p>
            <a:pPr marL="262890" lvl="1" indent="-195580">
              <a:lnSpc>
                <a:spcPct val="100000"/>
              </a:lnSpc>
              <a:buFont typeface="Arial"/>
              <a:buChar char="•"/>
              <a:tabLst>
                <a:tab pos="263525" algn="l"/>
              </a:tabLst>
            </a:pPr>
            <a:r>
              <a:rPr lang="it-IT" sz="3600" dirty="0" smtClean="0">
                <a:latin typeface="Calibri" pitchFamily="34" charset="0"/>
                <a:cs typeface="Arial"/>
              </a:rPr>
              <a:t>Motivazione (</a:t>
            </a:r>
            <a:r>
              <a:rPr lang="it-IT" i="1" dirty="0" err="1" smtClean="0">
                <a:latin typeface="Calibri" pitchFamily="34" charset="0"/>
                <a:cs typeface="Arial"/>
              </a:rPr>
              <a:t>gratia</a:t>
            </a:r>
            <a:r>
              <a:rPr lang="it-IT" i="1" dirty="0" smtClean="0">
                <a:latin typeface="Calibri" pitchFamily="34" charset="0"/>
                <a:cs typeface="Arial"/>
              </a:rPr>
              <a:t> </a:t>
            </a:r>
            <a:r>
              <a:rPr lang="it-IT" i="1" dirty="0" err="1" smtClean="0">
                <a:latin typeface="Calibri" pitchFamily="34" charset="0"/>
                <a:cs typeface="Arial"/>
              </a:rPr>
              <a:t>vel</a:t>
            </a:r>
            <a:r>
              <a:rPr lang="it-IT" i="1" dirty="0" smtClean="0">
                <a:latin typeface="Calibri" pitchFamily="34" charset="0"/>
                <a:cs typeface="Arial"/>
              </a:rPr>
              <a:t> </a:t>
            </a:r>
            <a:r>
              <a:rPr lang="it-IT" i="1" dirty="0" err="1" smtClean="0">
                <a:latin typeface="Calibri" pitchFamily="34" charset="0"/>
                <a:cs typeface="Arial"/>
              </a:rPr>
              <a:t>benevolentia</a:t>
            </a:r>
            <a:r>
              <a:rPr lang="it-IT" i="1" spc="-105" dirty="0" smtClean="0">
                <a:latin typeface="Calibri" pitchFamily="34" charset="0"/>
                <a:cs typeface="Arial"/>
              </a:rPr>
              <a:t> </a:t>
            </a:r>
            <a:r>
              <a:rPr lang="it-IT" i="1" dirty="0" err="1" smtClean="0">
                <a:latin typeface="Calibri" pitchFamily="34" charset="0"/>
                <a:cs typeface="Arial"/>
              </a:rPr>
              <a:t>causae</a:t>
            </a:r>
            <a:r>
              <a:rPr lang="it-IT" sz="3600" dirty="0" smtClean="0">
                <a:latin typeface="Calibri" pitchFamily="34" charset="0"/>
                <a:cs typeface="Arial"/>
              </a:rPr>
              <a:t>) finalizzata al </a:t>
            </a:r>
            <a:r>
              <a:rPr lang="it-IT" sz="3600" spc="-5" dirty="0" smtClean="0">
                <a:latin typeface="Calibri" pitchFamily="34" charset="0"/>
                <a:cs typeface="Arial"/>
              </a:rPr>
              <a:t>perseguimento </a:t>
            </a:r>
            <a:r>
              <a:rPr lang="it-IT" sz="3600" dirty="0" smtClean="0">
                <a:latin typeface="Calibri" pitchFamily="34" charset="0"/>
                <a:cs typeface="Arial"/>
              </a:rPr>
              <a:t>scopi associativi da acquisire</a:t>
            </a:r>
          </a:p>
          <a:p>
            <a:pPr marL="262890" lvl="1" indent="-195580">
              <a:lnSpc>
                <a:spcPct val="100000"/>
              </a:lnSpc>
              <a:spcBef>
                <a:spcPts val="480"/>
              </a:spcBef>
              <a:buFont typeface="Arial"/>
              <a:buChar char="•"/>
              <a:tabLst>
                <a:tab pos="263525" algn="l"/>
              </a:tabLst>
            </a:pPr>
            <a:r>
              <a:rPr lang="it-IT" sz="3600" dirty="0" smtClean="0">
                <a:latin typeface="Calibri" pitchFamily="34" charset="0"/>
                <a:cs typeface="Arial"/>
              </a:rPr>
              <a:t>Assenza vincoli e subordinazione</a:t>
            </a:r>
            <a:r>
              <a:rPr lang="it-IT" sz="3600" spc="-80" dirty="0" smtClean="0">
                <a:latin typeface="Calibri" pitchFamily="34" charset="0"/>
                <a:cs typeface="Arial"/>
              </a:rPr>
              <a:t> </a:t>
            </a:r>
            <a:r>
              <a:rPr lang="it-IT" sz="3600" dirty="0" smtClean="0">
                <a:latin typeface="Calibri" pitchFamily="34" charset="0"/>
                <a:cs typeface="Arial"/>
              </a:rPr>
              <a:t>gerarchica</a:t>
            </a:r>
          </a:p>
          <a:p>
            <a:pPr marL="262890" lvl="1" indent="-195580">
              <a:lnSpc>
                <a:spcPct val="100000"/>
              </a:lnSpc>
              <a:spcBef>
                <a:spcPts val="480"/>
              </a:spcBef>
              <a:buFont typeface="Arial"/>
              <a:buChar char="•"/>
              <a:tabLst>
                <a:tab pos="263525" algn="l"/>
              </a:tabLst>
            </a:pPr>
            <a:r>
              <a:rPr lang="it-IT" sz="3600" dirty="0" smtClean="0">
                <a:latin typeface="Calibri" pitchFamily="34" charset="0"/>
                <a:cs typeface="Arial"/>
              </a:rPr>
              <a:t>Assunzione responsabilità</a:t>
            </a:r>
            <a:r>
              <a:rPr lang="it-IT" sz="3600" spc="-100" dirty="0" smtClean="0">
                <a:latin typeface="Calibri" pitchFamily="34" charset="0"/>
                <a:cs typeface="Arial"/>
              </a:rPr>
              <a:t> </a:t>
            </a:r>
            <a:r>
              <a:rPr lang="it-IT" sz="3600" dirty="0" smtClean="0">
                <a:latin typeface="Calibri" pitchFamily="34" charset="0"/>
                <a:cs typeface="Arial"/>
              </a:rPr>
              <a:t>prestatore.</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331640" y="116632"/>
            <a:ext cx="7499350" cy="949206"/>
          </a:xfrm>
          <a:prstGeom prst="rect">
            <a:avLst/>
          </a:prstGeom>
        </p:spPr>
        <p:txBody>
          <a:bodyPr vert="horz" wrap="square" lIns="0" tIns="269466" rIns="0" bIns="0" rtlCol="0">
            <a:spAutoFit/>
          </a:bodyPr>
          <a:lstStyle/>
          <a:p>
            <a:pPr marL="12698" algn="ctr"/>
            <a:r>
              <a:rPr lang="it-IT" spc="-20" dirty="0" smtClean="0"/>
              <a:t>Dichiarazione del volontario</a:t>
            </a:r>
            <a:endParaRPr spc="-20" dirty="0"/>
          </a:p>
        </p:txBody>
      </p:sp>
      <p:sp>
        <p:nvSpPr>
          <p:cNvPr id="16" name="object 5"/>
          <p:cNvSpPr txBox="1"/>
          <p:nvPr/>
        </p:nvSpPr>
        <p:spPr>
          <a:xfrm>
            <a:off x="1043608" y="1340768"/>
            <a:ext cx="8100392" cy="4621778"/>
          </a:xfrm>
          <a:prstGeom prst="rect">
            <a:avLst/>
          </a:prstGeom>
          <a:ln w="28575">
            <a:noFill/>
          </a:ln>
        </p:spPr>
        <p:txBody>
          <a:bodyPr vert="horz" wrap="square" lIns="0" tIns="0" rIns="0" bIns="0" rtlCol="0">
            <a:spAutoFit/>
          </a:bodyPr>
          <a:lstStyle/>
          <a:p>
            <a:pPr marL="12698" marR="5335352">
              <a:tabLst>
                <a:tab pos="2590532" algn="l"/>
              </a:tabLst>
            </a:pPr>
            <a:r>
              <a:rPr sz="1500" spc="-5" dirty="0">
                <a:latin typeface="Calibri"/>
                <a:cs typeface="Calibri"/>
              </a:rPr>
              <a:t>Al Consiglio </a:t>
            </a:r>
            <a:r>
              <a:rPr sz="1500" spc="-10" dirty="0">
                <a:latin typeface="Calibri"/>
                <a:cs typeface="Calibri"/>
              </a:rPr>
              <a:t>Direttivo  </a:t>
            </a:r>
            <a:r>
              <a:rPr sz="1500" spc="-15" dirty="0">
                <a:latin typeface="Calibri"/>
                <a:cs typeface="Calibri"/>
              </a:rPr>
              <a:t>Dell’Associazione</a:t>
            </a:r>
            <a:r>
              <a:rPr sz="1500" u="sng" spc="-15" dirty="0">
                <a:latin typeface="Times New Roman"/>
                <a:cs typeface="Times New Roman"/>
              </a:rPr>
              <a:t> 	</a:t>
            </a:r>
            <a:r>
              <a:rPr sz="1500" u="sng" spc="-310" dirty="0">
                <a:latin typeface="Times New Roman"/>
                <a:cs typeface="Times New Roman"/>
              </a:rPr>
              <a:t> </a:t>
            </a:r>
            <a:endParaRPr sz="1500" dirty="0">
              <a:latin typeface="Times New Roman"/>
              <a:cs typeface="Times New Roman"/>
            </a:endParaRPr>
          </a:p>
          <a:p>
            <a:pPr>
              <a:spcBef>
                <a:spcPts val="17"/>
              </a:spcBef>
            </a:pPr>
            <a:endParaRPr sz="1500" dirty="0">
              <a:latin typeface="Times New Roman"/>
              <a:cs typeface="Times New Roman"/>
            </a:endParaRPr>
          </a:p>
          <a:p>
            <a:pPr marL="12698" marR="3591823">
              <a:tabLst>
                <a:tab pos="4254694" algn="l"/>
                <a:tab pos="4334060" algn="l"/>
              </a:tabLst>
            </a:pPr>
            <a:r>
              <a:rPr sz="1500" dirty="0">
                <a:latin typeface="Calibri"/>
                <a:cs typeface="Calibri"/>
              </a:rPr>
              <a:t>Il</a:t>
            </a:r>
            <a:r>
              <a:rPr sz="1500" spc="-70" dirty="0">
                <a:latin typeface="Calibri"/>
                <a:cs typeface="Calibri"/>
              </a:rPr>
              <a:t> </a:t>
            </a:r>
            <a:r>
              <a:rPr sz="1500" spc="-10" dirty="0">
                <a:latin typeface="Calibri"/>
                <a:cs typeface="Calibri"/>
              </a:rPr>
              <a:t>sottoscritto </a:t>
            </a:r>
            <a:r>
              <a:rPr sz="1500" spc="-40" dirty="0">
                <a:latin typeface="Calibri"/>
                <a:cs typeface="Calibri"/>
              </a:rPr>
              <a:t> </a:t>
            </a:r>
            <a:r>
              <a:rPr sz="1500" u="sng" dirty="0">
                <a:latin typeface="Calibri"/>
                <a:cs typeface="Calibri"/>
              </a:rPr>
              <a:t> 		</a:t>
            </a:r>
            <a:r>
              <a:rPr sz="1500" u="sng" spc="-254" dirty="0">
                <a:latin typeface="Calibri"/>
                <a:cs typeface="Calibri"/>
              </a:rPr>
              <a:t> </a:t>
            </a:r>
            <a:r>
              <a:rPr sz="1500" dirty="0">
                <a:latin typeface="Calibri"/>
                <a:cs typeface="Calibri"/>
              </a:rPr>
              <a:t> socio</a:t>
            </a:r>
            <a:r>
              <a:rPr sz="1500" spc="-45" dirty="0">
                <a:latin typeface="Calibri"/>
                <a:cs typeface="Calibri"/>
              </a:rPr>
              <a:t> </a:t>
            </a:r>
            <a:r>
              <a:rPr sz="1500" spc="-10" dirty="0">
                <a:latin typeface="Calibri"/>
                <a:cs typeface="Calibri"/>
              </a:rPr>
              <a:t>dell’associazione</a:t>
            </a:r>
            <a:r>
              <a:rPr sz="1500" u="sng" spc="-10" dirty="0">
                <a:latin typeface="Times New Roman"/>
                <a:cs typeface="Times New Roman"/>
              </a:rPr>
              <a:t> 	</a:t>
            </a:r>
            <a:endParaRPr sz="1500" dirty="0">
              <a:latin typeface="Times New Roman"/>
              <a:cs typeface="Times New Roman"/>
            </a:endParaRPr>
          </a:p>
          <a:p>
            <a:pPr marL="269212" algn="ctr"/>
            <a:r>
              <a:rPr sz="1500" b="1" spc="-10" dirty="0">
                <a:latin typeface="Calibri"/>
                <a:cs typeface="Calibri"/>
              </a:rPr>
              <a:t>Dichiara</a:t>
            </a:r>
            <a:endParaRPr sz="1500" dirty="0">
              <a:latin typeface="Calibri"/>
              <a:cs typeface="Calibri"/>
            </a:endParaRPr>
          </a:p>
          <a:p>
            <a:pPr>
              <a:spcBef>
                <a:spcPts val="19"/>
              </a:spcBef>
            </a:pPr>
            <a:endParaRPr sz="1500" dirty="0">
              <a:latin typeface="Times New Roman"/>
              <a:cs typeface="Times New Roman"/>
            </a:endParaRPr>
          </a:p>
          <a:p>
            <a:pPr marL="12698" marR="6985" indent="269212"/>
            <a:r>
              <a:rPr sz="1500" b="1" u="sng" dirty="0">
                <a:latin typeface="Calibri"/>
                <a:cs typeface="Calibri"/>
              </a:rPr>
              <a:t>Di </a:t>
            </a:r>
            <a:r>
              <a:rPr sz="1500" b="1" u="sng" spc="-5" dirty="0">
                <a:latin typeface="Calibri"/>
                <a:cs typeface="Calibri"/>
              </a:rPr>
              <a:t>non </a:t>
            </a:r>
            <a:r>
              <a:rPr sz="1500" b="1" u="sng" spc="-10" dirty="0">
                <a:latin typeface="Calibri"/>
                <a:cs typeface="Calibri"/>
              </a:rPr>
              <a:t>percepire alcun </a:t>
            </a:r>
            <a:r>
              <a:rPr sz="1500" b="1" u="sng" spc="-5" dirty="0">
                <a:latin typeface="Calibri"/>
                <a:cs typeface="Calibri"/>
              </a:rPr>
              <a:t>compenso </a:t>
            </a:r>
            <a:r>
              <a:rPr sz="1500" b="1" u="sng" dirty="0">
                <a:latin typeface="Calibri"/>
                <a:cs typeface="Calibri"/>
              </a:rPr>
              <a:t>per la </a:t>
            </a:r>
            <a:r>
              <a:rPr sz="1500" b="1" u="sng" spc="-5" dirty="0">
                <a:latin typeface="Calibri"/>
                <a:cs typeface="Calibri"/>
              </a:rPr>
              <a:t>partecipazione </a:t>
            </a:r>
            <a:r>
              <a:rPr sz="1500" b="1" u="sng" spc="-15" dirty="0">
                <a:latin typeface="Calibri"/>
                <a:cs typeface="Calibri"/>
              </a:rPr>
              <a:t>all’attività </a:t>
            </a:r>
            <a:r>
              <a:rPr sz="1500" b="1" u="sng" dirty="0">
                <a:latin typeface="Calibri"/>
                <a:cs typeface="Calibri"/>
              </a:rPr>
              <a:t>(o </a:t>
            </a:r>
            <a:r>
              <a:rPr sz="1500" b="1" u="sng" spc="-10" dirty="0">
                <a:latin typeface="Calibri"/>
                <a:cs typeface="Calibri"/>
              </a:rPr>
              <a:t>manifestazioni </a:t>
            </a:r>
            <a:r>
              <a:rPr sz="1500" b="1" u="sng" dirty="0">
                <a:latin typeface="Calibri"/>
                <a:cs typeface="Calibri"/>
              </a:rPr>
              <a:t>a </a:t>
            </a:r>
            <a:r>
              <a:rPr sz="1500" b="1" u="sng" spc="-10" dirty="0">
                <a:latin typeface="Calibri"/>
                <a:cs typeface="Calibri"/>
              </a:rPr>
              <a:t>cui </a:t>
            </a:r>
            <a:r>
              <a:rPr sz="1500" b="1" u="sng" spc="-15" dirty="0">
                <a:latin typeface="Calibri"/>
                <a:cs typeface="Calibri"/>
              </a:rPr>
              <a:t>sarà  </a:t>
            </a:r>
            <a:r>
              <a:rPr sz="1500" b="1" u="sng" spc="-10" dirty="0">
                <a:latin typeface="Calibri"/>
                <a:cs typeface="Calibri"/>
              </a:rPr>
              <a:t>invitato)</a:t>
            </a:r>
            <a:r>
              <a:rPr sz="1500" b="1" u="sng" spc="-110" dirty="0">
                <a:latin typeface="Calibri"/>
                <a:cs typeface="Calibri"/>
              </a:rPr>
              <a:t> </a:t>
            </a:r>
            <a:r>
              <a:rPr sz="1500" b="1" u="sng" spc="-10" dirty="0">
                <a:latin typeface="Calibri"/>
                <a:cs typeface="Calibri"/>
              </a:rPr>
              <a:t>dell’Associazione.</a:t>
            </a:r>
            <a:endParaRPr sz="1500" dirty="0">
              <a:latin typeface="Calibri"/>
              <a:cs typeface="Calibri"/>
            </a:endParaRPr>
          </a:p>
          <a:p>
            <a:pPr marL="281910"/>
            <a:r>
              <a:rPr sz="1500" spc="-5" dirty="0">
                <a:latin typeface="Calibri"/>
                <a:cs typeface="Calibri"/>
              </a:rPr>
              <a:t>Dichiara</a:t>
            </a:r>
            <a:r>
              <a:rPr sz="1500" spc="110" dirty="0">
                <a:latin typeface="Calibri"/>
                <a:cs typeface="Calibri"/>
              </a:rPr>
              <a:t> </a:t>
            </a:r>
            <a:r>
              <a:rPr sz="1500" spc="-5" dirty="0">
                <a:latin typeface="Calibri"/>
                <a:cs typeface="Calibri"/>
              </a:rPr>
              <a:t>inoltre</a:t>
            </a:r>
            <a:r>
              <a:rPr sz="1500" spc="105" dirty="0">
                <a:latin typeface="Calibri"/>
                <a:cs typeface="Calibri"/>
              </a:rPr>
              <a:t> </a:t>
            </a:r>
            <a:r>
              <a:rPr sz="1500" dirty="0">
                <a:latin typeface="Calibri"/>
                <a:cs typeface="Calibri"/>
              </a:rPr>
              <a:t>di</a:t>
            </a:r>
            <a:r>
              <a:rPr sz="1500" spc="105" dirty="0">
                <a:latin typeface="Calibri"/>
                <a:cs typeface="Calibri"/>
              </a:rPr>
              <a:t> </a:t>
            </a:r>
            <a:r>
              <a:rPr sz="1500" spc="-15" dirty="0">
                <a:latin typeface="Calibri"/>
                <a:cs typeface="Calibri"/>
              </a:rPr>
              <a:t>svolgere</a:t>
            </a:r>
            <a:r>
              <a:rPr sz="1500" spc="100" dirty="0">
                <a:latin typeface="Calibri"/>
                <a:cs typeface="Calibri"/>
              </a:rPr>
              <a:t> </a:t>
            </a:r>
            <a:r>
              <a:rPr sz="1500" spc="-20" dirty="0">
                <a:latin typeface="Calibri"/>
                <a:cs typeface="Calibri"/>
              </a:rPr>
              <a:t>l’attività</a:t>
            </a:r>
            <a:r>
              <a:rPr sz="1500" spc="105" dirty="0">
                <a:latin typeface="Calibri"/>
                <a:cs typeface="Calibri"/>
              </a:rPr>
              <a:t> </a:t>
            </a:r>
            <a:r>
              <a:rPr sz="1500" dirty="0">
                <a:latin typeface="Calibri"/>
                <a:cs typeface="Calibri"/>
              </a:rPr>
              <a:t>in</a:t>
            </a:r>
            <a:r>
              <a:rPr sz="1500" spc="120" dirty="0">
                <a:latin typeface="Calibri"/>
                <a:cs typeface="Calibri"/>
              </a:rPr>
              <a:t> </a:t>
            </a:r>
            <a:r>
              <a:rPr sz="1500" dirty="0">
                <a:latin typeface="Calibri"/>
                <a:cs typeface="Calibri"/>
              </a:rPr>
              <a:t>modo</a:t>
            </a:r>
            <a:r>
              <a:rPr sz="1500" spc="105" dirty="0">
                <a:latin typeface="Calibri"/>
                <a:cs typeface="Calibri"/>
              </a:rPr>
              <a:t> </a:t>
            </a:r>
            <a:r>
              <a:rPr sz="1500" dirty="0">
                <a:latin typeface="Calibri"/>
                <a:cs typeface="Calibri"/>
              </a:rPr>
              <a:t>del</a:t>
            </a:r>
            <a:r>
              <a:rPr sz="1500" spc="105" dirty="0">
                <a:latin typeface="Calibri"/>
                <a:cs typeface="Calibri"/>
              </a:rPr>
              <a:t> </a:t>
            </a:r>
            <a:r>
              <a:rPr sz="1500" spc="-10" dirty="0">
                <a:latin typeface="Calibri"/>
                <a:cs typeface="Calibri"/>
              </a:rPr>
              <a:t>tutto</a:t>
            </a:r>
            <a:r>
              <a:rPr sz="1500" spc="105" dirty="0">
                <a:latin typeface="Calibri"/>
                <a:cs typeface="Calibri"/>
              </a:rPr>
              <a:t> </a:t>
            </a:r>
            <a:r>
              <a:rPr sz="1500" spc="-10" dirty="0">
                <a:latin typeface="Calibri"/>
                <a:cs typeface="Calibri"/>
              </a:rPr>
              <a:t>volontaria</a:t>
            </a:r>
            <a:r>
              <a:rPr sz="1500" spc="110" dirty="0">
                <a:latin typeface="Calibri"/>
                <a:cs typeface="Calibri"/>
              </a:rPr>
              <a:t> </a:t>
            </a:r>
            <a:r>
              <a:rPr sz="1500" dirty="0">
                <a:latin typeface="Calibri"/>
                <a:cs typeface="Calibri"/>
              </a:rPr>
              <a:t>e</a:t>
            </a:r>
            <a:r>
              <a:rPr sz="1500" spc="100" dirty="0">
                <a:latin typeface="Calibri"/>
                <a:cs typeface="Calibri"/>
              </a:rPr>
              <a:t> </a:t>
            </a:r>
            <a:r>
              <a:rPr sz="1500" spc="-10" dirty="0">
                <a:latin typeface="Calibri"/>
                <a:cs typeface="Calibri"/>
              </a:rPr>
              <a:t>gratuita</a:t>
            </a:r>
            <a:r>
              <a:rPr sz="1500" spc="105" dirty="0">
                <a:latin typeface="Calibri"/>
                <a:cs typeface="Calibri"/>
              </a:rPr>
              <a:t> </a:t>
            </a:r>
            <a:r>
              <a:rPr sz="1500" spc="-10" dirty="0">
                <a:latin typeface="Calibri"/>
                <a:cs typeface="Calibri"/>
              </a:rPr>
              <a:t>senza</a:t>
            </a:r>
            <a:r>
              <a:rPr sz="1500" spc="105" dirty="0">
                <a:latin typeface="Calibri"/>
                <a:cs typeface="Calibri"/>
              </a:rPr>
              <a:t> </a:t>
            </a:r>
            <a:r>
              <a:rPr sz="1500" dirty="0">
                <a:latin typeface="Calibri"/>
                <a:cs typeface="Calibri"/>
              </a:rPr>
              <a:t>alcun</a:t>
            </a:r>
            <a:r>
              <a:rPr sz="1500" spc="110" dirty="0">
                <a:latin typeface="Calibri"/>
                <a:cs typeface="Calibri"/>
              </a:rPr>
              <a:t> </a:t>
            </a:r>
            <a:r>
              <a:rPr sz="1500" spc="-5" dirty="0">
                <a:latin typeface="Calibri"/>
                <a:cs typeface="Calibri"/>
              </a:rPr>
              <a:t>vincolo</a:t>
            </a:r>
            <a:r>
              <a:rPr sz="1500" spc="100" dirty="0">
                <a:latin typeface="Calibri"/>
                <a:cs typeface="Calibri"/>
              </a:rPr>
              <a:t> </a:t>
            </a:r>
            <a:r>
              <a:rPr sz="1500" dirty="0">
                <a:latin typeface="Calibri"/>
                <a:cs typeface="Calibri"/>
              </a:rPr>
              <a:t>di</a:t>
            </a:r>
          </a:p>
          <a:p>
            <a:pPr marL="12698"/>
            <a:r>
              <a:rPr sz="1500" spc="-5" dirty="0">
                <a:latin typeface="Calibri"/>
                <a:cs typeface="Calibri"/>
              </a:rPr>
              <a:t>subordinazione nei riguardi</a:t>
            </a:r>
            <a:r>
              <a:rPr sz="1500" dirty="0">
                <a:latin typeface="Calibri"/>
                <a:cs typeface="Calibri"/>
              </a:rPr>
              <a:t> </a:t>
            </a:r>
            <a:r>
              <a:rPr sz="1500" spc="-15" dirty="0">
                <a:latin typeface="Calibri"/>
                <a:cs typeface="Calibri"/>
              </a:rPr>
              <a:t>dell’Associazione.</a:t>
            </a:r>
            <a:endParaRPr sz="1500" dirty="0">
              <a:latin typeface="Calibri"/>
              <a:cs typeface="Calibri"/>
            </a:endParaRPr>
          </a:p>
          <a:p>
            <a:pPr marL="12698" marR="5080" indent="269212"/>
            <a:r>
              <a:rPr sz="1500" spc="-5" dirty="0">
                <a:latin typeface="Calibri"/>
                <a:cs typeface="Calibri"/>
              </a:rPr>
              <a:t>Al </a:t>
            </a:r>
            <a:r>
              <a:rPr sz="1500" spc="-10" dirty="0">
                <a:latin typeface="Calibri"/>
                <a:cs typeface="Calibri"/>
              </a:rPr>
              <a:t>sottoscritto </a:t>
            </a:r>
            <a:r>
              <a:rPr sz="1500" spc="-10" dirty="0">
                <a:solidFill>
                  <a:srgbClr val="FF0000"/>
                </a:solidFill>
                <a:latin typeface="Calibri"/>
                <a:cs typeface="Calibri"/>
              </a:rPr>
              <a:t>saranno rimborsate </a:t>
            </a:r>
            <a:r>
              <a:rPr sz="1500" spc="-5" dirty="0">
                <a:solidFill>
                  <a:srgbClr val="FF0000"/>
                </a:solidFill>
                <a:latin typeface="Calibri"/>
                <a:cs typeface="Calibri"/>
              </a:rPr>
              <a:t>unicamente </a:t>
            </a:r>
            <a:r>
              <a:rPr sz="1500" dirty="0">
                <a:solidFill>
                  <a:srgbClr val="FF0000"/>
                </a:solidFill>
                <a:latin typeface="Calibri"/>
                <a:cs typeface="Calibri"/>
              </a:rPr>
              <a:t>le </a:t>
            </a:r>
            <a:r>
              <a:rPr sz="1500" spc="-5" dirty="0">
                <a:solidFill>
                  <a:srgbClr val="FF0000"/>
                </a:solidFill>
                <a:latin typeface="Calibri"/>
                <a:cs typeface="Calibri"/>
              </a:rPr>
              <a:t>spese </a:t>
            </a:r>
            <a:r>
              <a:rPr sz="1500" spc="-10" dirty="0">
                <a:solidFill>
                  <a:srgbClr val="FF0000"/>
                </a:solidFill>
                <a:latin typeface="Calibri"/>
                <a:cs typeface="Calibri"/>
              </a:rPr>
              <a:t>sostenute </a:t>
            </a:r>
            <a:r>
              <a:rPr sz="1500" dirty="0">
                <a:solidFill>
                  <a:srgbClr val="FF0000"/>
                </a:solidFill>
                <a:latin typeface="Calibri"/>
                <a:cs typeface="Calibri"/>
              </a:rPr>
              <a:t>e </a:t>
            </a:r>
            <a:r>
              <a:rPr sz="1500" spc="-15" dirty="0">
                <a:solidFill>
                  <a:srgbClr val="FF0000"/>
                </a:solidFill>
                <a:latin typeface="Calibri"/>
                <a:cs typeface="Calibri"/>
              </a:rPr>
              <a:t>autorizzate </a:t>
            </a:r>
            <a:r>
              <a:rPr sz="1500" spc="-5" dirty="0">
                <a:latin typeface="Calibri"/>
                <a:cs typeface="Calibri"/>
              </a:rPr>
              <a:t>(viaggio, soggiorno,  </a:t>
            </a:r>
            <a:r>
              <a:rPr sz="1500" spc="-10" dirty="0">
                <a:latin typeface="Calibri"/>
                <a:cs typeface="Calibri"/>
              </a:rPr>
              <a:t>vitto) </a:t>
            </a:r>
            <a:r>
              <a:rPr sz="1500" spc="-10" dirty="0">
                <a:solidFill>
                  <a:srgbClr val="FF0000"/>
                </a:solidFill>
                <a:latin typeface="Calibri"/>
                <a:cs typeface="Calibri"/>
              </a:rPr>
              <a:t>con </a:t>
            </a:r>
            <a:r>
              <a:rPr sz="1500" spc="-5" dirty="0">
                <a:solidFill>
                  <a:srgbClr val="FF0000"/>
                </a:solidFill>
                <a:latin typeface="Calibri"/>
                <a:cs typeface="Calibri"/>
              </a:rPr>
              <a:t>presentazione </a:t>
            </a:r>
            <a:r>
              <a:rPr sz="1500" dirty="0">
                <a:solidFill>
                  <a:srgbClr val="FF0000"/>
                </a:solidFill>
                <a:latin typeface="Calibri"/>
                <a:cs typeface="Calibri"/>
              </a:rPr>
              <a:t>di </a:t>
            </a:r>
            <a:r>
              <a:rPr sz="1500" spc="-5" dirty="0">
                <a:solidFill>
                  <a:srgbClr val="FF0000"/>
                </a:solidFill>
                <a:latin typeface="Calibri"/>
                <a:cs typeface="Calibri"/>
              </a:rPr>
              <a:t>idonea documentazione</a:t>
            </a:r>
            <a:r>
              <a:rPr sz="1500" spc="-5" dirty="0">
                <a:latin typeface="Calibri"/>
                <a:cs typeface="Calibri"/>
              </a:rPr>
              <a:t>. </a:t>
            </a:r>
            <a:r>
              <a:rPr sz="1500" dirty="0">
                <a:latin typeface="Calibri"/>
                <a:cs typeface="Calibri"/>
              </a:rPr>
              <a:t>Il </a:t>
            </a:r>
            <a:r>
              <a:rPr sz="1500" spc="-10" dirty="0">
                <a:latin typeface="Calibri"/>
                <a:cs typeface="Calibri"/>
              </a:rPr>
              <a:t>sottoscritto esonera </a:t>
            </a:r>
            <a:r>
              <a:rPr sz="1500" dirty="0">
                <a:latin typeface="Calibri"/>
                <a:cs typeface="Calibri"/>
              </a:rPr>
              <a:t>da </a:t>
            </a:r>
            <a:r>
              <a:rPr sz="1500" spc="-5" dirty="0">
                <a:latin typeface="Calibri"/>
                <a:cs typeface="Calibri"/>
              </a:rPr>
              <a:t>ogni responsabilità  </a:t>
            </a:r>
            <a:r>
              <a:rPr sz="1500" spc="-15" dirty="0">
                <a:latin typeface="Calibri"/>
                <a:cs typeface="Calibri"/>
              </a:rPr>
              <a:t>l’Associazione </a:t>
            </a:r>
            <a:r>
              <a:rPr sz="1500" dirty="0">
                <a:latin typeface="Calibri"/>
                <a:cs typeface="Calibri"/>
              </a:rPr>
              <a:t>nello </a:t>
            </a:r>
            <a:r>
              <a:rPr sz="1500" spc="-10" dirty="0">
                <a:latin typeface="Calibri"/>
                <a:cs typeface="Calibri"/>
              </a:rPr>
              <a:t>svolgimento </a:t>
            </a:r>
            <a:r>
              <a:rPr sz="1500" spc="-15" dirty="0">
                <a:latin typeface="Calibri"/>
                <a:cs typeface="Calibri"/>
              </a:rPr>
              <a:t>dell’attività </a:t>
            </a:r>
            <a:r>
              <a:rPr sz="1500" dirty="0">
                <a:latin typeface="Calibri"/>
                <a:cs typeface="Calibri"/>
              </a:rPr>
              <a:t>di cui</a:t>
            </a:r>
            <a:r>
              <a:rPr sz="1500" spc="-5" dirty="0">
                <a:latin typeface="Calibri"/>
                <a:cs typeface="Calibri"/>
              </a:rPr>
              <a:t> </a:t>
            </a:r>
            <a:r>
              <a:rPr sz="1500" spc="-10" dirty="0">
                <a:latin typeface="Calibri"/>
                <a:cs typeface="Calibri"/>
              </a:rPr>
              <a:t>sopra.</a:t>
            </a:r>
            <a:endParaRPr sz="1500" dirty="0">
              <a:latin typeface="Calibri"/>
              <a:cs typeface="Calibri"/>
            </a:endParaRPr>
          </a:p>
          <a:p>
            <a:pPr marL="281910" marR="7007133">
              <a:lnSpc>
                <a:spcPts val="3599"/>
              </a:lnSpc>
              <a:spcBef>
                <a:spcPts val="420"/>
              </a:spcBef>
            </a:pPr>
            <a:r>
              <a:rPr sz="1500" dirty="0">
                <a:latin typeface="Calibri"/>
                <a:cs typeface="Calibri"/>
              </a:rPr>
              <a:t>In </a:t>
            </a:r>
            <a:r>
              <a:rPr sz="1500" spc="-10" dirty="0" err="1" smtClean="0">
                <a:latin typeface="Calibri"/>
                <a:cs typeface="Calibri"/>
              </a:rPr>
              <a:t>fede</a:t>
            </a:r>
            <a:r>
              <a:rPr lang="it-IT" sz="1500" spc="-10" dirty="0" smtClean="0">
                <a:latin typeface="Calibri"/>
                <a:cs typeface="Calibri"/>
              </a:rPr>
              <a:t>                       (</a:t>
            </a:r>
            <a:r>
              <a:rPr sz="1500" spc="-5" dirty="0" err="1" smtClean="0">
                <a:latin typeface="Calibri"/>
                <a:cs typeface="Calibri"/>
              </a:rPr>
              <a:t>il</a:t>
            </a:r>
            <a:r>
              <a:rPr lang="it-IT" sz="1500" spc="-5" dirty="0" smtClean="0">
                <a:latin typeface="Calibri"/>
                <a:cs typeface="Calibri"/>
              </a:rPr>
              <a:t> </a:t>
            </a:r>
            <a:r>
              <a:rPr sz="1500" spc="-5" dirty="0" smtClean="0">
                <a:latin typeface="Calibri"/>
                <a:cs typeface="Calibri"/>
              </a:rPr>
              <a:t>socio</a:t>
            </a:r>
            <a:r>
              <a:rPr sz="1500" spc="-5" dirty="0">
                <a:latin typeface="Calibri"/>
                <a:cs typeface="Calibri"/>
              </a:rPr>
              <a:t>)</a:t>
            </a:r>
            <a:endParaRPr sz="1500" dirty="0">
              <a:latin typeface="Calibri"/>
              <a:cs typeface="Calibri"/>
            </a:endParaRPr>
          </a:p>
          <a:p>
            <a:pPr>
              <a:spcBef>
                <a:spcPts val="0"/>
              </a:spcBef>
            </a:pPr>
            <a:endParaRPr sz="1200" dirty="0">
              <a:latin typeface="Times New Roman"/>
              <a:cs typeface="Times New Roman"/>
            </a:endParaRPr>
          </a:p>
          <a:p>
            <a:pPr marL="281910">
              <a:tabLst>
                <a:tab pos="1910516" algn="l"/>
              </a:tabLst>
            </a:pPr>
            <a:r>
              <a:rPr sz="1500" spc="-10" dirty="0">
                <a:latin typeface="Calibri"/>
                <a:cs typeface="Calibri"/>
              </a:rPr>
              <a:t>Luogo,</a:t>
            </a:r>
            <a:r>
              <a:rPr sz="1500" spc="-105" dirty="0">
                <a:latin typeface="Calibri"/>
                <a:cs typeface="Calibri"/>
              </a:rPr>
              <a:t> </a:t>
            </a:r>
            <a:r>
              <a:rPr sz="1500" dirty="0">
                <a:latin typeface="Calibri"/>
                <a:cs typeface="Calibri"/>
              </a:rPr>
              <a:t>lì</a:t>
            </a:r>
            <a:r>
              <a:rPr sz="1500" u="sng" dirty="0">
                <a:latin typeface="Calibri"/>
                <a:cs typeface="Calibri"/>
              </a:rPr>
              <a:t> 	</a:t>
            </a:r>
            <a:endParaRPr sz="1500" dirty="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1435100" y="503963"/>
            <a:ext cx="7499350" cy="684351"/>
          </a:xfrm>
          <a:prstGeom prst="rect">
            <a:avLst/>
          </a:prstGeom>
        </p:spPr>
        <p:txBody>
          <a:bodyPr vert="horz" wrap="square" lIns="0" tIns="0" rIns="0" bIns="0" rtlCol="0">
            <a:spAutoFit/>
          </a:bodyPr>
          <a:lstStyle/>
          <a:p>
            <a:pPr marL="12698" algn="ctr"/>
            <a:r>
              <a:rPr spc="-10" dirty="0"/>
              <a:t>Prestazioni </a:t>
            </a:r>
            <a:r>
              <a:rPr dirty="0"/>
              <a:t>a </a:t>
            </a:r>
            <a:r>
              <a:rPr spc="-10" dirty="0"/>
              <a:t>titolo</a:t>
            </a:r>
            <a:r>
              <a:rPr spc="-35" dirty="0"/>
              <a:t> </a:t>
            </a:r>
            <a:r>
              <a:rPr spc="-20" dirty="0"/>
              <a:t>gratuito</a:t>
            </a:r>
          </a:p>
        </p:txBody>
      </p:sp>
      <p:sp>
        <p:nvSpPr>
          <p:cNvPr id="5" name="Nastro 2 4"/>
          <p:cNvSpPr/>
          <p:nvPr/>
        </p:nvSpPr>
        <p:spPr>
          <a:xfrm>
            <a:off x="1259632" y="1412776"/>
            <a:ext cx="7200800" cy="4896544"/>
          </a:xfrm>
          <a:prstGeom prst="ribb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Calibri"/>
                <a:cs typeface="Calibri"/>
              </a:rPr>
              <a:t>È possibile riconoscere solo il rimborso delle spese vive effettivamente sostenute e documentate</a:t>
            </a:r>
          </a:p>
          <a:p>
            <a:pPr algn="ct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116632"/>
            <a:ext cx="7499350" cy="648072"/>
          </a:xfrm>
        </p:spPr>
        <p:txBody>
          <a:bodyPr>
            <a:normAutofit fontScale="90000"/>
          </a:bodyPr>
          <a:lstStyle/>
          <a:p>
            <a:pPr algn="ctr"/>
            <a:r>
              <a:rPr lang="it-IT" dirty="0" smtClean="0">
                <a:solidFill>
                  <a:schemeClr val="accent3">
                    <a:lumMod val="50000"/>
                  </a:schemeClr>
                </a:solidFill>
              </a:rPr>
              <a:t>Programma</a:t>
            </a:r>
            <a:endParaRPr lang="it-IT" dirty="0">
              <a:solidFill>
                <a:schemeClr val="accent3">
                  <a:lumMod val="50000"/>
                </a:schemeClr>
              </a:solidFill>
            </a:endParaRPr>
          </a:p>
        </p:txBody>
      </p:sp>
      <p:sp>
        <p:nvSpPr>
          <p:cNvPr id="3" name="Segnaposto contenuto 2"/>
          <p:cNvSpPr>
            <a:spLocks noGrp="1"/>
          </p:cNvSpPr>
          <p:nvPr>
            <p:ph idx="1"/>
          </p:nvPr>
        </p:nvSpPr>
        <p:spPr>
          <a:xfrm>
            <a:off x="1187624" y="1268760"/>
            <a:ext cx="7499350" cy="3312368"/>
          </a:xfrm>
        </p:spPr>
        <p:txBody>
          <a:bodyPr/>
          <a:lstStyle/>
          <a:p>
            <a:pPr algn="ctr">
              <a:buFont typeface="Wingdings" pitchFamily="2" charset="2"/>
              <a:buChar char="Ø"/>
            </a:pPr>
            <a:endParaRPr lang="it-IT" sz="4000" dirty="0" smtClean="0"/>
          </a:p>
          <a:p>
            <a:pPr>
              <a:buNone/>
            </a:pPr>
            <a:endParaRPr lang="it-IT" sz="4000" dirty="0" smtClean="0">
              <a:latin typeface="Calibri" pitchFamily="34" charset="0"/>
            </a:endParaRPr>
          </a:p>
          <a:p>
            <a:pPr>
              <a:buFont typeface="Wingdings" pitchFamily="2" charset="2"/>
              <a:buChar char="Ø"/>
            </a:pPr>
            <a:endParaRPr lang="it-IT" sz="4000" dirty="0" smtClean="0">
              <a:latin typeface="Calibri" pitchFamily="34" charset="0"/>
            </a:endParaRPr>
          </a:p>
        </p:txBody>
      </p:sp>
      <p:sp>
        <p:nvSpPr>
          <p:cNvPr id="7" name="CasellaDiTesto 6"/>
          <p:cNvSpPr txBox="1"/>
          <p:nvPr/>
        </p:nvSpPr>
        <p:spPr>
          <a:xfrm>
            <a:off x="1475656" y="5589240"/>
            <a:ext cx="6964279" cy="646331"/>
          </a:xfrm>
          <a:prstGeom prst="rect">
            <a:avLst/>
          </a:prstGeom>
          <a:noFill/>
        </p:spPr>
        <p:txBody>
          <a:bodyPr wrap="none" rtlCol="0">
            <a:spAutoFit/>
          </a:bodyPr>
          <a:lstStyle/>
          <a:p>
            <a:r>
              <a:rPr lang="it-IT" i="1" dirty="0" smtClean="0">
                <a:latin typeface="Calibri Light" pitchFamily="34" charset="0"/>
              </a:rPr>
              <a:t>“Il più grande regalo che puoi fare alla tua vita è continuare ad imparare”</a:t>
            </a:r>
          </a:p>
          <a:p>
            <a:r>
              <a:rPr lang="it-IT" i="1" dirty="0" smtClean="0">
                <a:latin typeface="Calibri Light" pitchFamily="34" charset="0"/>
              </a:rPr>
              <a:t>					</a:t>
            </a:r>
            <a:r>
              <a:rPr lang="it-IT" dirty="0" smtClean="0">
                <a:latin typeface="Calibri Light" pitchFamily="34" charset="0"/>
              </a:rPr>
              <a:t>Matteo Salvo</a:t>
            </a:r>
            <a:endParaRPr lang="it-IT" i="1" dirty="0">
              <a:latin typeface="Calibri Light" pitchFamily="34" charset="0"/>
            </a:endParaRPr>
          </a:p>
        </p:txBody>
      </p:sp>
      <p:graphicFrame>
        <p:nvGraphicFramePr>
          <p:cNvPr id="8" name="Diagramma 7"/>
          <p:cNvGraphicFramePr/>
          <p:nvPr/>
        </p:nvGraphicFramePr>
        <p:xfrm>
          <a:off x="1403648" y="908720"/>
          <a:ext cx="7416824"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435100" y="274638"/>
            <a:ext cx="7499350" cy="922114"/>
          </a:xfrm>
        </p:spPr>
        <p:txBody>
          <a:bodyPr/>
          <a:lstStyle/>
          <a:p>
            <a:pPr algn="ctr"/>
            <a:r>
              <a:rPr lang="it-IT" spc="-10" dirty="0" smtClean="0"/>
              <a:t>Prestazioni </a:t>
            </a:r>
            <a:r>
              <a:rPr lang="it-IT" dirty="0" smtClean="0"/>
              <a:t>a </a:t>
            </a:r>
            <a:r>
              <a:rPr lang="it-IT" spc="-10" dirty="0" smtClean="0"/>
              <a:t>titolo</a:t>
            </a:r>
            <a:r>
              <a:rPr lang="it-IT" spc="-35" dirty="0" smtClean="0"/>
              <a:t> </a:t>
            </a:r>
            <a:r>
              <a:rPr lang="it-IT" spc="-20" dirty="0" smtClean="0"/>
              <a:t>gratuito</a:t>
            </a:r>
            <a:endParaRPr lang="it-IT" dirty="0"/>
          </a:p>
        </p:txBody>
      </p:sp>
      <p:sp>
        <p:nvSpPr>
          <p:cNvPr id="3" name="Segnaposto contenuto 2"/>
          <p:cNvSpPr>
            <a:spLocks noGrp="1"/>
          </p:cNvSpPr>
          <p:nvPr>
            <p:ph idx="1"/>
          </p:nvPr>
        </p:nvSpPr>
        <p:spPr/>
        <p:txBody>
          <a:bodyPr/>
          <a:lstStyle/>
          <a:p>
            <a:r>
              <a:rPr lang="it-IT" sz="3600" dirty="0" smtClean="0">
                <a:latin typeface="Calibri" pitchFamily="34" charset="0"/>
              </a:rPr>
              <a:t>No libri di lavoro no comunicazioni ad Enti</a:t>
            </a:r>
          </a:p>
          <a:p>
            <a:r>
              <a:rPr lang="it-IT" sz="3600" dirty="0" smtClean="0">
                <a:latin typeface="Calibri" pitchFamily="34" charset="0"/>
              </a:rPr>
              <a:t>Solo rimborso spese per incarico ricevuto</a:t>
            </a:r>
          </a:p>
          <a:p>
            <a:r>
              <a:rPr lang="it-IT" sz="3600" dirty="0" smtClean="0">
                <a:latin typeface="Calibri" pitchFamily="34" charset="0"/>
              </a:rPr>
              <a:t>Nessun obbligo fiscale</a:t>
            </a:r>
          </a:p>
          <a:p>
            <a:r>
              <a:rPr lang="it-IT" sz="3600" dirty="0" smtClean="0">
                <a:latin typeface="Calibri" pitchFamily="34" charset="0"/>
              </a:rPr>
              <a:t>Nota spese per contabilità interna</a:t>
            </a:r>
          </a:p>
          <a:p>
            <a:r>
              <a:rPr lang="it-IT" sz="3600" dirty="0" smtClean="0">
                <a:latin typeface="Calibri" pitchFamily="34" charset="0"/>
              </a:rPr>
              <a:t>Nessun obbligo previdenziale: “pericolo </a:t>
            </a:r>
            <a:r>
              <a:rPr lang="it-IT" sz="3600" dirty="0" err="1" smtClean="0">
                <a:latin typeface="Calibri" pitchFamily="34" charset="0"/>
              </a:rPr>
              <a:t>Enpals</a:t>
            </a:r>
            <a:r>
              <a:rPr lang="it-IT" sz="3600" dirty="0" smtClean="0">
                <a:latin typeface="Calibri" pitchFamily="34" charset="0"/>
              </a:rPr>
              <a:t>”</a:t>
            </a:r>
          </a:p>
          <a:p>
            <a:r>
              <a:rPr lang="it-IT" sz="3600" dirty="0" smtClean="0">
                <a:latin typeface="Calibri" pitchFamily="34" charset="0"/>
              </a:rPr>
              <a:t>Copertura assicurativa: obbligo se tesserati, opportuna se non tesserati</a:t>
            </a:r>
            <a:endParaRPr lang="it-IT" sz="36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259632" y="116632"/>
            <a:ext cx="7499350" cy="1143000"/>
          </a:xfrm>
        </p:spPr>
        <p:txBody>
          <a:bodyPr/>
          <a:lstStyle/>
          <a:p>
            <a:pPr algn="ctr"/>
            <a:r>
              <a:rPr lang="it-IT" dirty="0" smtClean="0"/>
              <a:t>Bilancio sostenibilità del Coni</a:t>
            </a:r>
            <a:endParaRPr lang="it-IT" dirty="0"/>
          </a:p>
        </p:txBody>
      </p:sp>
      <p:pic>
        <p:nvPicPr>
          <p:cNvPr id="1026" name="Picture 2" descr="https://scontent-cdg2-1.xx.fbcdn.net/hphotos-xfp1/v/t1.0-9/12243389_10205387189342337_8814374091101097740_n.jpg?oh=a78f547b7c3b9d62f105eab6d76bf223&amp;oe=56E2CDA7"/>
          <p:cNvPicPr>
            <a:picLocks noChangeAspect="1" noChangeArrowheads="1"/>
          </p:cNvPicPr>
          <p:nvPr/>
        </p:nvPicPr>
        <p:blipFill>
          <a:blip r:embed="rId2" cstate="print"/>
          <a:srcRect/>
          <a:stretch>
            <a:fillRect/>
          </a:stretch>
        </p:blipFill>
        <p:spPr bwMode="auto">
          <a:xfrm>
            <a:off x="1331640" y="1340768"/>
            <a:ext cx="7416824" cy="51125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Le prestazioni retribuite</a:t>
            </a:r>
            <a:endParaRPr lang="it-IT" dirty="0"/>
          </a:p>
        </p:txBody>
      </p:sp>
      <p:pic>
        <p:nvPicPr>
          <p:cNvPr id="3074" name="Picture 2" descr="K:\CamilloStudio\CORSI E CONVEGNI COME RELATORE\CORSO CONI_NOV DIC 2015\immagini e gif\tn_eco014.gif"/>
          <p:cNvPicPr>
            <a:picLocks noGrp="1" noChangeAspect="1" noChangeArrowheads="1" noCrop="1"/>
          </p:cNvPicPr>
          <p:nvPr>
            <p:ph idx="1"/>
          </p:nvPr>
        </p:nvPicPr>
        <p:blipFill>
          <a:blip r:embed="rId2" cstate="print"/>
          <a:srcRect/>
          <a:stretch>
            <a:fillRect/>
          </a:stretch>
        </p:blipFill>
        <p:spPr bwMode="auto">
          <a:xfrm>
            <a:off x="1763688" y="1916832"/>
            <a:ext cx="6480720" cy="40324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1435100" y="163680"/>
            <a:ext cx="7499350" cy="949206"/>
          </a:xfrm>
          <a:prstGeom prst="rect">
            <a:avLst/>
          </a:prstGeom>
        </p:spPr>
        <p:txBody>
          <a:bodyPr vert="horz" wrap="square" lIns="0" tIns="269466" rIns="0" bIns="0" rtlCol="0">
            <a:spAutoFit/>
          </a:bodyPr>
          <a:lstStyle/>
          <a:p>
            <a:pPr marL="12698" algn="ctr"/>
            <a:r>
              <a:rPr spc="-10" dirty="0"/>
              <a:t>Prestazioni</a:t>
            </a:r>
            <a:r>
              <a:rPr spc="-95" dirty="0"/>
              <a:t> </a:t>
            </a:r>
            <a:r>
              <a:rPr spc="-10" dirty="0"/>
              <a:t>retribuite</a:t>
            </a:r>
          </a:p>
        </p:txBody>
      </p:sp>
      <p:sp>
        <p:nvSpPr>
          <p:cNvPr id="12" name="Freccia in giù 11"/>
          <p:cNvSpPr/>
          <p:nvPr/>
        </p:nvSpPr>
        <p:spPr>
          <a:xfrm>
            <a:off x="2123728" y="2276872"/>
            <a:ext cx="1368152" cy="15841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5652120" y="2276872"/>
            <a:ext cx="1368152" cy="15841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547664" y="4149080"/>
            <a:ext cx="2592288" cy="165618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0163" marR="5080" lvl="0" indent="-198100"/>
            <a:r>
              <a:rPr lang="it-IT" sz="2000" spc="-5" dirty="0" smtClean="0">
                <a:solidFill>
                  <a:srgbClr val="080808"/>
                </a:solidFill>
                <a:latin typeface="Calibri"/>
                <a:cs typeface="Calibri"/>
              </a:rPr>
              <a:t>Costituisce </a:t>
            </a:r>
            <a:r>
              <a:rPr lang="it-IT" sz="2000" spc="-10" dirty="0" smtClean="0">
                <a:solidFill>
                  <a:srgbClr val="080808"/>
                </a:solidFill>
                <a:latin typeface="Calibri"/>
                <a:cs typeface="Calibri"/>
              </a:rPr>
              <a:t>rapporto </a:t>
            </a:r>
            <a:r>
              <a:rPr lang="it-IT" sz="2000" spc="-5" dirty="0" smtClean="0">
                <a:solidFill>
                  <a:srgbClr val="080808"/>
                </a:solidFill>
                <a:latin typeface="Calibri"/>
                <a:cs typeface="Calibri"/>
              </a:rPr>
              <a:t>di  </a:t>
            </a:r>
            <a:r>
              <a:rPr lang="it-IT" sz="2000" spc="-20" dirty="0" smtClean="0">
                <a:solidFill>
                  <a:srgbClr val="080808"/>
                </a:solidFill>
                <a:latin typeface="Calibri"/>
                <a:cs typeface="Calibri"/>
              </a:rPr>
              <a:t>lavoro</a:t>
            </a:r>
            <a:r>
              <a:rPr lang="it-IT" sz="2000" spc="-50" dirty="0" smtClean="0">
                <a:solidFill>
                  <a:srgbClr val="080808"/>
                </a:solidFill>
                <a:latin typeface="Calibri"/>
                <a:cs typeface="Calibri"/>
              </a:rPr>
              <a:t> </a:t>
            </a:r>
            <a:r>
              <a:rPr lang="it-IT" sz="2000" spc="-10" dirty="0" smtClean="0">
                <a:solidFill>
                  <a:srgbClr val="080808"/>
                </a:solidFill>
                <a:latin typeface="Calibri"/>
                <a:cs typeface="Calibri"/>
              </a:rPr>
              <a:t>subordinato</a:t>
            </a:r>
            <a:endParaRPr lang="it-IT" sz="2000" dirty="0" smtClean="0">
              <a:solidFill>
                <a:prstClr val="black"/>
              </a:solidFill>
              <a:latin typeface="Calibri"/>
              <a:cs typeface="Calibri"/>
            </a:endParaRPr>
          </a:p>
          <a:p>
            <a:pPr marL="293975" lvl="0">
              <a:spcBef>
                <a:spcPts val="1200"/>
              </a:spcBef>
            </a:pPr>
            <a:r>
              <a:rPr lang="it-IT" sz="2000" spc="-15" dirty="0" smtClean="0">
                <a:solidFill>
                  <a:srgbClr val="080808"/>
                </a:solidFill>
                <a:latin typeface="Calibri"/>
                <a:cs typeface="Calibri"/>
              </a:rPr>
              <a:t>(ex </a:t>
            </a:r>
            <a:r>
              <a:rPr lang="it-IT" sz="2000" dirty="0" smtClean="0">
                <a:solidFill>
                  <a:srgbClr val="080808"/>
                </a:solidFill>
                <a:latin typeface="Calibri"/>
                <a:cs typeface="Calibri"/>
              </a:rPr>
              <a:t>art. 2094</a:t>
            </a:r>
            <a:r>
              <a:rPr lang="it-IT" sz="2000" spc="-85" dirty="0" smtClean="0">
                <a:solidFill>
                  <a:srgbClr val="080808"/>
                </a:solidFill>
                <a:latin typeface="Calibri"/>
                <a:cs typeface="Calibri"/>
              </a:rPr>
              <a:t> </a:t>
            </a:r>
            <a:r>
              <a:rPr lang="it-IT" sz="2000" dirty="0" smtClean="0">
                <a:solidFill>
                  <a:srgbClr val="080808"/>
                </a:solidFill>
                <a:latin typeface="Calibri"/>
                <a:cs typeface="Calibri"/>
              </a:rPr>
              <a:t>c.c.)</a:t>
            </a:r>
            <a:endParaRPr lang="it-IT" sz="2000" dirty="0">
              <a:solidFill>
                <a:prstClr val="black"/>
              </a:solidFill>
              <a:latin typeface="Calibri"/>
              <a:cs typeface="Calibri"/>
            </a:endParaRPr>
          </a:p>
        </p:txBody>
      </p:sp>
      <p:sp>
        <p:nvSpPr>
          <p:cNvPr id="15" name="Rettangolo 14"/>
          <p:cNvSpPr/>
          <p:nvPr/>
        </p:nvSpPr>
        <p:spPr>
          <a:xfrm>
            <a:off x="5076056" y="4149080"/>
            <a:ext cx="2592288" cy="165618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0163" marR="5080" lvl="0" indent="-198100"/>
            <a:r>
              <a:rPr lang="it-IT" sz="2000" spc="-5" dirty="0" smtClean="0">
                <a:solidFill>
                  <a:srgbClr val="080808"/>
                </a:solidFill>
                <a:latin typeface="Calibri"/>
                <a:cs typeface="Calibri"/>
              </a:rPr>
              <a:t>Costituisce </a:t>
            </a:r>
            <a:r>
              <a:rPr lang="it-IT" sz="2000" spc="-10" dirty="0" smtClean="0">
                <a:solidFill>
                  <a:srgbClr val="080808"/>
                </a:solidFill>
                <a:latin typeface="Calibri"/>
                <a:cs typeface="Calibri"/>
              </a:rPr>
              <a:t>rapporto </a:t>
            </a:r>
            <a:r>
              <a:rPr lang="it-IT" sz="2000" spc="-5" dirty="0" smtClean="0">
                <a:solidFill>
                  <a:srgbClr val="080808"/>
                </a:solidFill>
                <a:latin typeface="Calibri"/>
                <a:cs typeface="Calibri"/>
              </a:rPr>
              <a:t>di  </a:t>
            </a:r>
            <a:r>
              <a:rPr lang="it-IT" sz="2000" spc="-20" dirty="0" smtClean="0">
                <a:solidFill>
                  <a:srgbClr val="080808"/>
                </a:solidFill>
                <a:latin typeface="Calibri"/>
                <a:cs typeface="Calibri"/>
              </a:rPr>
              <a:t>lavoro</a:t>
            </a:r>
            <a:r>
              <a:rPr lang="it-IT" sz="2000" spc="-50" dirty="0" smtClean="0">
                <a:solidFill>
                  <a:srgbClr val="080808"/>
                </a:solidFill>
                <a:latin typeface="Calibri"/>
                <a:cs typeface="Calibri"/>
              </a:rPr>
              <a:t> autonomo</a:t>
            </a:r>
            <a:endParaRPr lang="it-IT" sz="2000" dirty="0" smtClean="0">
              <a:solidFill>
                <a:prstClr val="black"/>
              </a:solidFill>
              <a:latin typeface="Calibri"/>
              <a:cs typeface="Calibri"/>
            </a:endParaRPr>
          </a:p>
          <a:p>
            <a:pPr marL="293975" lvl="0">
              <a:spcBef>
                <a:spcPts val="1200"/>
              </a:spcBef>
            </a:pPr>
            <a:r>
              <a:rPr lang="it-IT" sz="2000" spc="-15" dirty="0" smtClean="0">
                <a:solidFill>
                  <a:srgbClr val="080808"/>
                </a:solidFill>
                <a:latin typeface="Calibri"/>
                <a:cs typeface="Calibri"/>
              </a:rPr>
              <a:t>(ex </a:t>
            </a:r>
            <a:r>
              <a:rPr lang="it-IT" sz="2000" dirty="0" smtClean="0">
                <a:solidFill>
                  <a:srgbClr val="080808"/>
                </a:solidFill>
                <a:latin typeface="Calibri"/>
                <a:cs typeface="Calibri"/>
              </a:rPr>
              <a:t>art. 2222</a:t>
            </a:r>
            <a:r>
              <a:rPr lang="it-IT" sz="2000" spc="-85" dirty="0" smtClean="0">
                <a:solidFill>
                  <a:srgbClr val="080808"/>
                </a:solidFill>
                <a:latin typeface="Calibri"/>
                <a:cs typeface="Calibri"/>
              </a:rPr>
              <a:t> </a:t>
            </a:r>
            <a:r>
              <a:rPr lang="it-IT" sz="2000" dirty="0" smtClean="0">
                <a:solidFill>
                  <a:srgbClr val="080808"/>
                </a:solidFill>
                <a:latin typeface="Calibri"/>
                <a:cs typeface="Calibri"/>
              </a:rPr>
              <a:t>c.c.)</a:t>
            </a:r>
            <a:endParaRPr lang="it-IT" sz="2000" dirty="0">
              <a:solidFill>
                <a:prstClr val="black"/>
              </a:solidFill>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972719" y="4370578"/>
            <a:ext cx="7847330" cy="282129"/>
          </a:xfrm>
          <a:prstGeom prst="rect">
            <a:avLst/>
          </a:prstGeom>
        </p:spPr>
        <p:txBody>
          <a:bodyPr vert="horz" wrap="square" lIns="0" tIns="0" rIns="0" bIns="0" rtlCol="0">
            <a:spAutoFit/>
          </a:bodyPr>
          <a:lstStyle/>
          <a:p>
            <a:pPr marL="12698" marR="5080" algn="just">
              <a:lnSpc>
                <a:spcPts val="2160"/>
              </a:lnSpc>
            </a:pPr>
            <a:endParaRPr sz="2000" dirty="0">
              <a:latin typeface="Calibri"/>
              <a:cs typeface="Calibri"/>
            </a:endParaRPr>
          </a:p>
        </p:txBody>
      </p:sp>
      <p:sp>
        <p:nvSpPr>
          <p:cNvPr id="10" name="object 10"/>
          <p:cNvSpPr txBox="1">
            <a:spLocks noGrp="1"/>
          </p:cNvSpPr>
          <p:nvPr>
            <p:ph type="title"/>
          </p:nvPr>
        </p:nvSpPr>
        <p:spPr>
          <a:xfrm>
            <a:off x="1043608" y="116632"/>
            <a:ext cx="8100392" cy="1010761"/>
          </a:xfrm>
          <a:prstGeom prst="rect">
            <a:avLst/>
          </a:prstGeom>
        </p:spPr>
        <p:txBody>
          <a:bodyPr vert="horz" wrap="square" lIns="0" tIns="269466" rIns="0" bIns="0" rtlCol="0">
            <a:spAutoFit/>
          </a:bodyPr>
          <a:lstStyle/>
          <a:p>
            <a:pPr marL="12698" algn="ctr"/>
            <a:r>
              <a:rPr sz="4800" spc="-15" dirty="0" err="1"/>
              <a:t>Lavoro</a:t>
            </a:r>
            <a:r>
              <a:rPr sz="4800" spc="-15" dirty="0"/>
              <a:t> </a:t>
            </a:r>
            <a:r>
              <a:rPr sz="4800" spc="-5" dirty="0" err="1" smtClean="0"/>
              <a:t>autonomo</a:t>
            </a:r>
            <a:r>
              <a:rPr lang="it-IT" sz="4800" spc="-5" dirty="0" smtClean="0"/>
              <a:t> con partita iva</a:t>
            </a:r>
            <a:endParaRPr sz="4800" spc="-5" dirty="0"/>
          </a:p>
        </p:txBody>
      </p:sp>
      <p:sp>
        <p:nvSpPr>
          <p:cNvPr id="12" name="Segnaposto contenuto 11"/>
          <p:cNvSpPr>
            <a:spLocks noGrp="1"/>
          </p:cNvSpPr>
          <p:nvPr>
            <p:ph idx="1"/>
          </p:nvPr>
        </p:nvSpPr>
        <p:spPr/>
        <p:txBody>
          <a:bodyPr/>
          <a:lstStyle/>
          <a:p>
            <a:r>
              <a:rPr lang="it-IT" b="1" u="heavy" dirty="0" smtClean="0">
                <a:latin typeface="Calibri"/>
                <a:cs typeface="Calibri"/>
              </a:rPr>
              <a:t>Lavoro </a:t>
            </a:r>
            <a:r>
              <a:rPr lang="it-IT" b="1" u="heavy" spc="-5" dirty="0" smtClean="0">
                <a:latin typeface="Calibri"/>
                <a:cs typeface="Calibri"/>
              </a:rPr>
              <a:t>autonomo: </a:t>
            </a:r>
            <a:r>
              <a:rPr lang="it-IT" i="1" spc="-10" dirty="0" smtClean="0">
                <a:latin typeface="Calibri"/>
                <a:cs typeface="Calibri"/>
              </a:rPr>
              <a:t>Quando </a:t>
            </a:r>
            <a:r>
              <a:rPr lang="it-IT" i="1" spc="-5" dirty="0" smtClean="0">
                <a:latin typeface="Calibri"/>
                <a:cs typeface="Calibri"/>
              </a:rPr>
              <a:t>una persona si obbliga </a:t>
            </a:r>
            <a:r>
              <a:rPr lang="it-IT" i="1" dirty="0" smtClean="0">
                <a:latin typeface="Calibri"/>
                <a:cs typeface="Calibri"/>
              </a:rPr>
              <a:t>a </a:t>
            </a:r>
            <a:r>
              <a:rPr lang="it-IT" i="1" spc="-5" dirty="0" smtClean="0">
                <a:latin typeface="Calibri"/>
                <a:cs typeface="Calibri"/>
              </a:rPr>
              <a:t>compiere </a:t>
            </a:r>
            <a:r>
              <a:rPr lang="it-IT" i="1" spc="-10" dirty="0" smtClean="0">
                <a:latin typeface="Calibri"/>
                <a:cs typeface="Calibri"/>
              </a:rPr>
              <a:t>verso un  </a:t>
            </a:r>
            <a:r>
              <a:rPr lang="it-IT" i="1" spc="-5" dirty="0" smtClean="0">
                <a:latin typeface="Calibri"/>
                <a:cs typeface="Calibri"/>
              </a:rPr>
              <a:t>corrispettivo un’opera </a:t>
            </a:r>
            <a:r>
              <a:rPr lang="it-IT" i="1" dirty="0" smtClean="0">
                <a:latin typeface="Calibri"/>
                <a:cs typeface="Calibri"/>
              </a:rPr>
              <a:t>o </a:t>
            </a:r>
            <a:r>
              <a:rPr lang="it-IT" i="1" spc="-10" dirty="0" smtClean="0">
                <a:latin typeface="Calibri"/>
                <a:cs typeface="Calibri"/>
              </a:rPr>
              <a:t>un </a:t>
            </a:r>
            <a:r>
              <a:rPr lang="it-IT" i="1" spc="-5" dirty="0" smtClean="0">
                <a:latin typeface="Calibri"/>
                <a:cs typeface="Calibri"/>
              </a:rPr>
              <a:t>servizio, </a:t>
            </a:r>
            <a:r>
              <a:rPr lang="it-IT" i="1" dirty="0" smtClean="0">
                <a:latin typeface="Calibri"/>
                <a:cs typeface="Calibri"/>
              </a:rPr>
              <a:t>con </a:t>
            </a:r>
            <a:r>
              <a:rPr lang="it-IT" i="1" spc="-5" dirty="0" smtClean="0">
                <a:latin typeface="Calibri"/>
                <a:cs typeface="Calibri"/>
              </a:rPr>
              <a:t>lavoro prevalentemente proprio </a:t>
            </a:r>
            <a:r>
              <a:rPr lang="it-IT" i="1" dirty="0" smtClean="0">
                <a:latin typeface="Calibri"/>
                <a:cs typeface="Calibri"/>
              </a:rPr>
              <a:t>e  </a:t>
            </a:r>
            <a:r>
              <a:rPr lang="it-IT" i="1" spc="-5" dirty="0" smtClean="0">
                <a:latin typeface="Calibri"/>
                <a:cs typeface="Calibri"/>
              </a:rPr>
              <a:t>senza vincolo </a:t>
            </a:r>
            <a:r>
              <a:rPr lang="it-IT" i="1" dirty="0" smtClean="0">
                <a:latin typeface="Calibri"/>
                <a:cs typeface="Calibri"/>
              </a:rPr>
              <a:t>di </a:t>
            </a:r>
            <a:r>
              <a:rPr lang="it-IT" i="1" spc="-5" dirty="0" smtClean="0">
                <a:latin typeface="Calibri"/>
                <a:cs typeface="Calibri"/>
              </a:rPr>
              <a:t>subordinazione nei confronti del </a:t>
            </a:r>
            <a:r>
              <a:rPr lang="it-IT" i="1" dirty="0" smtClean="0">
                <a:latin typeface="Calibri"/>
                <a:cs typeface="Calibri"/>
              </a:rPr>
              <a:t>committente, </a:t>
            </a:r>
            <a:r>
              <a:rPr lang="it-IT" i="1" dirty="0" err="1" smtClean="0">
                <a:latin typeface="Calibri"/>
                <a:cs typeface="Calibri"/>
              </a:rPr>
              <a:t>……</a:t>
            </a:r>
            <a:r>
              <a:rPr lang="it-IT" i="1" dirty="0" smtClean="0">
                <a:latin typeface="Calibri"/>
                <a:cs typeface="Calibri"/>
              </a:rPr>
              <a:t> </a:t>
            </a:r>
            <a:r>
              <a:rPr lang="it-IT" b="1" dirty="0" smtClean="0">
                <a:latin typeface="Calibri"/>
                <a:cs typeface="Calibri"/>
              </a:rPr>
              <a:t>– </a:t>
            </a:r>
            <a:r>
              <a:rPr lang="it-IT" b="1" spc="-5" dirty="0" smtClean="0">
                <a:latin typeface="Calibri"/>
                <a:cs typeface="Calibri"/>
              </a:rPr>
              <a:t>art. </a:t>
            </a:r>
            <a:r>
              <a:rPr lang="it-IT" b="1" dirty="0" smtClean="0">
                <a:latin typeface="Calibri"/>
                <a:cs typeface="Calibri"/>
              </a:rPr>
              <a:t>2222</a:t>
            </a:r>
            <a:r>
              <a:rPr lang="it-IT" b="1" spc="-75" dirty="0" smtClean="0">
                <a:latin typeface="Calibri"/>
                <a:cs typeface="Calibri"/>
              </a:rPr>
              <a:t> C</a:t>
            </a:r>
            <a:r>
              <a:rPr lang="it-IT" b="1" dirty="0" smtClean="0">
                <a:latin typeface="Calibri"/>
                <a:cs typeface="Calibri"/>
              </a:rPr>
              <a:t>.C.</a:t>
            </a:r>
            <a:endParaRPr lang="it-IT" dirty="0" smtClean="0">
              <a:latin typeface="Calibri"/>
              <a:cs typeface="Calibri"/>
            </a:endParaRPr>
          </a:p>
          <a:p>
            <a:r>
              <a:rPr lang="it-IT" i="1" dirty="0" smtClean="0">
                <a:latin typeface="Calibri" pitchFamily="34" charset="0"/>
              </a:rPr>
              <a:t>Costituisce </a:t>
            </a:r>
            <a:r>
              <a:rPr lang="it-IT" b="1" i="1" dirty="0" smtClean="0">
                <a:latin typeface="Calibri" pitchFamily="34" charset="0"/>
              </a:rPr>
              <a:t>esercizio di arte o professione </a:t>
            </a:r>
            <a:r>
              <a:rPr lang="it-IT" i="1" dirty="0" smtClean="0">
                <a:latin typeface="Calibri" pitchFamily="34" charset="0"/>
              </a:rPr>
              <a:t>... L’esercizio per professione </a:t>
            </a:r>
            <a:r>
              <a:rPr lang="it-IT" b="1" i="1" dirty="0" smtClean="0">
                <a:latin typeface="Calibri" pitchFamily="34" charset="0"/>
              </a:rPr>
              <a:t>ABITUALE ANCORCHE’  NON ESCLUSIVA</a:t>
            </a:r>
            <a:r>
              <a:rPr lang="it-IT" i="1" dirty="0" smtClean="0">
                <a:latin typeface="Calibri" pitchFamily="34" charset="0"/>
              </a:rPr>
              <a:t> , di qualsiasi attività di lavoro autonomo diversa da quella di impresa </a:t>
            </a:r>
            <a:r>
              <a:rPr lang="it-IT" dirty="0" smtClean="0">
                <a:latin typeface="Calibri" pitchFamily="34" charset="0"/>
              </a:rPr>
              <a:t>... </a:t>
            </a:r>
            <a:r>
              <a:rPr lang="it-IT" b="1" dirty="0" smtClean="0">
                <a:latin typeface="Calibri" pitchFamily="34" charset="0"/>
              </a:rPr>
              <a:t>– art 53 </a:t>
            </a:r>
            <a:r>
              <a:rPr lang="it-IT" b="1" dirty="0" err="1" smtClean="0">
                <a:latin typeface="Calibri" pitchFamily="34" charset="0"/>
              </a:rPr>
              <a:t>T.U.I.R.</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267744" y="260648"/>
            <a:ext cx="5760640" cy="79208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PROFESSIONISTA</a:t>
            </a:r>
            <a:endParaRPr lang="it-IT" dirty="0">
              <a:solidFill>
                <a:schemeClr val="tx1"/>
              </a:solidFill>
            </a:endParaRPr>
          </a:p>
        </p:txBody>
      </p:sp>
      <p:sp>
        <p:nvSpPr>
          <p:cNvPr id="6" name="Freccia in giù 5"/>
          <p:cNvSpPr/>
          <p:nvPr/>
        </p:nvSpPr>
        <p:spPr>
          <a:xfrm>
            <a:off x="2483768" y="1484784"/>
            <a:ext cx="1368152" cy="6480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6156176" y="1556792"/>
            <a:ext cx="1368152" cy="6480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1403648" y="2492896"/>
            <a:ext cx="3024336"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RISCHIO </a:t>
            </a:r>
            <a:r>
              <a:rPr lang="it-IT" dirty="0" err="1" smtClean="0"/>
              <a:t>D’IMPRESA</a:t>
            </a:r>
            <a:endParaRPr lang="it-IT" dirty="0"/>
          </a:p>
        </p:txBody>
      </p:sp>
      <p:sp>
        <p:nvSpPr>
          <p:cNvPr id="9" name="Rettangolo arrotondato 8"/>
          <p:cNvSpPr/>
          <p:nvPr/>
        </p:nvSpPr>
        <p:spPr>
          <a:xfrm>
            <a:off x="1403648" y="3717032"/>
            <a:ext cx="3096344"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PLURALITA’ COMMITTENTI</a:t>
            </a:r>
            <a:endParaRPr lang="it-IT" dirty="0"/>
          </a:p>
        </p:txBody>
      </p:sp>
      <p:sp>
        <p:nvSpPr>
          <p:cNvPr id="10" name="Rettangolo arrotondato 9"/>
          <p:cNvSpPr/>
          <p:nvPr/>
        </p:nvSpPr>
        <p:spPr>
          <a:xfrm>
            <a:off x="5220072" y="3717032"/>
            <a:ext cx="3600400"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COMPENSO IN BASE  A PRESTAZIONE E NON AL TEMPO</a:t>
            </a:r>
            <a:endParaRPr lang="it-IT" dirty="0"/>
          </a:p>
        </p:txBody>
      </p:sp>
      <p:sp>
        <p:nvSpPr>
          <p:cNvPr id="11" name="Rettangolo arrotondato 10"/>
          <p:cNvSpPr/>
          <p:nvPr/>
        </p:nvSpPr>
        <p:spPr>
          <a:xfrm>
            <a:off x="5148064" y="2492896"/>
            <a:ext cx="36724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AUTONOMA ORGANIZZAZIONE</a:t>
            </a:r>
            <a:endParaRPr lang="it-IT" dirty="0"/>
          </a:p>
        </p:txBody>
      </p:sp>
      <p:sp>
        <p:nvSpPr>
          <p:cNvPr id="12" name="CasellaDiTesto 11"/>
          <p:cNvSpPr txBox="1"/>
          <p:nvPr/>
        </p:nvSpPr>
        <p:spPr>
          <a:xfrm>
            <a:off x="3707904" y="1484784"/>
            <a:ext cx="2664296" cy="369332"/>
          </a:xfrm>
          <a:prstGeom prst="rect">
            <a:avLst/>
          </a:prstGeom>
          <a:noFill/>
        </p:spPr>
        <p:txBody>
          <a:bodyPr wrap="square" rtlCol="0">
            <a:spAutoFit/>
          </a:bodyPr>
          <a:lstStyle/>
          <a:p>
            <a:pPr algn="ctr"/>
            <a:r>
              <a:rPr lang="it-IT" b="1" dirty="0" smtClean="0"/>
              <a:t>CARATTERISTICHE</a:t>
            </a:r>
            <a:endParaRPr lang="it-IT" b="1" dirty="0"/>
          </a:p>
        </p:txBody>
      </p:sp>
      <p:graphicFrame>
        <p:nvGraphicFramePr>
          <p:cNvPr id="13" name="Diagramma 12"/>
          <p:cNvGraphicFramePr/>
          <p:nvPr/>
        </p:nvGraphicFramePr>
        <p:xfrm>
          <a:off x="3131840" y="4725144"/>
          <a:ext cx="3359696"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1043608" y="1700808"/>
            <a:ext cx="8100392" cy="4392488"/>
          </a:xfrm>
          <a:prstGeom prst="rect">
            <a:avLst/>
          </a:prstGeom>
          <a:noFill/>
          <a:ln w="9525">
            <a:noFill/>
            <a:miter lim="800000"/>
            <a:headEnd/>
            <a:tailEnd/>
          </a:ln>
        </p:spPr>
      </p:pic>
      <p:sp>
        <p:nvSpPr>
          <p:cNvPr id="7" name="object 10"/>
          <p:cNvSpPr txBox="1">
            <a:spLocks/>
          </p:cNvSpPr>
          <p:nvPr/>
        </p:nvSpPr>
        <p:spPr>
          <a:xfrm>
            <a:off x="1043608" y="116632"/>
            <a:ext cx="8100392" cy="1010761"/>
          </a:xfrm>
          <a:prstGeom prst="rect">
            <a:avLst/>
          </a:prstGeom>
        </p:spPr>
        <p:txBody>
          <a:bodyPr vert="horz" wrap="square" lIns="0" tIns="269466" rIns="0" bIns="0" rtlCol="0">
            <a:spAutoFit/>
          </a:bodyPr>
          <a:lstStyle/>
          <a:p>
            <a:pPr marL="12698" marR="0" lvl="0" indent="0" algn="ctr" defTabSz="914400" rtl="0" eaLnBrk="0" fontAlgn="base" latinLnBrk="0" hangingPunct="0">
              <a:lnSpc>
                <a:spcPct val="100000"/>
              </a:lnSpc>
              <a:spcBef>
                <a:spcPct val="0"/>
              </a:spcBef>
              <a:spcAft>
                <a:spcPct val="0"/>
              </a:spcAft>
              <a:buClrTx/>
              <a:buSzTx/>
              <a:buFontTx/>
              <a:buNone/>
              <a:tabLst/>
              <a:defRPr/>
            </a:pPr>
            <a:r>
              <a:rPr kumimoji="0" lang="it-IT" sz="4800" b="0" i="0" u="none" strike="noStrike" kern="1200" cap="none" spc="-1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Lavoro </a:t>
            </a:r>
            <a:r>
              <a:rPr kumimoji="0" lang="it-IT" sz="4800" b="0" i="0" u="none" strike="noStrike" kern="1200" cap="none" spc="-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autonomo con partita iva</a:t>
            </a:r>
            <a:endParaRPr kumimoji="0" lang="it-IT" sz="4800" b="0" i="0" u="none" strike="noStrike" kern="1200" cap="none" spc="-5"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043608" y="1447800"/>
            <a:ext cx="8100392" cy="4800600"/>
          </a:xfrm>
        </p:spPr>
        <p:txBody>
          <a:bodyPr/>
          <a:lstStyle/>
          <a:p>
            <a:r>
              <a:rPr lang="it-IT" dirty="0" smtClean="0">
                <a:latin typeface="Calibri" pitchFamily="34" charset="0"/>
              </a:rPr>
              <a:t>Apertura P. IVA e posizione previdenziale</a:t>
            </a:r>
          </a:p>
          <a:p>
            <a:r>
              <a:rPr lang="it-IT" dirty="0" smtClean="0">
                <a:latin typeface="Calibri" pitchFamily="34" charset="0"/>
              </a:rPr>
              <a:t>Emissione di Fattura da parte del prestatore d’opera</a:t>
            </a:r>
          </a:p>
          <a:p>
            <a:r>
              <a:rPr lang="it-IT" dirty="0" smtClean="0">
                <a:latin typeface="Calibri" pitchFamily="34" charset="0"/>
              </a:rPr>
              <a:t>Assoggettamento ad IVA del corrispettivo</a:t>
            </a:r>
          </a:p>
          <a:p>
            <a:r>
              <a:rPr lang="it-IT" dirty="0" smtClean="0">
                <a:latin typeface="Calibri" pitchFamily="34" charset="0"/>
              </a:rPr>
              <a:t>Tenuta  contabilità,	dichiarazione dei redditi, ritenuta d’acconto se prestazione </a:t>
            </a:r>
            <a:r>
              <a:rPr lang="it-IT" dirty="0" err="1" smtClean="0">
                <a:latin typeface="Calibri" pitchFamily="34" charset="0"/>
              </a:rPr>
              <a:t>profess.le</a:t>
            </a:r>
            <a:r>
              <a:rPr lang="it-IT" dirty="0" smtClean="0">
                <a:latin typeface="Calibri" pitchFamily="34" charset="0"/>
              </a:rPr>
              <a:t> + 770 a carico committente</a:t>
            </a:r>
          </a:p>
          <a:p>
            <a:r>
              <a:rPr lang="it-IT" b="1" dirty="0" smtClean="0">
                <a:latin typeface="Calibri" pitchFamily="34" charset="0"/>
              </a:rPr>
              <a:t>Ente Previdenziale</a:t>
            </a:r>
            <a:r>
              <a:rPr lang="it-IT" dirty="0" smtClean="0">
                <a:latin typeface="Calibri" pitchFamily="34" charset="0"/>
              </a:rPr>
              <a:t>: INPS «ex ENPALS» se lavoratore sportivo con  committente società sportiva - INPS gestione separata committente  privato (Personal Trainer)</a:t>
            </a:r>
            <a:endParaRPr lang="it-IT" dirty="0">
              <a:latin typeface="Calibri" pitchFamily="34" charset="0"/>
            </a:endParaRPr>
          </a:p>
        </p:txBody>
      </p:sp>
      <p:sp>
        <p:nvSpPr>
          <p:cNvPr id="7" name="object 10"/>
          <p:cNvSpPr txBox="1">
            <a:spLocks noGrp="1"/>
          </p:cNvSpPr>
          <p:nvPr>
            <p:ph type="title"/>
          </p:nvPr>
        </p:nvSpPr>
        <p:spPr>
          <a:xfrm>
            <a:off x="1043608" y="0"/>
            <a:ext cx="8100392" cy="1010761"/>
          </a:xfrm>
          <a:prstGeom prst="rect">
            <a:avLst/>
          </a:prstGeom>
        </p:spPr>
        <p:txBody>
          <a:bodyPr vert="horz" wrap="square" lIns="0" tIns="269466" rIns="0" bIns="0" rtlCol="0">
            <a:spAutoFit/>
          </a:bodyPr>
          <a:lstStyle/>
          <a:p>
            <a:pPr marL="12698" marR="0" lvl="0" indent="0" algn="ctr" defTabSz="914400" rtl="0" eaLnBrk="0" fontAlgn="base" latinLnBrk="0" hangingPunct="0">
              <a:lnSpc>
                <a:spcPct val="100000"/>
              </a:lnSpc>
              <a:spcBef>
                <a:spcPct val="0"/>
              </a:spcBef>
              <a:spcAft>
                <a:spcPct val="0"/>
              </a:spcAft>
              <a:buClrTx/>
              <a:buSzTx/>
              <a:buFontTx/>
              <a:buNone/>
              <a:tabLst/>
              <a:defRPr/>
            </a:pPr>
            <a:r>
              <a:rPr kumimoji="0" lang="it-IT" sz="4800" b="0" i="0" u="none" strike="noStrike" kern="1200" cap="none" spc="-1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Lavoro </a:t>
            </a:r>
            <a:r>
              <a:rPr kumimoji="0" lang="it-IT" sz="4800" b="0" i="0" u="none" strike="noStrike" kern="1200" cap="none" spc="-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autonomo con partita iva</a:t>
            </a:r>
            <a:endParaRPr kumimoji="0" lang="it-IT" sz="4800" b="0" i="0" u="none" strike="noStrike" kern="1200" cap="none" spc="-5"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043608" y="1447800"/>
            <a:ext cx="8100392" cy="4800600"/>
          </a:xfrm>
        </p:spPr>
        <p:txBody>
          <a:bodyPr/>
          <a:lstStyle/>
          <a:p>
            <a:r>
              <a:rPr lang="it-IT" dirty="0" smtClean="0">
                <a:latin typeface="Calibri" pitchFamily="34" charset="0"/>
              </a:rPr>
              <a:t>Se committente, a prescindere da natura  associativa o imprenditoriale, svolge attività a </a:t>
            </a:r>
            <a:r>
              <a:rPr lang="it-IT" b="1" dirty="0" smtClean="0">
                <a:latin typeface="Calibri" pitchFamily="34" charset="0"/>
              </a:rPr>
              <a:t>chiara vocazione sportiva </a:t>
            </a:r>
            <a:r>
              <a:rPr lang="it-IT" dirty="0" smtClean="0">
                <a:latin typeface="Calibri" pitchFamily="34" charset="0"/>
              </a:rPr>
              <a:t>il</a:t>
            </a:r>
            <a:r>
              <a:rPr lang="it-IT" b="1" dirty="0" smtClean="0">
                <a:latin typeface="Calibri" pitchFamily="34" charset="0"/>
              </a:rPr>
              <a:t> </a:t>
            </a:r>
            <a:r>
              <a:rPr lang="it-IT" dirty="0" smtClean="0">
                <a:latin typeface="Calibri" pitchFamily="34" charset="0"/>
              </a:rPr>
              <a:t>versamento della contribuzione sarà nella gestione Inps/Ex </a:t>
            </a:r>
            <a:r>
              <a:rPr lang="it-IT" dirty="0" err="1" smtClean="0">
                <a:latin typeface="Calibri" pitchFamily="34" charset="0"/>
              </a:rPr>
              <a:t>Enpals</a:t>
            </a:r>
            <a:r>
              <a:rPr lang="it-IT" dirty="0" smtClean="0">
                <a:latin typeface="Calibri" pitchFamily="34" charset="0"/>
              </a:rPr>
              <a:t>:</a:t>
            </a:r>
          </a:p>
          <a:p>
            <a:endParaRPr lang="it-IT" dirty="0" smtClean="0">
              <a:latin typeface="Calibri" pitchFamily="34" charset="0"/>
            </a:endParaRPr>
          </a:p>
          <a:p>
            <a:pPr>
              <a:buFont typeface="Wingdings" pitchFamily="2" charset="2"/>
              <a:buChar char="Ø"/>
            </a:pPr>
            <a:r>
              <a:rPr lang="it-IT" b="1" dirty="0" smtClean="0">
                <a:latin typeface="Calibri" pitchFamily="34" charset="0"/>
              </a:rPr>
              <a:t>Aliquota 33% </a:t>
            </a:r>
            <a:r>
              <a:rPr lang="it-IT" dirty="0" smtClean="0">
                <a:latin typeface="Calibri" pitchFamily="34" charset="0"/>
              </a:rPr>
              <a:t>su compenso lordo pattuito</a:t>
            </a:r>
            <a:endParaRPr lang="it-IT" b="1" dirty="0" smtClean="0">
              <a:latin typeface="Calibri" pitchFamily="34" charset="0"/>
            </a:endParaRPr>
          </a:p>
          <a:p>
            <a:pPr>
              <a:buFont typeface="Wingdings" pitchFamily="2" charset="2"/>
              <a:buChar char="Ø"/>
            </a:pPr>
            <a:r>
              <a:rPr lang="it-IT" b="1" dirty="0" smtClean="0">
                <a:latin typeface="Calibri" pitchFamily="34" charset="0"/>
              </a:rPr>
              <a:t>1/3 carico lavoratore	</a:t>
            </a:r>
          </a:p>
          <a:p>
            <a:pPr>
              <a:buFont typeface="Wingdings" pitchFamily="2" charset="2"/>
              <a:buChar char="Ø"/>
            </a:pPr>
            <a:r>
              <a:rPr lang="it-IT" b="1" dirty="0" smtClean="0">
                <a:latin typeface="Calibri" pitchFamily="34" charset="0"/>
              </a:rPr>
              <a:t>2/3 carico committente</a:t>
            </a:r>
          </a:p>
          <a:p>
            <a:pPr>
              <a:buNone/>
            </a:pPr>
            <a:endParaRPr lang="it-IT" dirty="0" smtClean="0">
              <a:latin typeface="Calibri" pitchFamily="34" charset="0"/>
            </a:endParaRPr>
          </a:p>
        </p:txBody>
      </p:sp>
      <p:sp>
        <p:nvSpPr>
          <p:cNvPr id="7" name="object 10"/>
          <p:cNvSpPr txBox="1">
            <a:spLocks noGrp="1"/>
          </p:cNvSpPr>
          <p:nvPr>
            <p:ph type="title"/>
          </p:nvPr>
        </p:nvSpPr>
        <p:spPr>
          <a:xfrm>
            <a:off x="1043608" y="0"/>
            <a:ext cx="8100392" cy="1010761"/>
          </a:xfrm>
          <a:prstGeom prst="rect">
            <a:avLst/>
          </a:prstGeom>
        </p:spPr>
        <p:txBody>
          <a:bodyPr vert="horz" wrap="square" lIns="0" tIns="269466" rIns="0" bIns="0" rtlCol="0">
            <a:spAutoFit/>
          </a:bodyPr>
          <a:lstStyle/>
          <a:p>
            <a:pPr marL="12698" marR="0" lvl="0" indent="0" algn="ctr" defTabSz="914400" rtl="0" eaLnBrk="0" fontAlgn="base" latinLnBrk="0" hangingPunct="0">
              <a:lnSpc>
                <a:spcPct val="100000"/>
              </a:lnSpc>
              <a:spcBef>
                <a:spcPct val="0"/>
              </a:spcBef>
              <a:spcAft>
                <a:spcPct val="0"/>
              </a:spcAft>
              <a:buClrTx/>
              <a:buSzTx/>
              <a:buFontTx/>
              <a:buNone/>
              <a:tabLst/>
              <a:defRPr/>
            </a:pPr>
            <a:r>
              <a:rPr kumimoji="0" lang="it-IT" sz="4800" b="0" i="0" u="none" strike="noStrike" kern="1200" cap="none" spc="-1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Lavoro </a:t>
            </a:r>
            <a:r>
              <a:rPr kumimoji="0" lang="it-IT" sz="4800" b="0" i="0" u="none" strike="noStrike" kern="1200" cap="none" spc="-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autonomo con partita iva</a:t>
            </a:r>
            <a:endParaRPr kumimoji="0" lang="it-IT" sz="4800" b="0" i="0" u="none" strike="noStrike" kern="1200" cap="none" spc="-5"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043608" y="1447800"/>
            <a:ext cx="8100392" cy="4800600"/>
          </a:xfrm>
        </p:spPr>
        <p:txBody>
          <a:bodyPr/>
          <a:lstStyle/>
          <a:p>
            <a:r>
              <a:rPr lang="it-IT" dirty="0" smtClean="0">
                <a:latin typeface="Calibri" pitchFamily="34" charset="0"/>
              </a:rPr>
              <a:t>Se committente svolge attività di </a:t>
            </a:r>
            <a:r>
              <a:rPr lang="it-IT" b="1" dirty="0" smtClean="0">
                <a:latin typeface="Calibri" pitchFamily="34" charset="0"/>
              </a:rPr>
              <a:t>cure estetiche o recupero motorio, </a:t>
            </a:r>
            <a:r>
              <a:rPr lang="it-IT" u="sng" dirty="0" smtClean="0">
                <a:latin typeface="Calibri" pitchFamily="34" charset="0"/>
              </a:rPr>
              <a:t>ovvero verso privati</a:t>
            </a:r>
            <a:r>
              <a:rPr lang="it-IT" dirty="0" smtClean="0">
                <a:latin typeface="Calibri" pitchFamily="34" charset="0"/>
              </a:rPr>
              <a:t>, sarà consentito inquadramento presso </a:t>
            </a:r>
            <a:r>
              <a:rPr lang="it-IT" b="1" dirty="0" smtClean="0">
                <a:latin typeface="Calibri" pitchFamily="34" charset="0"/>
              </a:rPr>
              <a:t>Gestione separata inps:</a:t>
            </a:r>
          </a:p>
          <a:p>
            <a:endParaRPr lang="it-IT" dirty="0" smtClean="0">
              <a:latin typeface="Calibri" pitchFamily="34" charset="0"/>
            </a:endParaRPr>
          </a:p>
          <a:p>
            <a:pPr>
              <a:buFont typeface="Wingdings" pitchFamily="2" charset="2"/>
              <a:buChar char="Ø"/>
            </a:pPr>
            <a:r>
              <a:rPr lang="it-IT" spc="-5" dirty="0" smtClean="0">
                <a:latin typeface="Calibri"/>
                <a:cs typeface="Calibri"/>
              </a:rPr>
              <a:t>onere contributivo esclusivamente </a:t>
            </a:r>
            <a:r>
              <a:rPr lang="it-IT" dirty="0" smtClean="0">
                <a:latin typeface="Calibri"/>
                <a:cs typeface="Calibri"/>
              </a:rPr>
              <a:t>a carico </a:t>
            </a:r>
            <a:r>
              <a:rPr lang="it-IT" spc="-5" dirty="0" smtClean="0">
                <a:latin typeface="Calibri"/>
                <a:cs typeface="Calibri"/>
              </a:rPr>
              <a:t>del professionista ed  ammontante, nel 2015, </a:t>
            </a:r>
            <a:r>
              <a:rPr lang="it-IT" dirty="0" smtClean="0">
                <a:latin typeface="Calibri"/>
                <a:cs typeface="Calibri"/>
              </a:rPr>
              <a:t>al </a:t>
            </a:r>
            <a:r>
              <a:rPr lang="it-IT" b="1" spc="-5" dirty="0" smtClean="0">
                <a:latin typeface="Calibri"/>
                <a:cs typeface="Calibri"/>
              </a:rPr>
              <a:t>27% </a:t>
            </a:r>
            <a:r>
              <a:rPr lang="it-IT" b="1" dirty="0" smtClean="0">
                <a:latin typeface="Calibri"/>
                <a:cs typeface="Calibri"/>
              </a:rPr>
              <a:t>IVS </a:t>
            </a:r>
            <a:r>
              <a:rPr lang="it-IT" spc="-5" dirty="0" smtClean="0">
                <a:latin typeface="Calibri"/>
                <a:cs typeface="Calibri"/>
              </a:rPr>
              <a:t>(+0,72% aliquota aggiuntiva) </a:t>
            </a:r>
            <a:r>
              <a:rPr lang="it-IT" u="heavy" dirty="0" smtClean="0">
                <a:latin typeface="Calibri"/>
                <a:cs typeface="Calibri"/>
              </a:rPr>
              <a:t>con </a:t>
            </a:r>
            <a:r>
              <a:rPr lang="it-IT" u="heavy" spc="-5" dirty="0" smtClean="0">
                <a:latin typeface="Calibri"/>
                <a:cs typeface="Calibri"/>
              </a:rPr>
              <a:t>la facoltà  </a:t>
            </a:r>
            <a:r>
              <a:rPr lang="it-IT" u="heavy" dirty="0" smtClean="0">
                <a:latin typeface="Calibri"/>
                <a:cs typeface="Calibri"/>
              </a:rPr>
              <a:t>di addebitare </a:t>
            </a:r>
            <a:r>
              <a:rPr lang="it-IT" u="heavy" spc="-5" dirty="0" smtClean="0">
                <a:latin typeface="Calibri"/>
                <a:cs typeface="Calibri"/>
              </a:rPr>
              <a:t>al </a:t>
            </a:r>
            <a:r>
              <a:rPr lang="it-IT" u="heavy" dirty="0" smtClean="0">
                <a:latin typeface="Calibri"/>
                <a:cs typeface="Calibri"/>
              </a:rPr>
              <a:t>cliente, a titolo di </a:t>
            </a:r>
            <a:r>
              <a:rPr lang="it-IT" u="heavy" spc="-5" dirty="0" smtClean="0">
                <a:latin typeface="Calibri"/>
                <a:cs typeface="Calibri"/>
              </a:rPr>
              <a:t>rivalsa, </a:t>
            </a:r>
            <a:r>
              <a:rPr lang="it-IT" u="heavy" dirty="0" smtClean="0">
                <a:latin typeface="Calibri"/>
                <a:cs typeface="Calibri"/>
              </a:rPr>
              <a:t>un’aliquota </a:t>
            </a:r>
            <a:r>
              <a:rPr lang="it-IT" u="heavy" spc="-5" dirty="0" smtClean="0">
                <a:latin typeface="Calibri"/>
                <a:cs typeface="Calibri"/>
              </a:rPr>
              <a:t>pari al </a:t>
            </a:r>
            <a:r>
              <a:rPr lang="it-IT" u="heavy" dirty="0" smtClean="0">
                <a:latin typeface="Calibri"/>
                <a:cs typeface="Calibri"/>
              </a:rPr>
              <a:t>4% </a:t>
            </a:r>
            <a:r>
              <a:rPr lang="it-IT" u="heavy" spc="-5" dirty="0" smtClean="0">
                <a:latin typeface="Calibri"/>
                <a:cs typeface="Calibri"/>
              </a:rPr>
              <a:t>dei compensi  lordi</a:t>
            </a:r>
            <a:r>
              <a:rPr lang="it-IT" spc="-5" dirty="0" smtClean="0">
                <a:latin typeface="Calibri"/>
                <a:cs typeface="Calibri"/>
              </a:rPr>
              <a:t>.</a:t>
            </a:r>
            <a:endParaRPr lang="it-IT" dirty="0" smtClean="0">
              <a:latin typeface="Calibri" pitchFamily="34" charset="0"/>
            </a:endParaRPr>
          </a:p>
        </p:txBody>
      </p:sp>
      <p:sp>
        <p:nvSpPr>
          <p:cNvPr id="7" name="object 10"/>
          <p:cNvSpPr txBox="1">
            <a:spLocks noGrp="1"/>
          </p:cNvSpPr>
          <p:nvPr>
            <p:ph type="title"/>
          </p:nvPr>
        </p:nvSpPr>
        <p:spPr>
          <a:xfrm>
            <a:off x="1043608" y="0"/>
            <a:ext cx="8100392" cy="1010761"/>
          </a:xfrm>
          <a:prstGeom prst="rect">
            <a:avLst/>
          </a:prstGeom>
        </p:spPr>
        <p:txBody>
          <a:bodyPr vert="horz" wrap="square" lIns="0" tIns="269466" rIns="0" bIns="0" rtlCol="0">
            <a:spAutoFit/>
          </a:bodyPr>
          <a:lstStyle/>
          <a:p>
            <a:pPr marL="12698" marR="0" lvl="0" indent="0" algn="ctr" defTabSz="914400" rtl="0" eaLnBrk="0" fontAlgn="base" latinLnBrk="0" hangingPunct="0">
              <a:lnSpc>
                <a:spcPct val="100000"/>
              </a:lnSpc>
              <a:spcBef>
                <a:spcPct val="0"/>
              </a:spcBef>
              <a:spcAft>
                <a:spcPct val="0"/>
              </a:spcAft>
              <a:buClrTx/>
              <a:buSzTx/>
              <a:buFontTx/>
              <a:buNone/>
              <a:tabLst/>
              <a:defRPr/>
            </a:pPr>
            <a:r>
              <a:rPr kumimoji="0" lang="it-IT" sz="4800" b="0" i="0" u="none" strike="noStrike" kern="1200" cap="none" spc="-1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Lavoro </a:t>
            </a:r>
            <a:r>
              <a:rPr kumimoji="0" lang="it-IT" sz="4800" b="0" i="0" u="none" strike="noStrike" kern="1200" cap="none" spc="-5"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autonomo con partita iva</a:t>
            </a:r>
            <a:endParaRPr kumimoji="0" lang="it-IT" sz="4800" b="0" i="0" u="none" strike="noStrike" kern="1200" cap="none" spc="-5"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7"/>
          <p:cNvSpPr>
            <a:spLocks noChangeArrowheads="1"/>
          </p:cNvSpPr>
          <p:nvPr/>
        </p:nvSpPr>
        <p:spPr bwMode="auto">
          <a:xfrm>
            <a:off x="1046163" y="1773238"/>
            <a:ext cx="3165475" cy="762000"/>
          </a:xfrm>
          <a:prstGeom prst="rect">
            <a:avLst/>
          </a:prstGeom>
          <a:solidFill>
            <a:srgbClr val="FF0000"/>
          </a:solidFill>
          <a:ln w="28575">
            <a:solidFill>
              <a:schemeClr val="tx1"/>
            </a:solidFill>
            <a:miter lim="800000"/>
            <a:headEnd/>
            <a:tailEnd/>
          </a:ln>
        </p:spPr>
        <p:txBody>
          <a:bodyPr wrap="none" anchor="ctr"/>
          <a:lstStyle/>
          <a:p>
            <a:pPr algn="ctr"/>
            <a:r>
              <a:rPr lang="it-IT" sz="1800" b="1" dirty="0">
                <a:solidFill>
                  <a:schemeClr val="bg1"/>
                </a:solidFill>
              </a:rPr>
              <a:t>Sport professionistico</a:t>
            </a:r>
            <a:endParaRPr lang="it-IT" sz="1800" b="1" dirty="0"/>
          </a:p>
        </p:txBody>
      </p:sp>
      <p:sp>
        <p:nvSpPr>
          <p:cNvPr id="6150" name="Rectangle 8"/>
          <p:cNvSpPr>
            <a:spLocks noChangeArrowheads="1"/>
          </p:cNvSpPr>
          <p:nvPr/>
        </p:nvSpPr>
        <p:spPr bwMode="auto">
          <a:xfrm>
            <a:off x="4933950" y="1773238"/>
            <a:ext cx="3167063" cy="762000"/>
          </a:xfrm>
          <a:prstGeom prst="rect">
            <a:avLst/>
          </a:prstGeom>
          <a:solidFill>
            <a:srgbClr val="FF0000"/>
          </a:solidFill>
          <a:ln w="28575">
            <a:solidFill>
              <a:schemeClr val="tx1"/>
            </a:solidFill>
            <a:miter lim="800000"/>
            <a:headEnd/>
            <a:tailEnd/>
          </a:ln>
        </p:spPr>
        <p:txBody>
          <a:bodyPr wrap="none" anchor="ctr"/>
          <a:lstStyle/>
          <a:p>
            <a:pPr algn="ctr"/>
            <a:r>
              <a:rPr lang="it-IT" sz="1800" b="1" dirty="0">
                <a:solidFill>
                  <a:schemeClr val="bg1"/>
                </a:solidFill>
              </a:rPr>
              <a:t>Sport dilettantistico</a:t>
            </a:r>
            <a:endParaRPr lang="it-IT" sz="1800" b="1" dirty="0"/>
          </a:p>
        </p:txBody>
      </p:sp>
      <p:sp>
        <p:nvSpPr>
          <p:cNvPr id="6151" name="Rectangle 9"/>
          <p:cNvSpPr>
            <a:spLocks noChangeArrowheads="1"/>
          </p:cNvSpPr>
          <p:nvPr/>
        </p:nvSpPr>
        <p:spPr bwMode="auto">
          <a:xfrm>
            <a:off x="1044575" y="3584575"/>
            <a:ext cx="3167063" cy="2005013"/>
          </a:xfrm>
          <a:prstGeom prst="rect">
            <a:avLst/>
          </a:prstGeom>
          <a:solidFill>
            <a:srgbClr val="CCFFCC"/>
          </a:solidFill>
          <a:ln w="28575">
            <a:solidFill>
              <a:schemeClr val="tx1"/>
            </a:solidFill>
            <a:miter lim="800000"/>
            <a:headEnd/>
            <a:tailEnd/>
          </a:ln>
        </p:spPr>
        <p:txBody>
          <a:bodyPr wrap="none" anchor="ctr"/>
          <a:lstStyle/>
          <a:p>
            <a:pPr algn="ctr"/>
            <a:r>
              <a:rPr lang="it-IT" sz="2400" b="1" dirty="0">
                <a:latin typeface="Calibri" pitchFamily="34" charset="0"/>
              </a:rPr>
              <a:t>Ha come fine </a:t>
            </a:r>
          </a:p>
          <a:p>
            <a:pPr algn="ctr"/>
            <a:r>
              <a:rPr lang="it-IT" sz="2400" b="1" dirty="0">
                <a:latin typeface="Calibri" pitchFamily="34" charset="0"/>
              </a:rPr>
              <a:t>p</a:t>
            </a:r>
            <a:r>
              <a:rPr lang="it-IT" sz="2400" b="1" dirty="0" smtClean="0">
                <a:latin typeface="Calibri" pitchFamily="34" charset="0"/>
              </a:rPr>
              <a:t>rincipale </a:t>
            </a:r>
            <a:r>
              <a:rPr lang="it-IT" sz="2400" b="1" dirty="0">
                <a:latin typeface="Calibri" pitchFamily="34" charset="0"/>
              </a:rPr>
              <a:t>quello </a:t>
            </a:r>
          </a:p>
          <a:p>
            <a:pPr algn="ctr"/>
            <a:r>
              <a:rPr lang="it-IT" sz="2400" b="1" dirty="0">
                <a:latin typeface="Calibri" pitchFamily="34" charset="0"/>
              </a:rPr>
              <a:t>utilitario o economico</a:t>
            </a:r>
          </a:p>
        </p:txBody>
      </p:sp>
      <p:sp>
        <p:nvSpPr>
          <p:cNvPr id="6152" name="Rectangle 10"/>
          <p:cNvSpPr>
            <a:spLocks noChangeArrowheads="1"/>
          </p:cNvSpPr>
          <p:nvPr/>
        </p:nvSpPr>
        <p:spPr bwMode="auto">
          <a:xfrm>
            <a:off x="4933950" y="3584575"/>
            <a:ext cx="3167063" cy="2005013"/>
          </a:xfrm>
          <a:prstGeom prst="rect">
            <a:avLst/>
          </a:prstGeom>
          <a:solidFill>
            <a:srgbClr val="CCFFCC"/>
          </a:solidFill>
          <a:ln w="28575">
            <a:solidFill>
              <a:schemeClr val="tx1"/>
            </a:solidFill>
            <a:miter lim="800000"/>
            <a:headEnd/>
            <a:tailEnd/>
          </a:ln>
        </p:spPr>
        <p:txBody>
          <a:bodyPr wrap="none" anchor="ctr"/>
          <a:lstStyle/>
          <a:p>
            <a:pPr algn="ctr"/>
            <a:r>
              <a:rPr lang="it-IT" sz="2000" b="1" dirty="0">
                <a:latin typeface="Calibri" pitchFamily="34" charset="0"/>
              </a:rPr>
              <a:t>Ha come fine </a:t>
            </a:r>
          </a:p>
          <a:p>
            <a:pPr algn="ctr"/>
            <a:r>
              <a:rPr lang="it-IT" sz="2000" b="1" dirty="0">
                <a:latin typeface="Calibri" pitchFamily="34" charset="0"/>
              </a:rPr>
              <a:t>essenziale quello ludico</a:t>
            </a:r>
          </a:p>
          <a:p>
            <a:pPr algn="ctr"/>
            <a:r>
              <a:rPr lang="it-IT" sz="2000" b="1" dirty="0">
                <a:latin typeface="Calibri" pitchFamily="34" charset="0"/>
              </a:rPr>
              <a:t> del continuo miglioramento </a:t>
            </a:r>
          </a:p>
          <a:p>
            <a:pPr algn="ctr"/>
            <a:r>
              <a:rPr lang="it-IT" sz="2000" b="1" dirty="0">
                <a:latin typeface="Calibri" pitchFamily="34" charset="0"/>
              </a:rPr>
              <a:t>del risultato sportivo</a:t>
            </a:r>
          </a:p>
        </p:txBody>
      </p:sp>
      <p:sp>
        <p:nvSpPr>
          <p:cNvPr id="6153" name="AutoShape 11"/>
          <p:cNvSpPr>
            <a:spLocks noChangeArrowheads="1"/>
          </p:cNvSpPr>
          <p:nvPr/>
        </p:nvSpPr>
        <p:spPr bwMode="auto">
          <a:xfrm rot="5400000">
            <a:off x="2197101" y="2600325"/>
            <a:ext cx="863600" cy="936625"/>
          </a:xfrm>
          <a:custGeom>
            <a:avLst/>
            <a:gdLst>
              <a:gd name="T0" fmla="*/ 25896006 w 21600"/>
              <a:gd name="T1" fmla="*/ 0 h 21600"/>
              <a:gd name="T2" fmla="*/ 0 w 21600"/>
              <a:gd name="T3" fmla="*/ 20307112 h 21600"/>
              <a:gd name="T4" fmla="*/ 25896006 w 21600"/>
              <a:gd name="T5" fmla="*/ 40614181 h 21600"/>
              <a:gd name="T6" fmla="*/ 34528005 w 21600"/>
              <a:gd name="T7" fmla="*/ 203071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a:tailEnd/>
          </a:ln>
        </p:spPr>
        <p:txBody>
          <a:bodyPr wrap="none" anchor="ctr"/>
          <a:lstStyle/>
          <a:p>
            <a:endParaRPr lang="it-IT"/>
          </a:p>
        </p:txBody>
      </p:sp>
      <p:sp>
        <p:nvSpPr>
          <p:cNvPr id="6154" name="AutoShape 12"/>
          <p:cNvSpPr>
            <a:spLocks noChangeArrowheads="1"/>
          </p:cNvSpPr>
          <p:nvPr/>
        </p:nvSpPr>
        <p:spPr bwMode="auto">
          <a:xfrm rot="5400000">
            <a:off x="6086476" y="2600325"/>
            <a:ext cx="863600" cy="936625"/>
          </a:xfrm>
          <a:custGeom>
            <a:avLst/>
            <a:gdLst>
              <a:gd name="T0" fmla="*/ 25896006 w 21600"/>
              <a:gd name="T1" fmla="*/ 0 h 21600"/>
              <a:gd name="T2" fmla="*/ 0 w 21600"/>
              <a:gd name="T3" fmla="*/ 20307112 h 21600"/>
              <a:gd name="T4" fmla="*/ 25896006 w 21600"/>
              <a:gd name="T5" fmla="*/ 40614181 h 21600"/>
              <a:gd name="T6" fmla="*/ 34528005 w 21600"/>
              <a:gd name="T7" fmla="*/ 203071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10" name="Titolo 1"/>
          <p:cNvSpPr txBox="1">
            <a:spLocks/>
          </p:cNvSpPr>
          <p:nvPr/>
        </p:nvSpPr>
        <p:spPr>
          <a:xfrm>
            <a:off x="1331640" y="188640"/>
            <a:ext cx="7499350" cy="86409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Attività</a:t>
            </a:r>
            <a:r>
              <a:rPr kumimoji="0" lang="it-IT" sz="4400" b="0" i="0" u="none" strike="noStrike" kern="1200" cap="none" spc="0" normalizeH="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sportive</a:t>
            </a:r>
            <a:endParaRPr kumimoji="0" lang="it-IT" sz="44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922114"/>
          </a:xfrm>
        </p:spPr>
        <p:txBody>
          <a:bodyPr/>
          <a:lstStyle/>
          <a:p>
            <a:r>
              <a:rPr lang="it-IT" dirty="0" smtClean="0"/>
              <a:t>Lavoro autonomo occasionale</a:t>
            </a:r>
            <a:endParaRPr lang="it-IT" dirty="0"/>
          </a:p>
        </p:txBody>
      </p:sp>
      <p:sp>
        <p:nvSpPr>
          <p:cNvPr id="8" name="Segnaposto contenuto 7"/>
          <p:cNvSpPr>
            <a:spLocks noGrp="1"/>
          </p:cNvSpPr>
          <p:nvPr>
            <p:ph idx="1"/>
          </p:nvPr>
        </p:nvSpPr>
        <p:spPr>
          <a:xfrm>
            <a:off x="1435100" y="3573016"/>
            <a:ext cx="7499350" cy="2376264"/>
          </a:xfrm>
        </p:spPr>
        <p:txBody>
          <a:bodyPr/>
          <a:lstStyle/>
          <a:p>
            <a:r>
              <a:rPr lang="it-IT" i="1" dirty="0" smtClean="0">
                <a:cs typeface="Arial" pitchFamily="34" charset="0"/>
              </a:rPr>
              <a:t>È lavoratore autonomo occasionale chi si obbliga a compiere un’opera o un </a:t>
            </a:r>
            <a:r>
              <a:rPr lang="it-IT" i="1" dirty="0" err="1" smtClean="0">
                <a:cs typeface="Arial" pitchFamily="34" charset="0"/>
              </a:rPr>
              <a:t>servzio</a:t>
            </a:r>
            <a:r>
              <a:rPr lang="it-IT" i="1" dirty="0" smtClean="0">
                <a:cs typeface="Arial" pitchFamily="34" charset="0"/>
              </a:rPr>
              <a:t>, con lavoro prevalentemente proprio, senza vincolo di subordinazione e coordinamento con il committente </a:t>
            </a:r>
            <a:r>
              <a:rPr lang="it-IT" dirty="0" smtClean="0">
                <a:cs typeface="Arial" pitchFamily="34" charset="0"/>
              </a:rPr>
              <a:t>- Art. 2222 codice civile</a:t>
            </a:r>
            <a:endParaRPr lang="it-IT" dirty="0">
              <a:cs typeface="Arial" pitchFamily="34" charset="0"/>
            </a:endParaRPr>
          </a:p>
        </p:txBody>
      </p:sp>
      <p:sp>
        <p:nvSpPr>
          <p:cNvPr id="9" name="Callout con freccia in giù 8"/>
          <p:cNvSpPr/>
          <p:nvPr/>
        </p:nvSpPr>
        <p:spPr>
          <a:xfrm>
            <a:off x="2483768" y="1556792"/>
            <a:ext cx="4824536" cy="1872208"/>
          </a:xfrm>
          <a:prstGeom prst="downArrowCallout">
            <a:avLst/>
          </a:prstGeom>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Professionista senza partita iva</a:t>
            </a:r>
            <a:endParaRPr lang="it-IT"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562074"/>
          </a:xfrm>
        </p:spPr>
        <p:txBody>
          <a:bodyPr>
            <a:normAutofit fontScale="90000"/>
          </a:bodyPr>
          <a:lstStyle/>
          <a:p>
            <a:r>
              <a:rPr lang="it-IT" dirty="0" smtClean="0"/>
              <a:t>Lavoro autonomo occasionale</a:t>
            </a:r>
            <a:endParaRPr lang="it-IT" dirty="0"/>
          </a:p>
        </p:txBody>
      </p:sp>
      <p:graphicFrame>
        <p:nvGraphicFramePr>
          <p:cNvPr id="10" name="Segnaposto contenuto 9"/>
          <p:cNvGraphicFramePr>
            <a:graphicFrameLocks noGrp="1"/>
          </p:cNvGraphicFramePr>
          <p:nvPr>
            <p:ph idx="1"/>
          </p:nvPr>
        </p:nvGraphicFramePr>
        <p:xfrm>
          <a:off x="395536" y="980728"/>
          <a:ext cx="8748464"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922114"/>
          </a:xfrm>
        </p:spPr>
        <p:txBody>
          <a:bodyPr/>
          <a:lstStyle/>
          <a:p>
            <a:r>
              <a:rPr lang="it-IT" dirty="0" smtClean="0"/>
              <a:t>Lavoro autonomo occasionale</a:t>
            </a:r>
            <a:endParaRPr lang="it-IT" dirty="0"/>
          </a:p>
        </p:txBody>
      </p:sp>
      <p:sp>
        <p:nvSpPr>
          <p:cNvPr id="11" name="Callout con freccia in giù 10"/>
          <p:cNvSpPr/>
          <p:nvPr/>
        </p:nvSpPr>
        <p:spPr>
          <a:xfrm>
            <a:off x="2987824" y="1340768"/>
            <a:ext cx="3600400" cy="18722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GESTIONE SEPARATA INPS</a:t>
            </a:r>
          </a:p>
          <a:p>
            <a:pPr algn="ctr"/>
            <a:r>
              <a:rPr lang="it-IT" dirty="0" smtClean="0"/>
              <a:t>OBBLIGO </a:t>
            </a:r>
            <a:r>
              <a:rPr lang="it-IT" dirty="0" err="1" smtClean="0"/>
              <a:t>D’ISCRIZIONE</a:t>
            </a:r>
            <a:r>
              <a:rPr lang="it-IT" dirty="0" smtClean="0"/>
              <a:t> </a:t>
            </a:r>
            <a:endParaRPr lang="it-IT" dirty="0"/>
          </a:p>
        </p:txBody>
      </p:sp>
      <p:sp>
        <p:nvSpPr>
          <p:cNvPr id="12" name="Ovale 11"/>
          <p:cNvSpPr/>
          <p:nvPr/>
        </p:nvSpPr>
        <p:spPr>
          <a:xfrm>
            <a:off x="2915816" y="3356992"/>
            <a:ext cx="374441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COMPENSO LORDO </a:t>
            </a:r>
          </a:p>
          <a:p>
            <a:pPr algn="ctr"/>
            <a:r>
              <a:rPr lang="it-IT" dirty="0" smtClean="0"/>
              <a:t>&gt; € 5.000</a:t>
            </a:r>
          </a:p>
          <a:p>
            <a:pPr algn="ctr"/>
            <a:r>
              <a:rPr lang="it-IT" dirty="0" smtClean="0"/>
              <a:t>CONTRIBUTO 30,72%</a:t>
            </a:r>
            <a:endParaRPr lang="it-IT" dirty="0"/>
          </a:p>
        </p:txBody>
      </p:sp>
      <p:sp>
        <p:nvSpPr>
          <p:cNvPr id="13" name="Ovale 12"/>
          <p:cNvSpPr/>
          <p:nvPr/>
        </p:nvSpPr>
        <p:spPr>
          <a:xfrm>
            <a:off x="2987824" y="4797152"/>
            <a:ext cx="360040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 CARICO:</a:t>
            </a:r>
          </a:p>
          <a:p>
            <a:pPr algn="ctr">
              <a:buFont typeface="Wingdings" pitchFamily="2" charset="2"/>
              <a:buChar char="Ø"/>
            </a:pPr>
            <a:r>
              <a:rPr lang="it-IT" dirty="0" smtClean="0"/>
              <a:t>1/3 PRESTATORE</a:t>
            </a:r>
          </a:p>
          <a:p>
            <a:pPr algn="ctr">
              <a:buFont typeface="Wingdings" pitchFamily="2" charset="2"/>
              <a:buChar char="Ø"/>
            </a:pPr>
            <a:r>
              <a:rPr lang="it-IT" dirty="0" smtClean="0"/>
              <a:t>2/3 COMMITTENTE</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435100" y="225088"/>
            <a:ext cx="7499350" cy="949206"/>
          </a:xfrm>
          <a:prstGeom prst="rect">
            <a:avLst/>
          </a:prstGeom>
        </p:spPr>
        <p:txBody>
          <a:bodyPr vert="horz" wrap="square" lIns="0" tIns="269466" rIns="0" bIns="0" rtlCol="0">
            <a:spAutoFit/>
          </a:bodyPr>
          <a:lstStyle/>
          <a:p>
            <a:pPr marL="12698"/>
            <a:r>
              <a:rPr spc="-15" dirty="0"/>
              <a:t>Lavoro </a:t>
            </a:r>
            <a:r>
              <a:rPr spc="-5" dirty="0"/>
              <a:t>autonomo</a:t>
            </a:r>
            <a:r>
              <a:rPr spc="-105" dirty="0"/>
              <a:t> </a:t>
            </a:r>
            <a:r>
              <a:rPr dirty="0"/>
              <a:t>occasionale</a:t>
            </a:r>
          </a:p>
        </p:txBody>
      </p:sp>
      <p:sp>
        <p:nvSpPr>
          <p:cNvPr id="10" name="Segnaposto contenuto 9"/>
          <p:cNvSpPr>
            <a:spLocks noGrp="1"/>
          </p:cNvSpPr>
          <p:nvPr>
            <p:ph idx="1"/>
          </p:nvPr>
        </p:nvSpPr>
        <p:spPr/>
        <p:txBody>
          <a:bodyPr/>
          <a:lstStyle/>
          <a:p>
            <a:r>
              <a:rPr lang="it-IT" dirty="0" smtClean="0">
                <a:latin typeface="Calibri" pitchFamily="34" charset="0"/>
              </a:rPr>
              <a:t>Il limite dei 5.000 euro costituisce una </a:t>
            </a:r>
            <a:r>
              <a:rPr lang="it-IT" b="1" dirty="0" smtClean="0">
                <a:latin typeface="Calibri" pitchFamily="34" charset="0"/>
              </a:rPr>
              <a:t>fascia di esenzione </a:t>
            </a:r>
            <a:r>
              <a:rPr lang="it-IT" dirty="0" smtClean="0">
                <a:latin typeface="Calibri" pitchFamily="34" charset="0"/>
              </a:rPr>
              <a:t>e, pertanto, i contributi, sono dovuti esclusivamente sulla quota di reddito eccedente tale importo;</a:t>
            </a:r>
          </a:p>
          <a:p>
            <a:r>
              <a:rPr lang="it-IT" dirty="0" smtClean="0">
                <a:latin typeface="Calibri" pitchFamily="34" charset="0"/>
              </a:rPr>
              <a:t>Il lavoratore deve comunicare ai committenti il superamento del limite:</a:t>
            </a:r>
          </a:p>
          <a:p>
            <a:pPr>
              <a:buFont typeface="Wingdings" pitchFamily="2" charset="2"/>
              <a:buChar char="Ø"/>
            </a:pPr>
            <a:r>
              <a:rPr lang="it-IT" dirty="0" smtClean="0">
                <a:latin typeface="Calibri" pitchFamily="34" charset="0"/>
              </a:rPr>
              <a:t>all’inizio dei singoli rapporti;</a:t>
            </a:r>
          </a:p>
          <a:p>
            <a:pPr>
              <a:buFont typeface="Wingdings" pitchFamily="2" charset="2"/>
              <a:buChar char="Ø"/>
            </a:pPr>
            <a:r>
              <a:rPr lang="it-IT" dirty="0" smtClean="0">
                <a:latin typeface="Calibri" pitchFamily="34" charset="0"/>
              </a:rPr>
              <a:t>oppure, tempestivamente, durante il loro svolgimento, tenendo conto dei compensi percepiti da altri committenti .</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922114"/>
          </a:xfrm>
        </p:spPr>
        <p:txBody>
          <a:bodyPr/>
          <a:lstStyle/>
          <a:p>
            <a:r>
              <a:rPr lang="it-IT" dirty="0" smtClean="0"/>
              <a:t>Lavoro autonomo occasionale</a:t>
            </a:r>
            <a:endParaRPr lang="it-IT" dirty="0"/>
          </a:p>
        </p:txBody>
      </p:sp>
      <p:sp>
        <p:nvSpPr>
          <p:cNvPr id="11" name="Callout con freccia in giù 10"/>
          <p:cNvSpPr/>
          <p:nvPr/>
        </p:nvSpPr>
        <p:spPr>
          <a:xfrm>
            <a:off x="2987824" y="1340768"/>
            <a:ext cx="3600400" cy="18722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ISCRIZIONE EX ENPALS</a:t>
            </a:r>
          </a:p>
          <a:p>
            <a:pPr algn="ctr"/>
            <a:r>
              <a:rPr lang="it-IT" dirty="0" smtClean="0"/>
              <a:t>OBBLIGO </a:t>
            </a:r>
            <a:r>
              <a:rPr lang="it-IT" dirty="0" err="1" smtClean="0"/>
              <a:t>D’ISCRIZIONE</a:t>
            </a:r>
            <a:r>
              <a:rPr lang="it-IT" dirty="0" smtClean="0"/>
              <a:t> </a:t>
            </a:r>
            <a:endParaRPr lang="it-IT" dirty="0"/>
          </a:p>
        </p:txBody>
      </p:sp>
      <p:sp>
        <p:nvSpPr>
          <p:cNvPr id="12" name="Ovale 11"/>
          <p:cNvSpPr/>
          <p:nvPr/>
        </p:nvSpPr>
        <p:spPr>
          <a:xfrm>
            <a:off x="2915816" y="3356992"/>
            <a:ext cx="38164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NO LIMITI A COMPENSO </a:t>
            </a:r>
          </a:p>
          <a:p>
            <a:pPr algn="ctr"/>
            <a:r>
              <a:rPr lang="it-IT" dirty="0" smtClean="0"/>
              <a:t>ALIQUOTA 33%</a:t>
            </a:r>
          </a:p>
          <a:p>
            <a:pPr algn="ctr"/>
            <a:endParaRPr lang="it-IT" dirty="0"/>
          </a:p>
        </p:txBody>
      </p:sp>
      <p:sp>
        <p:nvSpPr>
          <p:cNvPr id="13" name="Ovale 12"/>
          <p:cNvSpPr/>
          <p:nvPr/>
        </p:nvSpPr>
        <p:spPr>
          <a:xfrm>
            <a:off x="2843808" y="4797152"/>
            <a:ext cx="388843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 CARICO:</a:t>
            </a:r>
          </a:p>
          <a:p>
            <a:pPr algn="ctr">
              <a:buFont typeface="Wingdings" pitchFamily="2" charset="2"/>
              <a:buChar char="Ø"/>
            </a:pPr>
            <a:r>
              <a:rPr lang="it-IT" dirty="0" smtClean="0"/>
              <a:t>9,19% PRESTATORE</a:t>
            </a:r>
          </a:p>
          <a:p>
            <a:pPr algn="ctr">
              <a:buFont typeface="Wingdings" pitchFamily="2" charset="2"/>
              <a:buChar char="Ø"/>
            </a:pPr>
            <a:r>
              <a:rPr lang="it-IT" dirty="0" smtClean="0"/>
              <a:t>23,81% COMMITTENTE</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704" y="1052736"/>
            <a:ext cx="5405755" cy="492443"/>
          </a:xfrm>
          <a:prstGeom prst="rect">
            <a:avLst/>
          </a:prstGeom>
        </p:spPr>
        <p:txBody>
          <a:bodyPr vert="horz" wrap="square" lIns="0" tIns="0" rIns="0" bIns="0" rtlCol="0">
            <a:spAutoFit/>
          </a:bodyPr>
          <a:lstStyle/>
          <a:p>
            <a:pPr marL="12698"/>
            <a:r>
              <a:rPr sz="3200" b="1" dirty="0">
                <a:solidFill>
                  <a:schemeClr val="accent3">
                    <a:lumMod val="75000"/>
                  </a:schemeClr>
                </a:solidFill>
                <a:latin typeface="Calibri"/>
                <a:cs typeface="Calibri"/>
              </a:rPr>
              <a:t>INQUADRAMENTO</a:t>
            </a:r>
            <a:r>
              <a:rPr sz="3200" b="1" spc="-95" dirty="0">
                <a:solidFill>
                  <a:schemeClr val="accent3">
                    <a:lumMod val="75000"/>
                  </a:schemeClr>
                </a:solidFill>
                <a:latin typeface="Calibri"/>
                <a:cs typeface="Calibri"/>
              </a:rPr>
              <a:t> </a:t>
            </a:r>
            <a:r>
              <a:rPr sz="3200" b="1" spc="-5" dirty="0">
                <a:solidFill>
                  <a:schemeClr val="accent3">
                    <a:lumMod val="75000"/>
                  </a:schemeClr>
                </a:solidFill>
                <a:latin typeface="Calibri"/>
                <a:cs typeface="Calibri"/>
              </a:rPr>
              <a:t>TRIBUTARIO</a:t>
            </a:r>
            <a:endParaRPr sz="3200" dirty="0">
              <a:solidFill>
                <a:schemeClr val="accent3">
                  <a:lumMod val="75000"/>
                </a:schemeClr>
              </a:solidFill>
              <a:latin typeface="Calibri"/>
              <a:cs typeface="Calibri"/>
            </a:endParaRPr>
          </a:p>
        </p:txBody>
      </p:sp>
      <p:sp>
        <p:nvSpPr>
          <p:cNvPr id="5" name="object 5"/>
          <p:cNvSpPr txBox="1"/>
          <p:nvPr/>
        </p:nvSpPr>
        <p:spPr>
          <a:xfrm>
            <a:off x="1043608" y="1556792"/>
            <a:ext cx="7920880" cy="4154984"/>
          </a:xfrm>
          <a:prstGeom prst="rect">
            <a:avLst/>
          </a:prstGeom>
        </p:spPr>
        <p:txBody>
          <a:bodyPr vert="horz" wrap="square" lIns="0" tIns="0" rIns="0" bIns="0" rtlCol="0">
            <a:spAutoFit/>
          </a:bodyPr>
          <a:lstStyle/>
          <a:p>
            <a:pPr marL="3154988" marR="3148003" algn="just"/>
            <a:endParaRPr dirty="0">
              <a:latin typeface="Calibri"/>
              <a:cs typeface="Calibri"/>
            </a:endParaRPr>
          </a:p>
          <a:p>
            <a:pPr marL="12698" marR="7620" algn="just"/>
            <a:r>
              <a:rPr lang="it-IT" i="1" spc="-5" dirty="0" smtClean="0">
                <a:latin typeface="Calibri"/>
                <a:cs typeface="Calibri"/>
              </a:rPr>
              <a:t>                                                        </a:t>
            </a:r>
            <a:r>
              <a:rPr lang="it-IT" b="1" i="1" spc="-5" dirty="0" smtClean="0">
                <a:latin typeface="Calibri"/>
                <a:cs typeface="Calibri"/>
              </a:rPr>
              <a:t>Art. 67 c. 1 </a:t>
            </a:r>
            <a:r>
              <a:rPr lang="it-IT" b="1" i="1" spc="-5" dirty="0" err="1" smtClean="0">
                <a:latin typeface="Calibri"/>
                <a:cs typeface="Calibri"/>
              </a:rPr>
              <a:t>lett.L</a:t>
            </a:r>
            <a:r>
              <a:rPr lang="it-IT" b="1" i="1" spc="-5" dirty="0" smtClean="0">
                <a:latin typeface="Calibri"/>
                <a:cs typeface="Calibri"/>
              </a:rPr>
              <a:t>) TUIR</a:t>
            </a:r>
          </a:p>
          <a:p>
            <a:pPr marL="12698" marR="7620" algn="just"/>
            <a:r>
              <a:rPr i="1" spc="-5" dirty="0" smtClean="0">
                <a:latin typeface="Calibri"/>
                <a:cs typeface="Calibri"/>
              </a:rPr>
              <a:t>“</a:t>
            </a:r>
            <a:r>
              <a:rPr i="1" spc="-5" dirty="0">
                <a:latin typeface="Calibri"/>
                <a:cs typeface="Calibri"/>
              </a:rPr>
              <a:t>Sono redditi diversi…..I redditi derivanti da </a:t>
            </a:r>
            <a:r>
              <a:rPr i="1" spc="-10" dirty="0">
                <a:latin typeface="Calibri"/>
                <a:cs typeface="Calibri"/>
              </a:rPr>
              <a:t>attività </a:t>
            </a:r>
            <a:r>
              <a:rPr i="1" spc="-5" dirty="0">
                <a:latin typeface="Calibri"/>
                <a:cs typeface="Calibri"/>
              </a:rPr>
              <a:t>di </a:t>
            </a:r>
            <a:r>
              <a:rPr i="1" spc="-10" dirty="0">
                <a:latin typeface="Calibri"/>
                <a:cs typeface="Calibri"/>
              </a:rPr>
              <a:t>lavoro autonomo </a:t>
            </a:r>
            <a:r>
              <a:rPr i="1" spc="-5" dirty="0">
                <a:latin typeface="Calibri"/>
                <a:cs typeface="Calibri"/>
              </a:rPr>
              <a:t>non </a:t>
            </a:r>
            <a:r>
              <a:rPr i="1" spc="-10" dirty="0">
                <a:latin typeface="Calibri"/>
                <a:cs typeface="Calibri"/>
              </a:rPr>
              <a:t>esercitate  abitualmente”</a:t>
            </a:r>
            <a:endParaRPr dirty="0">
              <a:latin typeface="Calibri"/>
              <a:cs typeface="Calibri"/>
            </a:endParaRPr>
          </a:p>
          <a:p>
            <a:pPr algn="ctr">
              <a:lnSpc>
                <a:spcPct val="100000"/>
              </a:lnSpc>
            </a:pPr>
            <a:r>
              <a:rPr b="1" spc="-45" dirty="0">
                <a:latin typeface="Calibri"/>
                <a:cs typeface="Calibri"/>
              </a:rPr>
              <a:t>ART. </a:t>
            </a:r>
            <a:r>
              <a:rPr b="1" dirty="0">
                <a:latin typeface="Calibri"/>
                <a:cs typeface="Calibri"/>
              </a:rPr>
              <a:t>25 </a:t>
            </a:r>
            <a:r>
              <a:rPr b="1" spc="-5" dirty="0">
                <a:latin typeface="Calibri"/>
                <a:cs typeface="Calibri"/>
              </a:rPr>
              <a:t>DPR</a:t>
            </a:r>
            <a:r>
              <a:rPr b="1" spc="-25" dirty="0">
                <a:latin typeface="Calibri"/>
                <a:cs typeface="Calibri"/>
              </a:rPr>
              <a:t> </a:t>
            </a:r>
            <a:r>
              <a:rPr b="1" spc="-5" dirty="0">
                <a:latin typeface="Calibri"/>
                <a:cs typeface="Calibri"/>
              </a:rPr>
              <a:t>600/73</a:t>
            </a:r>
            <a:endParaRPr dirty="0">
              <a:latin typeface="Calibri"/>
              <a:cs typeface="Calibri"/>
            </a:endParaRPr>
          </a:p>
          <a:p>
            <a:pPr algn="ctr">
              <a:lnSpc>
                <a:spcPct val="100000"/>
              </a:lnSpc>
            </a:pPr>
            <a:r>
              <a:rPr b="1" spc="-5" dirty="0">
                <a:latin typeface="Calibri"/>
                <a:cs typeface="Calibri"/>
              </a:rPr>
              <a:t>RITENUTE</a:t>
            </a:r>
            <a:endParaRPr dirty="0">
              <a:latin typeface="Calibri"/>
              <a:cs typeface="Calibri"/>
            </a:endParaRPr>
          </a:p>
          <a:p>
            <a:pPr marL="12698" marR="6350" algn="just"/>
            <a:r>
              <a:rPr i="1" spc="-5" dirty="0">
                <a:latin typeface="Calibri"/>
                <a:cs typeface="Calibri"/>
              </a:rPr>
              <a:t>“I </a:t>
            </a:r>
            <a:r>
              <a:rPr i="1" spc="-10" dirty="0">
                <a:latin typeface="Calibri"/>
                <a:cs typeface="Calibri"/>
              </a:rPr>
              <a:t>soggetti…che corrispondono…compensi…per prestazioni </a:t>
            </a:r>
            <a:r>
              <a:rPr i="1" spc="5" dirty="0">
                <a:latin typeface="Calibri"/>
                <a:cs typeface="Calibri"/>
              </a:rPr>
              <a:t>di </a:t>
            </a:r>
            <a:r>
              <a:rPr i="1" spc="-5" dirty="0">
                <a:latin typeface="Calibri"/>
                <a:cs typeface="Calibri"/>
              </a:rPr>
              <a:t>lavoro </a:t>
            </a:r>
            <a:r>
              <a:rPr i="1" spc="-10" dirty="0">
                <a:latin typeface="Calibri"/>
                <a:cs typeface="Calibri"/>
              </a:rPr>
              <a:t>autonomo, ancorché  </a:t>
            </a:r>
            <a:r>
              <a:rPr i="1" spc="-5" dirty="0">
                <a:latin typeface="Calibri"/>
                <a:cs typeface="Calibri"/>
              </a:rPr>
              <a:t>non </a:t>
            </a:r>
            <a:r>
              <a:rPr i="1" spc="-10" dirty="0">
                <a:latin typeface="Calibri"/>
                <a:cs typeface="Calibri"/>
              </a:rPr>
              <a:t>esercitate abitualmente…devono </a:t>
            </a:r>
            <a:r>
              <a:rPr i="1" spc="-5" dirty="0">
                <a:latin typeface="Calibri"/>
                <a:cs typeface="Calibri"/>
              </a:rPr>
              <a:t>operare </a:t>
            </a:r>
            <a:r>
              <a:rPr i="1" spc="-25" dirty="0">
                <a:latin typeface="Calibri"/>
                <a:cs typeface="Calibri"/>
              </a:rPr>
              <a:t>all’atto </a:t>
            </a:r>
            <a:r>
              <a:rPr i="1" spc="-5" dirty="0">
                <a:latin typeface="Calibri"/>
                <a:cs typeface="Calibri"/>
              </a:rPr>
              <a:t>del </a:t>
            </a:r>
            <a:r>
              <a:rPr i="1" spc="-10" dirty="0">
                <a:latin typeface="Calibri"/>
                <a:cs typeface="Calibri"/>
              </a:rPr>
              <a:t>pagamento </a:t>
            </a:r>
            <a:r>
              <a:rPr i="1" spc="-5" dirty="0">
                <a:latin typeface="Calibri"/>
                <a:cs typeface="Calibri"/>
              </a:rPr>
              <a:t>una </a:t>
            </a:r>
            <a:r>
              <a:rPr i="1" spc="-10" dirty="0">
                <a:latin typeface="Calibri"/>
                <a:cs typeface="Calibri"/>
              </a:rPr>
              <a:t>ritenuta </a:t>
            </a:r>
            <a:r>
              <a:rPr i="1" spc="-5" dirty="0">
                <a:latin typeface="Calibri"/>
                <a:cs typeface="Calibri"/>
              </a:rPr>
              <a:t>del 20  per </a:t>
            </a:r>
            <a:r>
              <a:rPr i="1" spc="-15" dirty="0">
                <a:latin typeface="Calibri"/>
                <a:cs typeface="Calibri"/>
              </a:rPr>
              <a:t>cento </a:t>
            </a:r>
            <a:r>
              <a:rPr i="1" dirty="0">
                <a:latin typeface="Calibri"/>
                <a:cs typeface="Calibri"/>
              </a:rPr>
              <a:t>a </a:t>
            </a:r>
            <a:r>
              <a:rPr i="1" spc="-10" dirty="0">
                <a:latin typeface="Calibri"/>
                <a:cs typeface="Calibri"/>
              </a:rPr>
              <a:t>titolo </a:t>
            </a:r>
            <a:r>
              <a:rPr i="1" spc="-5" dirty="0">
                <a:latin typeface="Calibri"/>
                <a:cs typeface="Calibri"/>
              </a:rPr>
              <a:t>di </a:t>
            </a:r>
            <a:r>
              <a:rPr i="1" spc="-15" dirty="0">
                <a:latin typeface="Calibri"/>
                <a:cs typeface="Calibri"/>
              </a:rPr>
              <a:t>acconto </a:t>
            </a:r>
            <a:r>
              <a:rPr i="1" spc="-10" dirty="0">
                <a:latin typeface="Calibri"/>
                <a:cs typeface="Calibri"/>
              </a:rPr>
              <a:t>dell’imposta </a:t>
            </a:r>
            <a:r>
              <a:rPr i="1" spc="-5" dirty="0">
                <a:latin typeface="Calibri"/>
                <a:cs typeface="Calibri"/>
              </a:rPr>
              <a:t>sul </a:t>
            </a:r>
            <a:r>
              <a:rPr i="1" spc="-10" dirty="0">
                <a:latin typeface="Calibri"/>
                <a:cs typeface="Calibri"/>
              </a:rPr>
              <a:t>reddito </a:t>
            </a:r>
            <a:r>
              <a:rPr i="1" spc="-5" dirty="0">
                <a:latin typeface="Calibri"/>
                <a:cs typeface="Calibri"/>
              </a:rPr>
              <a:t>delle persone fisiche </a:t>
            </a:r>
            <a:r>
              <a:rPr i="1" spc="-10" dirty="0">
                <a:latin typeface="Calibri"/>
                <a:cs typeface="Calibri"/>
              </a:rPr>
              <a:t>dovuta </a:t>
            </a:r>
            <a:r>
              <a:rPr i="1" spc="-5" dirty="0">
                <a:latin typeface="Calibri"/>
                <a:cs typeface="Calibri"/>
              </a:rPr>
              <a:t>dai  percipienti </a:t>
            </a:r>
            <a:r>
              <a:rPr i="1" spc="-10" dirty="0">
                <a:latin typeface="Calibri"/>
                <a:cs typeface="Calibri"/>
              </a:rPr>
              <a:t>con </a:t>
            </a:r>
            <a:r>
              <a:rPr i="1" spc="-20" dirty="0">
                <a:latin typeface="Calibri"/>
                <a:cs typeface="Calibri"/>
              </a:rPr>
              <a:t>l’obbligo </a:t>
            </a:r>
            <a:r>
              <a:rPr i="1" dirty="0">
                <a:latin typeface="Calibri"/>
                <a:cs typeface="Calibri"/>
              </a:rPr>
              <a:t>di </a:t>
            </a:r>
            <a:r>
              <a:rPr i="1" spc="-5" dirty="0">
                <a:latin typeface="Calibri"/>
                <a:cs typeface="Calibri"/>
              </a:rPr>
              <a:t>rivalsa"</a:t>
            </a:r>
            <a:endParaRPr dirty="0">
              <a:latin typeface="Calibri"/>
              <a:cs typeface="Calibri"/>
            </a:endParaRPr>
          </a:p>
          <a:p>
            <a:pPr marL="12698" marR="5080" algn="just"/>
            <a:r>
              <a:rPr spc="-15" dirty="0">
                <a:latin typeface="Calibri"/>
                <a:cs typeface="Calibri"/>
              </a:rPr>
              <a:t>(calcolata </a:t>
            </a:r>
            <a:r>
              <a:rPr spc="-5" dirty="0">
                <a:latin typeface="Calibri"/>
                <a:cs typeface="Calibri"/>
              </a:rPr>
              <a:t>sul </a:t>
            </a:r>
            <a:r>
              <a:rPr dirty="0">
                <a:latin typeface="Calibri"/>
                <a:cs typeface="Calibri"/>
              </a:rPr>
              <a:t>compenso al </a:t>
            </a:r>
            <a:r>
              <a:rPr spc="-10" dirty="0">
                <a:latin typeface="Calibri"/>
                <a:cs typeface="Calibri"/>
              </a:rPr>
              <a:t>lordo </a:t>
            </a:r>
            <a:r>
              <a:rPr spc="-5" dirty="0">
                <a:latin typeface="Calibri"/>
                <a:cs typeface="Calibri"/>
              </a:rPr>
              <a:t>della eventuale </a:t>
            </a:r>
            <a:r>
              <a:rPr spc="-10" dirty="0">
                <a:latin typeface="Calibri"/>
                <a:cs typeface="Calibri"/>
              </a:rPr>
              <a:t>ritenuta </a:t>
            </a:r>
            <a:r>
              <a:rPr spc="-5" dirty="0">
                <a:latin typeface="Calibri"/>
                <a:cs typeface="Calibri"/>
              </a:rPr>
              <a:t>previdenziale </a:t>
            </a:r>
            <a:r>
              <a:rPr dirty="0">
                <a:latin typeface="Calibri"/>
                <a:cs typeface="Calibri"/>
              </a:rPr>
              <a:t>e </a:t>
            </a:r>
            <a:r>
              <a:rPr spc="-5" dirty="0">
                <a:latin typeface="Calibri"/>
                <a:cs typeface="Calibri"/>
              </a:rPr>
              <a:t>rimborso spese  </a:t>
            </a:r>
            <a:r>
              <a:rPr spc="-10" dirty="0">
                <a:latin typeface="Calibri"/>
                <a:cs typeface="Calibri"/>
              </a:rPr>
              <a:t>addebitate </a:t>
            </a:r>
            <a:r>
              <a:rPr dirty="0">
                <a:latin typeface="Calibri"/>
                <a:cs typeface="Calibri"/>
              </a:rPr>
              <a:t>al </a:t>
            </a:r>
            <a:r>
              <a:rPr spc="-15" dirty="0">
                <a:latin typeface="Calibri"/>
                <a:cs typeface="Calibri"/>
              </a:rPr>
              <a:t>committente) </a:t>
            </a:r>
            <a:r>
              <a:rPr spc="-5" dirty="0">
                <a:latin typeface="Calibri"/>
                <a:cs typeface="Calibri"/>
              </a:rPr>
              <a:t>(RIS.</a:t>
            </a:r>
            <a:r>
              <a:rPr spc="50" dirty="0">
                <a:latin typeface="Calibri"/>
                <a:cs typeface="Calibri"/>
              </a:rPr>
              <a:t> </a:t>
            </a:r>
            <a:r>
              <a:rPr spc="-5" dirty="0">
                <a:latin typeface="Calibri"/>
                <a:cs typeface="Calibri"/>
              </a:rPr>
              <a:t>69/03)</a:t>
            </a:r>
            <a:endParaRPr dirty="0">
              <a:latin typeface="Calibri"/>
              <a:cs typeface="Calibri"/>
            </a:endParaRPr>
          </a:p>
          <a:p>
            <a:pPr algn="ctr">
              <a:lnSpc>
                <a:spcPct val="100000"/>
              </a:lnSpc>
            </a:pPr>
            <a:r>
              <a:rPr b="1" spc="-10" dirty="0">
                <a:latin typeface="Calibri"/>
                <a:cs typeface="Calibri"/>
              </a:rPr>
              <a:t>Dichiarazione </a:t>
            </a:r>
            <a:r>
              <a:rPr b="1" spc="-5" dirty="0">
                <a:latin typeface="Calibri"/>
                <a:cs typeface="Calibri"/>
              </a:rPr>
              <a:t>dei</a:t>
            </a:r>
            <a:r>
              <a:rPr b="1" spc="-25" dirty="0">
                <a:latin typeface="Calibri"/>
                <a:cs typeface="Calibri"/>
              </a:rPr>
              <a:t> </a:t>
            </a:r>
            <a:r>
              <a:rPr b="1" spc="-10" dirty="0">
                <a:latin typeface="Calibri"/>
                <a:cs typeface="Calibri"/>
              </a:rPr>
              <a:t>redditi</a:t>
            </a:r>
            <a:endParaRPr dirty="0">
              <a:latin typeface="Calibri"/>
              <a:cs typeface="Calibri"/>
            </a:endParaRPr>
          </a:p>
          <a:p>
            <a:pPr algn="ctr">
              <a:lnSpc>
                <a:spcPct val="100000"/>
              </a:lnSpc>
            </a:pPr>
            <a:r>
              <a:rPr spc="-5" dirty="0">
                <a:latin typeface="Calibri"/>
                <a:cs typeface="Calibri"/>
              </a:rPr>
              <a:t>Mod. </a:t>
            </a:r>
            <a:r>
              <a:rPr dirty="0">
                <a:latin typeface="Calibri"/>
                <a:cs typeface="Calibri"/>
              </a:rPr>
              <a:t>730 o </a:t>
            </a:r>
            <a:r>
              <a:rPr spc="-10" dirty="0">
                <a:latin typeface="Calibri"/>
                <a:cs typeface="Calibri"/>
              </a:rPr>
              <a:t>Unico </a:t>
            </a:r>
            <a:r>
              <a:rPr spc="-15" dirty="0">
                <a:latin typeface="Calibri"/>
                <a:cs typeface="Calibri"/>
              </a:rPr>
              <a:t>Persone </a:t>
            </a:r>
            <a:r>
              <a:rPr spc="-5" dirty="0">
                <a:latin typeface="Calibri"/>
                <a:cs typeface="Calibri"/>
              </a:rPr>
              <a:t>fisiche </a:t>
            </a:r>
            <a:r>
              <a:rPr spc="-10" dirty="0">
                <a:latin typeface="Calibri"/>
                <a:cs typeface="Calibri"/>
              </a:rPr>
              <a:t>(quadro </a:t>
            </a:r>
            <a:r>
              <a:rPr dirty="0">
                <a:latin typeface="Calibri"/>
                <a:cs typeface="Calibri"/>
              </a:rPr>
              <a:t>L – </a:t>
            </a:r>
            <a:r>
              <a:rPr spc="-10" dirty="0">
                <a:latin typeface="Calibri"/>
                <a:cs typeface="Calibri"/>
              </a:rPr>
              <a:t>Redditi</a:t>
            </a:r>
            <a:r>
              <a:rPr spc="130" dirty="0">
                <a:latin typeface="Calibri"/>
                <a:cs typeface="Calibri"/>
              </a:rPr>
              <a:t> </a:t>
            </a:r>
            <a:r>
              <a:rPr spc="-10" dirty="0">
                <a:latin typeface="Calibri"/>
                <a:cs typeface="Calibri"/>
              </a:rPr>
              <a:t>diversi)</a:t>
            </a:r>
            <a:endParaRPr dirty="0">
              <a:latin typeface="Calibri"/>
              <a:cs typeface="Calibri"/>
            </a:endParaRPr>
          </a:p>
          <a:p>
            <a:pPr algn="ctr">
              <a:lnSpc>
                <a:spcPct val="100000"/>
              </a:lnSpc>
            </a:pPr>
            <a:r>
              <a:rPr spc="-10" dirty="0">
                <a:latin typeface="Calibri"/>
                <a:cs typeface="Calibri"/>
              </a:rPr>
              <a:t>(Solo </a:t>
            </a:r>
            <a:r>
              <a:rPr spc="-5" dirty="0">
                <a:latin typeface="Calibri"/>
                <a:cs typeface="Calibri"/>
              </a:rPr>
              <a:t>in </a:t>
            </a:r>
            <a:r>
              <a:rPr spc="-10" dirty="0">
                <a:latin typeface="Calibri"/>
                <a:cs typeface="Calibri"/>
              </a:rPr>
              <a:t>presenza </a:t>
            </a:r>
            <a:r>
              <a:rPr dirty="0">
                <a:latin typeface="Calibri"/>
                <a:cs typeface="Calibri"/>
              </a:rPr>
              <a:t>di </a:t>
            </a:r>
            <a:r>
              <a:rPr spc="-5" dirty="0">
                <a:latin typeface="Calibri"/>
                <a:cs typeface="Calibri"/>
              </a:rPr>
              <a:t>altri</a:t>
            </a:r>
            <a:r>
              <a:rPr spc="55" dirty="0">
                <a:latin typeface="Calibri"/>
                <a:cs typeface="Calibri"/>
              </a:rPr>
              <a:t> </a:t>
            </a:r>
            <a:r>
              <a:rPr spc="-10" dirty="0">
                <a:latin typeface="Calibri"/>
                <a:cs typeface="Calibri"/>
              </a:rPr>
              <a:t>redditi)</a:t>
            </a:r>
            <a:endParaRPr dirty="0">
              <a:latin typeface="Calibri"/>
              <a:cs typeface="Calibri"/>
            </a:endParaRPr>
          </a:p>
        </p:txBody>
      </p:sp>
      <p:sp>
        <p:nvSpPr>
          <p:cNvPr id="6" name="object 6"/>
          <p:cNvSpPr txBox="1">
            <a:spLocks noGrp="1"/>
          </p:cNvSpPr>
          <p:nvPr>
            <p:ph type="title"/>
          </p:nvPr>
        </p:nvSpPr>
        <p:spPr>
          <a:xfrm>
            <a:off x="1187624" y="38074"/>
            <a:ext cx="7499350" cy="949206"/>
          </a:xfrm>
          <a:prstGeom prst="rect">
            <a:avLst/>
          </a:prstGeom>
        </p:spPr>
        <p:txBody>
          <a:bodyPr vert="horz" wrap="square" lIns="0" tIns="269466" rIns="0" bIns="0" rtlCol="0">
            <a:spAutoFit/>
          </a:bodyPr>
          <a:lstStyle/>
          <a:p>
            <a:pPr marL="12698" algn="ctr"/>
            <a:r>
              <a:rPr lang="it-IT" spc="-100" dirty="0" smtClean="0"/>
              <a:t>Lavoro autonomo</a:t>
            </a:r>
            <a:r>
              <a:rPr spc="-100" dirty="0" smtClean="0"/>
              <a:t> </a:t>
            </a:r>
            <a:r>
              <a:rPr dirty="0"/>
              <a:t>occasionale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778098"/>
          </a:xfrm>
        </p:spPr>
        <p:txBody>
          <a:bodyPr/>
          <a:lstStyle/>
          <a:p>
            <a:pPr algn="ctr"/>
            <a:r>
              <a:rPr lang="it-IT" dirty="0" smtClean="0"/>
              <a:t>Lavoro subordinato</a:t>
            </a:r>
            <a:endParaRPr lang="it-IT" dirty="0"/>
          </a:p>
        </p:txBody>
      </p:sp>
      <p:sp>
        <p:nvSpPr>
          <p:cNvPr id="9" name="Segnaposto contenuto 8"/>
          <p:cNvSpPr>
            <a:spLocks noGrp="1"/>
          </p:cNvSpPr>
          <p:nvPr>
            <p:ph idx="1"/>
          </p:nvPr>
        </p:nvSpPr>
        <p:spPr>
          <a:xfrm>
            <a:off x="1435100" y="3789040"/>
            <a:ext cx="7499350" cy="2459360"/>
          </a:xfrm>
        </p:spPr>
        <p:txBody>
          <a:bodyPr/>
          <a:lstStyle/>
          <a:p>
            <a:r>
              <a:rPr lang="it-IT" dirty="0" smtClean="0">
                <a:latin typeface="Calibri" pitchFamily="34" charset="0"/>
              </a:rPr>
              <a:t>É prestatore di lavoro subordinato chi si obbliga mediante retribuzione a collaborare nell’impresa, prestando il proprio lavoro intellettuale o manuale alle DIPENDENZE  e sotto LA DIREZIONE DELL’IMPRENDITORE</a:t>
            </a:r>
            <a:endParaRPr lang="it-IT" dirty="0">
              <a:latin typeface="Calibri" pitchFamily="34" charset="0"/>
            </a:endParaRPr>
          </a:p>
        </p:txBody>
      </p:sp>
      <p:sp>
        <p:nvSpPr>
          <p:cNvPr id="10" name="Callout con freccia in giù 9"/>
          <p:cNvSpPr/>
          <p:nvPr/>
        </p:nvSpPr>
        <p:spPr>
          <a:xfrm>
            <a:off x="2555776" y="1268760"/>
            <a:ext cx="4824536" cy="2448272"/>
          </a:xfrm>
          <a:prstGeom prst="downArrowCallout">
            <a:avLst/>
          </a:prstGeom>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t>Art. 2094 C.C. </a:t>
            </a:r>
          </a:p>
          <a:p>
            <a:pPr algn="ctr"/>
            <a:r>
              <a:rPr lang="it-IT" sz="3200" dirty="0" smtClean="0"/>
              <a:t>Prestatore di lavoro subordinato</a:t>
            </a:r>
            <a:endParaRPr lang="it-IT"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con freccia in giù 10"/>
          <p:cNvSpPr/>
          <p:nvPr/>
        </p:nvSpPr>
        <p:spPr>
          <a:xfrm>
            <a:off x="1979712" y="116632"/>
            <a:ext cx="5904656" cy="1584176"/>
          </a:xfrm>
          <a:prstGeom prst="downArrowCallou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3200" dirty="0" smtClean="0"/>
              <a:t>INDICI </a:t>
            </a:r>
            <a:r>
              <a:rPr lang="it-IT" sz="3200" dirty="0" err="1" smtClean="0"/>
              <a:t>DI</a:t>
            </a:r>
            <a:r>
              <a:rPr lang="it-IT" sz="3200" dirty="0" smtClean="0"/>
              <a:t> SUBORDINAZIONE</a:t>
            </a:r>
            <a:endParaRPr lang="it-IT" sz="3200" dirty="0"/>
          </a:p>
        </p:txBody>
      </p:sp>
      <p:graphicFrame>
        <p:nvGraphicFramePr>
          <p:cNvPr id="12" name="Diagramma 11"/>
          <p:cNvGraphicFramePr/>
          <p:nvPr/>
        </p:nvGraphicFramePr>
        <p:xfrm>
          <a:off x="190770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con freccia in giù 10"/>
          <p:cNvSpPr/>
          <p:nvPr/>
        </p:nvSpPr>
        <p:spPr>
          <a:xfrm>
            <a:off x="2051720" y="188640"/>
            <a:ext cx="5904656" cy="1584176"/>
          </a:xfrm>
          <a:prstGeom prst="downArrowCallout">
            <a:avLst/>
          </a:prstGeom>
          <a:ln>
            <a:solidFill>
              <a:schemeClr val="tx1"/>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3200" dirty="0" smtClean="0"/>
              <a:t>INDICI </a:t>
            </a:r>
            <a:r>
              <a:rPr lang="it-IT" sz="3200" dirty="0" err="1" smtClean="0"/>
              <a:t>DI</a:t>
            </a:r>
            <a:r>
              <a:rPr lang="it-IT" sz="3200" dirty="0" smtClean="0"/>
              <a:t> SUBORDINAZIONE</a:t>
            </a:r>
            <a:endParaRPr lang="it-IT" sz="3200" dirty="0"/>
          </a:p>
        </p:txBody>
      </p:sp>
      <p:graphicFrame>
        <p:nvGraphicFramePr>
          <p:cNvPr id="12" name="Diagramma 11"/>
          <p:cNvGraphicFramePr/>
          <p:nvPr/>
        </p:nvGraphicFramePr>
        <p:xfrm>
          <a:off x="2051720" y="1916832"/>
          <a:ext cx="59766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552697" y="1842250"/>
            <a:ext cx="3744595" cy="396875"/>
          </a:xfrm>
          <a:custGeom>
            <a:avLst/>
            <a:gdLst/>
            <a:ahLst/>
            <a:cxnLst/>
            <a:rect l="l" t="t" r="r" b="b"/>
            <a:pathLst>
              <a:path w="3744595" h="396875">
                <a:moveTo>
                  <a:pt x="0" y="396252"/>
                </a:moveTo>
                <a:lnTo>
                  <a:pt x="3744213" y="396252"/>
                </a:lnTo>
                <a:lnTo>
                  <a:pt x="3744213" y="0"/>
                </a:lnTo>
                <a:lnTo>
                  <a:pt x="0" y="0"/>
                </a:lnTo>
                <a:lnTo>
                  <a:pt x="0" y="396252"/>
                </a:lnTo>
                <a:close/>
              </a:path>
            </a:pathLst>
          </a:custGeom>
          <a:solidFill>
            <a:srgbClr val="FFFFFF"/>
          </a:solidFill>
        </p:spPr>
        <p:txBody>
          <a:bodyPr wrap="square" lIns="0" tIns="0" rIns="0" bIns="0" rtlCol="0"/>
          <a:lstStyle/>
          <a:p>
            <a:endParaRPr/>
          </a:p>
        </p:txBody>
      </p:sp>
      <p:sp>
        <p:nvSpPr>
          <p:cNvPr id="7" name="object 7"/>
          <p:cNvSpPr/>
          <p:nvPr/>
        </p:nvSpPr>
        <p:spPr>
          <a:xfrm>
            <a:off x="4552697" y="2238501"/>
            <a:ext cx="3744595" cy="3444240"/>
          </a:xfrm>
          <a:custGeom>
            <a:avLst/>
            <a:gdLst/>
            <a:ahLst/>
            <a:cxnLst/>
            <a:rect l="l" t="t" r="r" b="b"/>
            <a:pathLst>
              <a:path w="3744595" h="3444240">
                <a:moveTo>
                  <a:pt x="0" y="3444240"/>
                </a:moveTo>
                <a:lnTo>
                  <a:pt x="3744213" y="3444240"/>
                </a:lnTo>
                <a:lnTo>
                  <a:pt x="3744213" y="0"/>
                </a:lnTo>
                <a:lnTo>
                  <a:pt x="0" y="0"/>
                </a:lnTo>
                <a:lnTo>
                  <a:pt x="0" y="3444240"/>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nvGraphicFramePr>
        <p:xfrm>
          <a:off x="1403648" y="1916832"/>
          <a:ext cx="6887038" cy="3678638"/>
        </p:xfrm>
        <a:graphic>
          <a:graphicData uri="http://schemas.openxmlformats.org/drawingml/2006/table">
            <a:tbl>
              <a:tblPr firstRow="1" bandRow="1">
                <a:tableStyleId>{2D5ABB26-0587-4C30-8999-92F81FD0307C}</a:tableStyleId>
              </a:tblPr>
              <a:tblGrid>
                <a:gridCol w="3443443"/>
                <a:gridCol w="3443595"/>
              </a:tblGrid>
              <a:tr h="298570">
                <a:tc>
                  <a:txBody>
                    <a:bodyPr/>
                    <a:lstStyle/>
                    <a:p>
                      <a:pPr marL="1042669">
                        <a:lnSpc>
                          <a:spcPct val="100000"/>
                        </a:lnSpc>
                        <a:spcBef>
                          <a:spcPts val="185"/>
                        </a:spcBef>
                      </a:pPr>
                      <a:r>
                        <a:rPr sz="2000" b="1" spc="-5" dirty="0">
                          <a:solidFill>
                            <a:srgbClr val="333333"/>
                          </a:solidFill>
                          <a:latin typeface="Calibri"/>
                          <a:cs typeface="Calibri"/>
                        </a:rPr>
                        <a:t>Subordinazione</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35" algn="ctr">
                        <a:lnSpc>
                          <a:spcPct val="100000"/>
                        </a:lnSpc>
                        <a:spcBef>
                          <a:spcPts val="185"/>
                        </a:spcBef>
                      </a:pPr>
                      <a:r>
                        <a:rPr sz="2000" b="1" spc="-5" dirty="0">
                          <a:solidFill>
                            <a:srgbClr val="333333"/>
                          </a:solidFill>
                          <a:latin typeface="Calibri"/>
                          <a:cs typeface="Calibri"/>
                        </a:rPr>
                        <a:t>Autonomia</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373838">
                <a:tc>
                  <a:txBody>
                    <a:bodyPr/>
                    <a:lstStyle/>
                    <a:p>
                      <a:pPr marL="354965" indent="-269875">
                        <a:lnSpc>
                          <a:spcPct val="100000"/>
                        </a:lnSpc>
                        <a:spcBef>
                          <a:spcPts val="185"/>
                        </a:spcBef>
                        <a:buFont typeface="Wingdings"/>
                        <a:buChar char=""/>
                        <a:tabLst>
                          <a:tab pos="354965" algn="l"/>
                        </a:tabLst>
                      </a:pPr>
                      <a:r>
                        <a:rPr sz="2000" spc="-5" dirty="0">
                          <a:solidFill>
                            <a:srgbClr val="333333"/>
                          </a:solidFill>
                          <a:latin typeface="Calibri"/>
                          <a:cs typeface="Calibri"/>
                        </a:rPr>
                        <a:t>Inserimento</a:t>
                      </a:r>
                      <a:r>
                        <a:rPr sz="2000" spc="-35" dirty="0">
                          <a:solidFill>
                            <a:srgbClr val="333333"/>
                          </a:solidFill>
                          <a:latin typeface="Calibri"/>
                          <a:cs typeface="Calibri"/>
                        </a:rPr>
                        <a:t> </a:t>
                      </a:r>
                      <a:r>
                        <a:rPr sz="2000" spc="-10" dirty="0">
                          <a:solidFill>
                            <a:srgbClr val="333333"/>
                          </a:solidFill>
                          <a:latin typeface="Calibri"/>
                          <a:cs typeface="Calibri"/>
                        </a:rPr>
                        <a:t>organizzazione</a:t>
                      </a:r>
                      <a:endParaRPr sz="2000" dirty="0">
                        <a:latin typeface="Calibri"/>
                        <a:cs typeface="Calibri"/>
                      </a:endParaRPr>
                    </a:p>
                    <a:p>
                      <a:pPr marL="354330">
                        <a:lnSpc>
                          <a:spcPct val="100000"/>
                        </a:lnSpc>
                      </a:pPr>
                      <a:r>
                        <a:rPr sz="2000" dirty="0">
                          <a:solidFill>
                            <a:srgbClr val="333333"/>
                          </a:solidFill>
                          <a:latin typeface="Calibri"/>
                          <a:cs typeface="Calibri"/>
                        </a:rPr>
                        <a:t>azienda</a:t>
                      </a:r>
                      <a:endParaRPr sz="2000" dirty="0">
                        <a:latin typeface="Calibri"/>
                        <a:cs typeface="Calibri"/>
                      </a:endParaRPr>
                    </a:p>
                    <a:p>
                      <a:pPr>
                        <a:lnSpc>
                          <a:spcPct val="100000"/>
                        </a:lnSpc>
                        <a:spcBef>
                          <a:spcPts val="45"/>
                        </a:spcBef>
                      </a:pPr>
                      <a:endParaRPr sz="2100" dirty="0">
                        <a:latin typeface="Times New Roman"/>
                        <a:cs typeface="Times New Roman"/>
                      </a:endParaRPr>
                    </a:p>
                    <a:p>
                      <a:pPr marL="354965" indent="-269875">
                        <a:lnSpc>
                          <a:spcPct val="100000"/>
                        </a:lnSpc>
                        <a:buFont typeface="Wingdings"/>
                        <a:buChar char=""/>
                        <a:tabLst>
                          <a:tab pos="354965" algn="l"/>
                        </a:tabLst>
                      </a:pPr>
                      <a:r>
                        <a:rPr sz="2000" spc="-10" dirty="0">
                          <a:solidFill>
                            <a:srgbClr val="333333"/>
                          </a:solidFill>
                          <a:latin typeface="Calibri"/>
                          <a:cs typeface="Calibri"/>
                        </a:rPr>
                        <a:t>Etero-determinazione</a:t>
                      </a:r>
                      <a:endParaRPr sz="2000" dirty="0">
                        <a:latin typeface="Calibri"/>
                        <a:cs typeface="Calibri"/>
                      </a:endParaRPr>
                    </a:p>
                    <a:p>
                      <a:pPr>
                        <a:lnSpc>
                          <a:spcPct val="100000"/>
                        </a:lnSpc>
                        <a:spcBef>
                          <a:spcPts val="42"/>
                        </a:spcBef>
                        <a:buClr>
                          <a:srgbClr val="333333"/>
                        </a:buClr>
                        <a:buFont typeface="Wingdings"/>
                        <a:buChar char=""/>
                      </a:pPr>
                      <a:endParaRPr sz="2100" dirty="0">
                        <a:latin typeface="Times New Roman"/>
                        <a:cs typeface="Times New Roman"/>
                      </a:endParaRPr>
                    </a:p>
                    <a:p>
                      <a:pPr marL="354965" indent="-269875">
                        <a:lnSpc>
                          <a:spcPct val="100000"/>
                        </a:lnSpc>
                        <a:buFont typeface="Wingdings"/>
                        <a:buChar char=""/>
                        <a:tabLst>
                          <a:tab pos="354965" algn="l"/>
                        </a:tabLst>
                      </a:pPr>
                      <a:r>
                        <a:rPr sz="2000" spc="-10" dirty="0">
                          <a:solidFill>
                            <a:srgbClr val="333333"/>
                          </a:solidFill>
                          <a:latin typeface="Calibri"/>
                          <a:cs typeface="Calibri"/>
                        </a:rPr>
                        <a:t>Assoggettamento</a:t>
                      </a:r>
                      <a:r>
                        <a:rPr sz="2000" spc="-45" dirty="0">
                          <a:solidFill>
                            <a:srgbClr val="333333"/>
                          </a:solidFill>
                          <a:latin typeface="Calibri"/>
                          <a:cs typeface="Calibri"/>
                        </a:rPr>
                        <a:t> </a:t>
                      </a:r>
                      <a:r>
                        <a:rPr sz="2000" spc="-10" dirty="0">
                          <a:solidFill>
                            <a:srgbClr val="333333"/>
                          </a:solidFill>
                          <a:latin typeface="Calibri"/>
                          <a:cs typeface="Calibri"/>
                        </a:rPr>
                        <a:t>potere</a:t>
                      </a:r>
                      <a:endParaRPr sz="2000" dirty="0">
                        <a:latin typeface="Calibri"/>
                        <a:cs typeface="Calibri"/>
                      </a:endParaRPr>
                    </a:p>
                    <a:p>
                      <a:pPr marL="354330">
                        <a:lnSpc>
                          <a:spcPct val="100000"/>
                        </a:lnSpc>
                      </a:pPr>
                      <a:r>
                        <a:rPr sz="2000" spc="-15" dirty="0">
                          <a:solidFill>
                            <a:srgbClr val="333333"/>
                          </a:solidFill>
                          <a:latin typeface="Calibri"/>
                          <a:cs typeface="Calibri"/>
                        </a:rPr>
                        <a:t>direttivo</a:t>
                      </a:r>
                      <a:endParaRPr sz="2000" dirty="0">
                        <a:latin typeface="Calibri"/>
                        <a:cs typeface="Calibri"/>
                      </a:endParaRPr>
                    </a:p>
                    <a:p>
                      <a:pPr>
                        <a:lnSpc>
                          <a:spcPct val="100000"/>
                        </a:lnSpc>
                        <a:spcBef>
                          <a:spcPts val="42"/>
                        </a:spcBef>
                      </a:pPr>
                      <a:endParaRPr sz="2100" dirty="0">
                        <a:latin typeface="Times New Roman"/>
                        <a:cs typeface="Times New Roman"/>
                      </a:endParaRPr>
                    </a:p>
                    <a:p>
                      <a:pPr marL="354965" indent="-269875">
                        <a:lnSpc>
                          <a:spcPct val="100000"/>
                        </a:lnSpc>
                        <a:buFont typeface="Wingdings"/>
                        <a:buChar char=""/>
                        <a:tabLst>
                          <a:tab pos="354965" algn="l"/>
                        </a:tabLst>
                      </a:pPr>
                      <a:r>
                        <a:rPr sz="2000" spc="-5" dirty="0">
                          <a:solidFill>
                            <a:srgbClr val="333333"/>
                          </a:solidFill>
                          <a:latin typeface="Calibri"/>
                          <a:cs typeface="Calibri"/>
                        </a:rPr>
                        <a:t>Obbligazione</a:t>
                      </a:r>
                      <a:r>
                        <a:rPr sz="2000" spc="-70" dirty="0">
                          <a:solidFill>
                            <a:srgbClr val="333333"/>
                          </a:solidFill>
                          <a:latin typeface="Calibri"/>
                          <a:cs typeface="Calibri"/>
                        </a:rPr>
                        <a:t> </a:t>
                      </a:r>
                      <a:r>
                        <a:rPr sz="2000" spc="-10" dirty="0">
                          <a:solidFill>
                            <a:srgbClr val="333333"/>
                          </a:solidFill>
                          <a:latin typeface="Calibri"/>
                          <a:cs typeface="Calibri"/>
                        </a:rPr>
                        <a:t>mezzi</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355600" indent="-269875">
                        <a:lnSpc>
                          <a:spcPct val="100000"/>
                        </a:lnSpc>
                        <a:spcBef>
                          <a:spcPts val="185"/>
                        </a:spcBef>
                        <a:buFont typeface="Wingdings"/>
                        <a:buChar char=""/>
                        <a:tabLst>
                          <a:tab pos="356235" algn="l"/>
                        </a:tabLst>
                      </a:pPr>
                      <a:r>
                        <a:rPr sz="2000" spc="-5" dirty="0">
                          <a:solidFill>
                            <a:srgbClr val="333333"/>
                          </a:solidFill>
                          <a:latin typeface="Calibri"/>
                          <a:cs typeface="Calibri"/>
                        </a:rPr>
                        <a:t>Autonoma</a:t>
                      </a:r>
                      <a:r>
                        <a:rPr sz="2000" spc="-30" dirty="0">
                          <a:solidFill>
                            <a:srgbClr val="333333"/>
                          </a:solidFill>
                          <a:latin typeface="Calibri"/>
                          <a:cs typeface="Calibri"/>
                        </a:rPr>
                        <a:t> </a:t>
                      </a:r>
                      <a:r>
                        <a:rPr sz="2000" spc="-10" dirty="0">
                          <a:solidFill>
                            <a:srgbClr val="333333"/>
                          </a:solidFill>
                          <a:latin typeface="Calibri"/>
                          <a:cs typeface="Calibri"/>
                        </a:rPr>
                        <a:t>organizzazione/</a:t>
                      </a:r>
                      <a:endParaRPr sz="2000" dirty="0">
                        <a:latin typeface="Calibri"/>
                        <a:cs typeface="Calibri"/>
                      </a:endParaRPr>
                    </a:p>
                    <a:p>
                      <a:pPr marR="568960" algn="ctr">
                        <a:lnSpc>
                          <a:spcPct val="100000"/>
                        </a:lnSpc>
                      </a:pPr>
                      <a:r>
                        <a:rPr sz="2000" spc="-5" dirty="0">
                          <a:solidFill>
                            <a:srgbClr val="333333"/>
                          </a:solidFill>
                          <a:latin typeface="Calibri"/>
                          <a:cs typeface="Calibri"/>
                        </a:rPr>
                        <a:t>sopporta rischio</a:t>
                      </a:r>
                      <a:r>
                        <a:rPr sz="2000" spc="-45" dirty="0">
                          <a:solidFill>
                            <a:srgbClr val="333333"/>
                          </a:solidFill>
                          <a:latin typeface="Calibri"/>
                          <a:cs typeface="Calibri"/>
                        </a:rPr>
                        <a:t> </a:t>
                      </a:r>
                      <a:r>
                        <a:rPr sz="2000" spc="-15" dirty="0">
                          <a:solidFill>
                            <a:srgbClr val="333333"/>
                          </a:solidFill>
                          <a:latin typeface="Calibri"/>
                          <a:cs typeface="Calibri"/>
                        </a:rPr>
                        <a:t>attività</a:t>
                      </a:r>
                      <a:endParaRPr sz="2000" dirty="0">
                        <a:latin typeface="Calibri"/>
                        <a:cs typeface="Calibri"/>
                      </a:endParaRPr>
                    </a:p>
                    <a:p>
                      <a:pPr>
                        <a:lnSpc>
                          <a:spcPct val="100000"/>
                        </a:lnSpc>
                        <a:spcBef>
                          <a:spcPts val="45"/>
                        </a:spcBef>
                      </a:pPr>
                      <a:endParaRPr sz="2100" dirty="0">
                        <a:latin typeface="Times New Roman"/>
                        <a:cs typeface="Times New Roman"/>
                      </a:endParaRPr>
                    </a:p>
                    <a:p>
                      <a:pPr marL="355600" indent="-269875">
                        <a:lnSpc>
                          <a:spcPct val="100000"/>
                        </a:lnSpc>
                        <a:buFont typeface="Wingdings"/>
                        <a:buChar char=""/>
                        <a:tabLst>
                          <a:tab pos="356235" algn="l"/>
                        </a:tabLst>
                      </a:pPr>
                      <a:r>
                        <a:rPr sz="2000" spc="-5" dirty="0">
                          <a:solidFill>
                            <a:srgbClr val="333333"/>
                          </a:solidFill>
                          <a:latin typeface="Calibri"/>
                          <a:cs typeface="Calibri"/>
                        </a:rPr>
                        <a:t>Autonomia gestione</a:t>
                      </a:r>
                      <a:r>
                        <a:rPr sz="2000" spc="-65" dirty="0">
                          <a:solidFill>
                            <a:srgbClr val="333333"/>
                          </a:solidFill>
                          <a:latin typeface="Calibri"/>
                          <a:cs typeface="Calibri"/>
                        </a:rPr>
                        <a:t> </a:t>
                      </a:r>
                      <a:r>
                        <a:rPr sz="2000" spc="-20" dirty="0">
                          <a:solidFill>
                            <a:srgbClr val="333333"/>
                          </a:solidFill>
                          <a:latin typeface="Calibri"/>
                          <a:cs typeface="Calibri"/>
                        </a:rPr>
                        <a:t>lavoro</a:t>
                      </a:r>
                      <a:endParaRPr sz="2000" dirty="0">
                        <a:latin typeface="Calibri"/>
                        <a:cs typeface="Calibri"/>
                      </a:endParaRPr>
                    </a:p>
                    <a:p>
                      <a:pPr>
                        <a:lnSpc>
                          <a:spcPct val="100000"/>
                        </a:lnSpc>
                        <a:spcBef>
                          <a:spcPts val="42"/>
                        </a:spcBef>
                        <a:buClr>
                          <a:srgbClr val="333333"/>
                        </a:buClr>
                        <a:buFont typeface="Wingdings"/>
                        <a:buChar char=""/>
                      </a:pPr>
                      <a:endParaRPr sz="2100" dirty="0">
                        <a:latin typeface="Times New Roman"/>
                        <a:cs typeface="Times New Roman"/>
                      </a:endParaRPr>
                    </a:p>
                    <a:p>
                      <a:pPr marL="355600" indent="-269875">
                        <a:lnSpc>
                          <a:spcPct val="100000"/>
                        </a:lnSpc>
                        <a:buFont typeface="Wingdings"/>
                        <a:buChar char=""/>
                        <a:tabLst>
                          <a:tab pos="356235" algn="l"/>
                        </a:tabLst>
                      </a:pPr>
                      <a:r>
                        <a:rPr sz="2000" spc="-10" dirty="0">
                          <a:solidFill>
                            <a:srgbClr val="333333"/>
                          </a:solidFill>
                          <a:latin typeface="Calibri"/>
                          <a:cs typeface="Calibri"/>
                        </a:rPr>
                        <a:t>Discrezionalità </a:t>
                      </a:r>
                      <a:r>
                        <a:rPr sz="2000" spc="-5" dirty="0">
                          <a:solidFill>
                            <a:srgbClr val="333333"/>
                          </a:solidFill>
                          <a:latin typeface="Calibri"/>
                          <a:cs typeface="Calibri"/>
                        </a:rPr>
                        <a:t>tempi </a:t>
                      </a:r>
                      <a:r>
                        <a:rPr sz="2000" dirty="0">
                          <a:solidFill>
                            <a:srgbClr val="333333"/>
                          </a:solidFill>
                          <a:latin typeface="Calibri"/>
                          <a:cs typeface="Calibri"/>
                        </a:rPr>
                        <a:t>e</a:t>
                      </a:r>
                      <a:r>
                        <a:rPr sz="2000" spc="5" dirty="0">
                          <a:solidFill>
                            <a:srgbClr val="333333"/>
                          </a:solidFill>
                          <a:latin typeface="Calibri"/>
                          <a:cs typeface="Calibri"/>
                        </a:rPr>
                        <a:t> </a:t>
                      </a:r>
                      <a:r>
                        <a:rPr sz="2000" spc="-5" dirty="0">
                          <a:solidFill>
                            <a:srgbClr val="333333"/>
                          </a:solidFill>
                          <a:latin typeface="Calibri"/>
                          <a:cs typeface="Calibri"/>
                        </a:rPr>
                        <a:t>modi</a:t>
                      </a:r>
                      <a:endParaRPr sz="2000" dirty="0">
                        <a:latin typeface="Calibri"/>
                        <a:cs typeface="Calibri"/>
                      </a:endParaRPr>
                    </a:p>
                    <a:p>
                      <a:pPr marR="607695" algn="ctr">
                        <a:lnSpc>
                          <a:spcPct val="100000"/>
                        </a:lnSpc>
                      </a:pPr>
                      <a:r>
                        <a:rPr sz="2000" dirty="0">
                          <a:solidFill>
                            <a:srgbClr val="333333"/>
                          </a:solidFill>
                          <a:latin typeface="Calibri"/>
                          <a:cs typeface="Calibri"/>
                        </a:rPr>
                        <a:t>esecuzione</a:t>
                      </a:r>
                      <a:r>
                        <a:rPr sz="2000" spc="-50" dirty="0">
                          <a:solidFill>
                            <a:srgbClr val="333333"/>
                          </a:solidFill>
                          <a:latin typeface="Calibri"/>
                          <a:cs typeface="Calibri"/>
                        </a:rPr>
                        <a:t> </a:t>
                      </a:r>
                      <a:r>
                        <a:rPr sz="2000" spc="-10" dirty="0">
                          <a:solidFill>
                            <a:srgbClr val="333333"/>
                          </a:solidFill>
                          <a:latin typeface="Calibri"/>
                          <a:cs typeface="Calibri"/>
                        </a:rPr>
                        <a:t>prestazione</a:t>
                      </a:r>
                      <a:endParaRPr sz="2000" dirty="0">
                        <a:latin typeface="Calibri"/>
                        <a:cs typeface="Calibri"/>
                      </a:endParaRPr>
                    </a:p>
                    <a:p>
                      <a:pPr>
                        <a:lnSpc>
                          <a:spcPct val="100000"/>
                        </a:lnSpc>
                        <a:spcBef>
                          <a:spcPts val="42"/>
                        </a:spcBef>
                      </a:pPr>
                      <a:endParaRPr sz="2100" dirty="0">
                        <a:latin typeface="Times New Roman"/>
                        <a:cs typeface="Times New Roman"/>
                      </a:endParaRPr>
                    </a:p>
                    <a:p>
                      <a:pPr marL="355600" indent="-269875">
                        <a:lnSpc>
                          <a:spcPct val="100000"/>
                        </a:lnSpc>
                        <a:buFont typeface="Wingdings"/>
                        <a:buChar char=""/>
                        <a:tabLst>
                          <a:tab pos="356235" algn="l"/>
                        </a:tabLst>
                      </a:pPr>
                      <a:r>
                        <a:rPr sz="2000" spc="-5" dirty="0">
                          <a:solidFill>
                            <a:srgbClr val="333333"/>
                          </a:solidFill>
                          <a:latin typeface="Calibri"/>
                          <a:cs typeface="Calibri"/>
                        </a:rPr>
                        <a:t>Obbligazione di</a:t>
                      </a:r>
                      <a:r>
                        <a:rPr sz="2000" spc="-50" dirty="0">
                          <a:solidFill>
                            <a:srgbClr val="333333"/>
                          </a:solidFill>
                          <a:latin typeface="Calibri"/>
                          <a:cs typeface="Calibri"/>
                        </a:rPr>
                        <a:t> </a:t>
                      </a:r>
                      <a:r>
                        <a:rPr sz="2000" spc="-15" dirty="0">
                          <a:solidFill>
                            <a:srgbClr val="333333"/>
                          </a:solidFill>
                          <a:latin typeface="Calibri"/>
                          <a:cs typeface="Calibri"/>
                        </a:rPr>
                        <a:t>risultato</a:t>
                      </a:r>
                      <a:endParaRPr sz="20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9" name="object 9"/>
          <p:cNvSpPr txBox="1">
            <a:spLocks noGrp="1"/>
          </p:cNvSpPr>
          <p:nvPr>
            <p:ph type="title"/>
          </p:nvPr>
        </p:nvSpPr>
        <p:spPr>
          <a:xfrm>
            <a:off x="1115616" y="32981"/>
            <a:ext cx="7818834" cy="1626314"/>
          </a:xfrm>
          <a:prstGeom prst="rect">
            <a:avLst/>
          </a:prstGeom>
        </p:spPr>
        <p:txBody>
          <a:bodyPr vert="horz" wrap="square" lIns="0" tIns="269466" rIns="0" bIns="0" rtlCol="0">
            <a:spAutoFit/>
          </a:bodyPr>
          <a:lstStyle/>
          <a:p>
            <a:pPr marL="12698" algn="ctr"/>
            <a:r>
              <a:rPr spc="-15" dirty="0" err="1"/>
              <a:t>Lavoro</a:t>
            </a:r>
            <a:r>
              <a:rPr spc="-15" dirty="0"/>
              <a:t> </a:t>
            </a:r>
            <a:r>
              <a:rPr spc="-5" dirty="0" err="1" smtClean="0"/>
              <a:t>autonomo</a:t>
            </a:r>
            <a:r>
              <a:rPr lang="it-IT" spc="-5" dirty="0" smtClean="0"/>
              <a:t> e Subordinato </a:t>
            </a:r>
            <a:br>
              <a:rPr lang="it-IT" spc="-5" dirty="0" smtClean="0"/>
            </a:br>
            <a:r>
              <a:rPr lang="it-IT" spc="-5" dirty="0" smtClean="0"/>
              <a:t>Differenze</a:t>
            </a:r>
            <a:endParaRPr spc="-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87624" y="0"/>
            <a:ext cx="7272808" cy="1143000"/>
          </a:xfrm>
        </p:spPr>
        <p:txBody>
          <a:bodyPr>
            <a:normAutofit/>
          </a:bodyPr>
          <a:lstStyle/>
          <a:p>
            <a:pPr algn="ctr"/>
            <a:r>
              <a:rPr lang="en-US" dirty="0" smtClean="0">
                <a:solidFill>
                  <a:schemeClr val="accent3">
                    <a:lumMod val="50000"/>
                  </a:schemeClr>
                </a:solidFill>
                <a:effectLst/>
                <a:cs typeface="Arial" charset="0"/>
              </a:rPr>
              <a:t>Lo sport </a:t>
            </a:r>
            <a:r>
              <a:rPr lang="en-US" dirty="0" err="1" smtClean="0">
                <a:solidFill>
                  <a:schemeClr val="accent3">
                    <a:lumMod val="50000"/>
                  </a:schemeClr>
                </a:solidFill>
                <a:effectLst/>
                <a:cs typeface="Arial" charset="0"/>
              </a:rPr>
              <a:t>professionistico</a:t>
            </a:r>
            <a:endParaRPr lang="it-IT" dirty="0">
              <a:effectLst/>
            </a:endParaRPr>
          </a:p>
        </p:txBody>
      </p:sp>
      <p:sp>
        <p:nvSpPr>
          <p:cNvPr id="6" name="Segnaposto contenuto 5"/>
          <p:cNvSpPr>
            <a:spLocks noGrp="1"/>
          </p:cNvSpPr>
          <p:nvPr>
            <p:ph idx="1"/>
          </p:nvPr>
        </p:nvSpPr>
        <p:spPr>
          <a:xfrm>
            <a:off x="1259632" y="1052736"/>
            <a:ext cx="7056784" cy="5256584"/>
          </a:xfrm>
        </p:spPr>
        <p:txBody>
          <a:bodyPr/>
          <a:lstStyle/>
          <a:p>
            <a:pPr algn="just"/>
            <a:r>
              <a:rPr lang="it-IT" sz="1800" dirty="0" smtClean="0"/>
              <a:t>Lo sport professionistico è disciplinato dalla Legge 23/3/1981, n. 91.</a:t>
            </a:r>
          </a:p>
          <a:p>
            <a:pPr algn="just"/>
            <a:r>
              <a:rPr lang="it-IT" sz="1800" dirty="0" smtClean="0"/>
              <a:t>Possono definirsi prestazioni sportive solo quelle esercitate nell’ambito delle discipline regolamentate dal CONI, rese da:</a:t>
            </a:r>
          </a:p>
          <a:p>
            <a:pPr marL="542925" lvl="1" indent="-361950" algn="just">
              <a:buClr>
                <a:srgbClr val="006633"/>
              </a:buClr>
              <a:buFont typeface="Wingdings" pitchFamily="2" charset="2"/>
              <a:buChar char="Ø"/>
            </a:pPr>
            <a:r>
              <a:rPr lang="it-IT" sz="1800" dirty="0" smtClean="0"/>
              <a:t>Atleti </a:t>
            </a:r>
          </a:p>
          <a:p>
            <a:pPr marL="542925" lvl="1" indent="-361950" algn="just">
              <a:buClr>
                <a:srgbClr val="006633"/>
              </a:buClr>
              <a:buFont typeface="Wingdings" pitchFamily="2" charset="2"/>
              <a:buChar char="Ø"/>
            </a:pPr>
            <a:r>
              <a:rPr lang="it-IT" sz="1800" dirty="0" smtClean="0"/>
              <a:t>Allenatori</a:t>
            </a:r>
          </a:p>
          <a:p>
            <a:pPr marL="542925" lvl="1" indent="-361950" algn="just">
              <a:buClr>
                <a:srgbClr val="006633"/>
              </a:buClr>
              <a:buFont typeface="Wingdings" pitchFamily="2" charset="2"/>
              <a:buChar char="Ø"/>
            </a:pPr>
            <a:r>
              <a:rPr lang="it-IT" sz="1800" dirty="0" smtClean="0"/>
              <a:t>Direttori tecnico-sportivi	</a:t>
            </a:r>
          </a:p>
          <a:p>
            <a:pPr marL="542925" lvl="1" indent="-361950" algn="just">
              <a:buClr>
                <a:srgbClr val="006633"/>
              </a:buClr>
              <a:buFont typeface="Wingdings" pitchFamily="2" charset="2"/>
              <a:buChar char="Ø"/>
            </a:pPr>
            <a:r>
              <a:rPr lang="it-IT" sz="1800" dirty="0" smtClean="0"/>
              <a:t>Preparatori atletici</a:t>
            </a:r>
          </a:p>
          <a:p>
            <a:pPr algn="just"/>
            <a:r>
              <a:rPr lang="it-IT" sz="1800" dirty="0" smtClean="0"/>
              <a:t>Tali soggetti assumono lo </a:t>
            </a:r>
            <a:r>
              <a:rPr lang="it-IT" sz="1800" i="1" dirty="0" smtClean="0"/>
              <a:t>status</a:t>
            </a:r>
            <a:r>
              <a:rPr lang="it-IT" sz="1800" dirty="0" smtClean="0"/>
              <a:t> di sportivi professionisti se esercitano l’attività sportiva a titolo oneroso con carattere di continuità. La qualificazione di sportivi professionisti è concessa dalle Federazioni sportive nazionali, secondo le norme emanate dalle Federazioni stesse.</a:t>
            </a:r>
          </a:p>
          <a:p>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15616" y="1700808"/>
            <a:ext cx="7825874" cy="4801314"/>
          </a:xfrm>
          <a:prstGeom prst="rect">
            <a:avLst/>
          </a:prstGeom>
        </p:spPr>
        <p:txBody>
          <a:bodyPr vert="horz" wrap="square" lIns="0" tIns="0" rIns="0" bIns="0" rtlCol="0">
            <a:spAutoFit/>
          </a:bodyPr>
          <a:lstStyle/>
          <a:p>
            <a:pPr marL="12698" marR="5080" algn="just"/>
            <a:r>
              <a:rPr sz="2400" spc="-5" dirty="0">
                <a:latin typeface="Calibri Light" pitchFamily="34" charset="0"/>
                <a:cs typeface="Calibri"/>
              </a:rPr>
              <a:t>Già la </a:t>
            </a:r>
            <a:r>
              <a:rPr sz="2400" b="1" spc="-5" dirty="0">
                <a:latin typeface="Calibri Light" pitchFamily="34" charset="0"/>
                <a:cs typeface="Calibri"/>
              </a:rPr>
              <a:t>riforma </a:t>
            </a:r>
            <a:r>
              <a:rPr sz="2400" b="1" dirty="0">
                <a:latin typeface="Calibri Light" pitchFamily="34" charset="0"/>
                <a:cs typeface="Calibri"/>
              </a:rPr>
              <a:t>Fornero </a:t>
            </a:r>
            <a:r>
              <a:rPr sz="2400" spc="-5" dirty="0">
                <a:latin typeface="Calibri Light" pitchFamily="34" charset="0"/>
                <a:cs typeface="Calibri"/>
              </a:rPr>
              <a:t>aveva completamente riscritto la definizione </a:t>
            </a:r>
            <a:r>
              <a:rPr sz="2400" dirty="0">
                <a:latin typeface="Calibri Light" pitchFamily="34" charset="0"/>
                <a:cs typeface="Calibri"/>
              </a:rPr>
              <a:t>di </a:t>
            </a:r>
            <a:r>
              <a:rPr sz="2400" spc="-5" dirty="0">
                <a:latin typeface="Calibri Light" pitchFamily="34" charset="0"/>
                <a:cs typeface="Calibri"/>
              </a:rPr>
              <a:t>lavoro  </a:t>
            </a:r>
            <a:r>
              <a:rPr sz="2400" dirty="0">
                <a:latin typeface="Calibri Light" pitchFamily="34" charset="0"/>
                <a:cs typeface="Calibri"/>
              </a:rPr>
              <a:t>accessorio contenuta nell’art.70, </a:t>
            </a:r>
            <a:r>
              <a:rPr sz="2400" spc="-5" dirty="0">
                <a:latin typeface="Calibri Light" pitchFamily="34" charset="0"/>
                <a:cs typeface="Calibri"/>
              </a:rPr>
              <a:t>D.Lgs. n.276/03 per </a:t>
            </a:r>
            <a:r>
              <a:rPr sz="2400" dirty="0">
                <a:latin typeface="Calibri Light" pitchFamily="34" charset="0"/>
                <a:cs typeface="Calibri"/>
              </a:rPr>
              <a:t>certi versi ampliando </a:t>
            </a:r>
            <a:r>
              <a:rPr sz="2400" spc="-5" dirty="0">
                <a:latin typeface="Calibri Light" pitchFamily="34" charset="0"/>
                <a:cs typeface="Calibri"/>
              </a:rPr>
              <a:t>le  ipotesi </a:t>
            </a:r>
            <a:r>
              <a:rPr sz="2400" dirty="0">
                <a:latin typeface="Calibri Light" pitchFamily="34" charset="0"/>
                <a:cs typeface="Calibri"/>
              </a:rPr>
              <a:t>di utilizzo </a:t>
            </a:r>
            <a:r>
              <a:rPr sz="2400" spc="-5" dirty="0">
                <a:latin typeface="Calibri Light" pitchFamily="34" charset="0"/>
                <a:cs typeface="Calibri"/>
              </a:rPr>
              <a:t>della fattispecie </a:t>
            </a:r>
            <a:r>
              <a:rPr sz="2400" dirty="0">
                <a:latin typeface="Calibri Light" pitchFamily="34" charset="0"/>
                <a:cs typeface="Calibri"/>
              </a:rPr>
              <a:t>che è </a:t>
            </a:r>
            <a:r>
              <a:rPr sz="2400" spc="-5" dirty="0">
                <a:latin typeface="Calibri Light" pitchFamily="34" charset="0"/>
                <a:cs typeface="Calibri"/>
              </a:rPr>
              <a:t>stata </a:t>
            </a:r>
            <a:r>
              <a:rPr sz="2400" dirty="0">
                <a:latin typeface="Calibri Light" pitchFamily="34" charset="0"/>
                <a:cs typeface="Calibri"/>
              </a:rPr>
              <a:t>universalmente </a:t>
            </a:r>
            <a:r>
              <a:rPr sz="2400" b="1" dirty="0">
                <a:latin typeface="Calibri Light" pitchFamily="34" charset="0"/>
                <a:cs typeface="Calibri"/>
              </a:rPr>
              <a:t>estesa a </a:t>
            </a:r>
            <a:r>
              <a:rPr sz="2400" b="1" spc="-5" dirty="0">
                <a:latin typeface="Calibri Light" pitchFamily="34" charset="0"/>
                <a:cs typeface="Calibri"/>
              </a:rPr>
              <a:t>tutte le  tipologie </a:t>
            </a:r>
            <a:r>
              <a:rPr sz="2400" b="1" dirty="0">
                <a:latin typeface="Calibri Light" pitchFamily="34" charset="0"/>
                <a:cs typeface="Calibri"/>
              </a:rPr>
              <a:t>di </a:t>
            </a:r>
            <a:r>
              <a:rPr sz="2400" b="1" spc="-5" dirty="0">
                <a:latin typeface="Calibri Light" pitchFamily="34" charset="0"/>
                <a:cs typeface="Calibri"/>
              </a:rPr>
              <a:t>prestazioni</a:t>
            </a:r>
            <a:r>
              <a:rPr sz="2400" spc="-5" dirty="0">
                <a:latin typeface="Calibri Light" pitchFamily="34" charset="0"/>
                <a:cs typeface="Calibri"/>
              </a:rPr>
              <a:t>, </a:t>
            </a:r>
            <a:r>
              <a:rPr sz="2400" dirty="0">
                <a:latin typeface="Calibri Light" pitchFamily="34" charset="0"/>
                <a:cs typeface="Calibri"/>
              </a:rPr>
              <a:t>e </a:t>
            </a:r>
            <a:r>
              <a:rPr sz="2400" spc="-5" dirty="0">
                <a:latin typeface="Calibri Light" pitchFamily="34" charset="0"/>
                <a:cs typeface="Calibri"/>
              </a:rPr>
              <a:t>per </a:t>
            </a:r>
            <a:r>
              <a:rPr sz="2400" dirty="0">
                <a:latin typeface="Calibri Light" pitchFamily="34" charset="0"/>
                <a:cs typeface="Calibri"/>
              </a:rPr>
              <a:t>altri </a:t>
            </a:r>
            <a:r>
              <a:rPr sz="2400" spc="-5" dirty="0">
                <a:latin typeface="Calibri Light" pitchFamily="34" charset="0"/>
                <a:cs typeface="Calibri"/>
              </a:rPr>
              <a:t>restringendone fortemente </a:t>
            </a:r>
            <a:r>
              <a:rPr sz="2400" dirty="0">
                <a:latin typeface="Calibri Light" pitchFamily="34" charset="0"/>
                <a:cs typeface="Calibri"/>
              </a:rPr>
              <a:t>i </a:t>
            </a:r>
            <a:r>
              <a:rPr sz="2400" spc="-5" dirty="0">
                <a:latin typeface="Calibri Light" pitchFamily="34" charset="0"/>
                <a:cs typeface="Calibri"/>
              </a:rPr>
              <a:t>margini </a:t>
            </a:r>
            <a:r>
              <a:rPr sz="2400" dirty="0">
                <a:latin typeface="Calibri Light" pitchFamily="34" charset="0"/>
                <a:cs typeface="Calibri"/>
              </a:rPr>
              <a:t>di  </a:t>
            </a:r>
            <a:r>
              <a:rPr sz="2400" spc="-5" dirty="0">
                <a:latin typeface="Calibri Light" pitchFamily="34" charset="0"/>
                <a:cs typeface="Calibri"/>
              </a:rPr>
              <a:t>legittimità </a:t>
            </a:r>
            <a:r>
              <a:rPr sz="2400" dirty="0">
                <a:latin typeface="Calibri Light" pitchFamily="34" charset="0"/>
                <a:cs typeface="Calibri"/>
              </a:rPr>
              <a:t>con stringenti </a:t>
            </a:r>
            <a:r>
              <a:rPr sz="2400" b="1" dirty="0">
                <a:latin typeface="Calibri Light" pitchFamily="34" charset="0"/>
                <a:cs typeface="Calibri"/>
              </a:rPr>
              <a:t>limiti </a:t>
            </a:r>
            <a:r>
              <a:rPr sz="2400" b="1" spc="-5" dirty="0">
                <a:latin typeface="Calibri Light" pitchFamily="34" charset="0"/>
                <a:cs typeface="Calibri"/>
              </a:rPr>
              <a:t>quantitativi </a:t>
            </a:r>
            <a:r>
              <a:rPr sz="2400" b="1" dirty="0">
                <a:latin typeface="Calibri Light" pitchFamily="34" charset="0"/>
                <a:cs typeface="Calibri"/>
              </a:rPr>
              <a:t>all’utilizzo</a:t>
            </a:r>
            <a:r>
              <a:rPr sz="2400" b="1" spc="-40" dirty="0">
                <a:latin typeface="Calibri Light" pitchFamily="34" charset="0"/>
                <a:cs typeface="Calibri"/>
              </a:rPr>
              <a:t> </a:t>
            </a:r>
            <a:r>
              <a:rPr sz="2400" b="1" dirty="0">
                <a:latin typeface="Calibri Light" pitchFamily="34" charset="0"/>
                <a:cs typeface="Calibri"/>
              </a:rPr>
              <a:t>individuale</a:t>
            </a:r>
            <a:r>
              <a:rPr sz="2400" dirty="0">
                <a:latin typeface="Calibri Light" pitchFamily="34" charset="0"/>
                <a:cs typeface="Calibri"/>
              </a:rPr>
              <a:t>.</a:t>
            </a:r>
          </a:p>
          <a:p>
            <a:pPr>
              <a:spcBef>
                <a:spcPts val="42"/>
              </a:spcBef>
            </a:pPr>
            <a:endParaRPr sz="2400" dirty="0">
              <a:latin typeface="Calibri Light" pitchFamily="34" charset="0"/>
              <a:cs typeface="Times New Roman"/>
            </a:endParaRPr>
          </a:p>
          <a:p>
            <a:pPr marL="12698" marR="5715" algn="just"/>
            <a:r>
              <a:rPr sz="2400" spc="-5" dirty="0">
                <a:latin typeface="Calibri Light" pitchFamily="34" charset="0"/>
                <a:cs typeface="Calibri"/>
              </a:rPr>
              <a:t>Non esiste </a:t>
            </a:r>
            <a:r>
              <a:rPr sz="2400" dirty="0">
                <a:latin typeface="Calibri Light" pitchFamily="34" charset="0"/>
                <a:cs typeface="Calibri"/>
              </a:rPr>
              <a:t>più un campo di applicazione </a:t>
            </a:r>
            <a:r>
              <a:rPr sz="2400" spc="-5" dirty="0">
                <a:latin typeface="Calibri Light" pitchFamily="34" charset="0"/>
                <a:cs typeface="Calibri"/>
              </a:rPr>
              <a:t>della </a:t>
            </a:r>
            <a:r>
              <a:rPr sz="2400" dirty="0">
                <a:latin typeface="Calibri Light" pitchFamily="34" charset="0"/>
                <a:cs typeface="Calibri"/>
              </a:rPr>
              <a:t>prestazione </a:t>
            </a:r>
            <a:r>
              <a:rPr sz="2400" spc="-5" dirty="0">
                <a:latin typeface="Calibri Light" pitchFamily="34" charset="0"/>
                <a:cs typeface="Calibri"/>
              </a:rPr>
              <a:t>accessoria </a:t>
            </a:r>
            <a:r>
              <a:rPr sz="2400" dirty="0">
                <a:latin typeface="Calibri Light" pitchFamily="34" charset="0"/>
                <a:cs typeface="Calibri"/>
              </a:rPr>
              <a:t>con  l’individuazione </a:t>
            </a:r>
            <a:r>
              <a:rPr sz="2400" spc="-5" dirty="0">
                <a:latin typeface="Calibri Light" pitchFamily="34" charset="0"/>
                <a:cs typeface="Calibri"/>
              </a:rPr>
              <a:t>delle possibili mansioni </a:t>
            </a:r>
            <a:r>
              <a:rPr sz="2400" dirty="0">
                <a:latin typeface="Calibri Light" pitchFamily="34" charset="0"/>
                <a:cs typeface="Calibri"/>
              </a:rPr>
              <a:t>così inquadrabili espressamente  individuate </a:t>
            </a:r>
            <a:r>
              <a:rPr sz="2400" spc="-5" dirty="0">
                <a:latin typeface="Calibri Light" pitchFamily="34" charset="0"/>
                <a:cs typeface="Calibri"/>
              </a:rPr>
              <a:t>dalla norma </a:t>
            </a:r>
            <a:r>
              <a:rPr sz="2400" dirty="0">
                <a:latin typeface="Calibri Light" pitchFamily="34" charset="0"/>
                <a:cs typeface="Calibri"/>
              </a:rPr>
              <a:t>ma una </a:t>
            </a:r>
            <a:r>
              <a:rPr sz="2400" spc="-5" dirty="0">
                <a:latin typeface="Calibri Light" pitchFamily="34" charset="0"/>
                <a:cs typeface="Calibri"/>
              </a:rPr>
              <a:t>vera </a:t>
            </a:r>
            <a:r>
              <a:rPr sz="2400" dirty="0">
                <a:latin typeface="Calibri Light" pitchFamily="34" charset="0"/>
                <a:cs typeface="Calibri"/>
              </a:rPr>
              <a:t>e </a:t>
            </a:r>
            <a:r>
              <a:rPr sz="2400" spc="-5" dirty="0">
                <a:latin typeface="Calibri Light" pitchFamily="34" charset="0"/>
                <a:cs typeface="Calibri"/>
              </a:rPr>
              <a:t>propria definizione delle prestazioni  accessorie </a:t>
            </a:r>
            <a:r>
              <a:rPr sz="2400" dirty="0">
                <a:latin typeface="Calibri Light" pitchFamily="34" charset="0"/>
                <a:cs typeface="Calibri"/>
              </a:rPr>
              <a:t>individuate con </a:t>
            </a:r>
            <a:r>
              <a:rPr sz="2400" u="heavy" spc="-5" dirty="0">
                <a:latin typeface="Calibri Light" pitchFamily="34" charset="0"/>
                <a:cs typeface="Calibri"/>
              </a:rPr>
              <a:t>parametri esclusivamente </a:t>
            </a:r>
            <a:r>
              <a:rPr sz="2400" u="heavy" dirty="0">
                <a:latin typeface="Calibri Light" pitchFamily="34" charset="0"/>
                <a:cs typeface="Calibri"/>
              </a:rPr>
              <a:t>di carattere</a:t>
            </a:r>
            <a:r>
              <a:rPr sz="2400" u="heavy" spc="125" dirty="0">
                <a:latin typeface="Calibri Light" pitchFamily="34" charset="0"/>
                <a:cs typeface="Calibri"/>
              </a:rPr>
              <a:t> </a:t>
            </a:r>
            <a:r>
              <a:rPr sz="2400" u="heavy" dirty="0">
                <a:latin typeface="Calibri Light" pitchFamily="34" charset="0"/>
                <a:cs typeface="Calibri"/>
              </a:rPr>
              <a:t>economico.</a:t>
            </a:r>
            <a:endParaRPr sz="2400" dirty="0">
              <a:latin typeface="Calibri Light" pitchFamily="34" charset="0"/>
              <a:cs typeface="Calibri"/>
            </a:endParaRPr>
          </a:p>
        </p:txBody>
      </p:sp>
      <p:sp>
        <p:nvSpPr>
          <p:cNvPr id="5" name="object 5"/>
          <p:cNvSpPr txBox="1">
            <a:spLocks noGrp="1"/>
          </p:cNvSpPr>
          <p:nvPr>
            <p:ph type="title"/>
          </p:nvPr>
        </p:nvSpPr>
        <p:spPr>
          <a:xfrm>
            <a:off x="1403648" y="260648"/>
            <a:ext cx="7499350" cy="956587"/>
          </a:xfrm>
          <a:prstGeom prst="rect">
            <a:avLst/>
          </a:prstGeom>
        </p:spPr>
        <p:txBody>
          <a:bodyPr vert="horz" wrap="square" lIns="0" tIns="269466" rIns="0" bIns="0" rtlCol="0">
            <a:spAutoFit/>
          </a:bodyPr>
          <a:lstStyle/>
          <a:p>
            <a:pPr marL="12698" algn="ctr"/>
            <a:r>
              <a:rPr spc="-10" dirty="0"/>
              <a:t>Prestazioni</a:t>
            </a:r>
            <a:r>
              <a:rPr spc="-60" dirty="0"/>
              <a:t> </a:t>
            </a:r>
            <a:r>
              <a:rPr spc="-5" dirty="0"/>
              <a:t>accessorie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15616" y="1988840"/>
            <a:ext cx="7711579" cy="4335157"/>
          </a:xfrm>
          <a:prstGeom prst="rect">
            <a:avLst/>
          </a:prstGeom>
          <a:solidFill>
            <a:srgbClr val="FFFFFF"/>
          </a:solidFill>
          <a:ln w="9144">
            <a:solidFill>
              <a:srgbClr val="000000"/>
            </a:solidFill>
          </a:ln>
        </p:spPr>
        <p:txBody>
          <a:bodyPr vert="horz" wrap="square" lIns="0" tIns="26031" rIns="0" bIns="0" rtlCol="0">
            <a:spAutoFit/>
          </a:bodyPr>
          <a:lstStyle/>
          <a:p>
            <a:pPr marL="429214" marR="76827" algn="just">
              <a:spcBef>
                <a:spcPts val="204"/>
              </a:spcBef>
            </a:pPr>
            <a:r>
              <a:rPr sz="2800" dirty="0">
                <a:solidFill>
                  <a:srgbClr val="080808"/>
                </a:solidFill>
                <a:latin typeface="Calibri"/>
                <a:cs typeface="Calibri"/>
              </a:rPr>
              <a:t>“</a:t>
            </a:r>
            <a:r>
              <a:rPr sz="2800" i="1" dirty="0">
                <a:solidFill>
                  <a:srgbClr val="080808"/>
                </a:solidFill>
                <a:latin typeface="Calibri"/>
                <a:cs typeface="Calibri"/>
              </a:rPr>
              <a:t>Per </a:t>
            </a:r>
            <a:r>
              <a:rPr sz="2800" i="1" spc="-5" dirty="0">
                <a:solidFill>
                  <a:srgbClr val="080808"/>
                </a:solidFill>
                <a:latin typeface="Calibri"/>
                <a:cs typeface="Calibri"/>
              </a:rPr>
              <a:t>prestazioni </a:t>
            </a:r>
            <a:r>
              <a:rPr sz="2800" i="1" dirty="0">
                <a:solidFill>
                  <a:srgbClr val="080808"/>
                </a:solidFill>
                <a:latin typeface="Calibri"/>
                <a:cs typeface="Calibri"/>
              </a:rPr>
              <a:t>di </a:t>
            </a:r>
            <a:r>
              <a:rPr sz="2800" i="1" spc="-5" dirty="0">
                <a:solidFill>
                  <a:srgbClr val="080808"/>
                </a:solidFill>
                <a:latin typeface="Calibri"/>
                <a:cs typeface="Calibri"/>
              </a:rPr>
              <a:t>lavoro accessorio </a:t>
            </a:r>
            <a:r>
              <a:rPr sz="2800" i="1" dirty="0">
                <a:solidFill>
                  <a:srgbClr val="080808"/>
                </a:solidFill>
                <a:latin typeface="Calibri"/>
                <a:cs typeface="Calibri"/>
              </a:rPr>
              <a:t>si </a:t>
            </a:r>
            <a:r>
              <a:rPr sz="2800" i="1" spc="-5" dirty="0">
                <a:solidFill>
                  <a:srgbClr val="080808"/>
                </a:solidFill>
                <a:latin typeface="Calibri"/>
                <a:cs typeface="Calibri"/>
              </a:rPr>
              <a:t>intendono attività lavorative </a:t>
            </a:r>
            <a:r>
              <a:rPr sz="2800" i="1" dirty="0">
                <a:solidFill>
                  <a:srgbClr val="080808"/>
                </a:solidFill>
                <a:latin typeface="Calibri"/>
                <a:cs typeface="Calibri"/>
              </a:rPr>
              <a:t>che </a:t>
            </a:r>
            <a:r>
              <a:rPr sz="2800" i="1" spc="-10" dirty="0">
                <a:solidFill>
                  <a:srgbClr val="080808"/>
                </a:solidFill>
                <a:latin typeface="Calibri"/>
                <a:cs typeface="Calibri"/>
              </a:rPr>
              <a:t>non  </a:t>
            </a:r>
            <a:r>
              <a:rPr sz="2800" i="1" spc="-5" dirty="0">
                <a:solidFill>
                  <a:srgbClr val="080808"/>
                </a:solidFill>
                <a:latin typeface="Calibri"/>
                <a:cs typeface="Calibri"/>
              </a:rPr>
              <a:t>danno luogo, </a:t>
            </a:r>
            <a:r>
              <a:rPr sz="2800" i="1" dirty="0">
                <a:solidFill>
                  <a:srgbClr val="080808"/>
                </a:solidFill>
                <a:latin typeface="Calibri"/>
                <a:cs typeface="Calibri"/>
              </a:rPr>
              <a:t>con </a:t>
            </a:r>
            <a:r>
              <a:rPr sz="2800" i="1" spc="-5" dirty="0">
                <a:solidFill>
                  <a:srgbClr val="080808"/>
                </a:solidFill>
                <a:latin typeface="Calibri"/>
                <a:cs typeface="Calibri"/>
              </a:rPr>
              <a:t>riferimento alla </a:t>
            </a:r>
            <a:r>
              <a:rPr sz="2800" i="1" dirty="0">
                <a:solidFill>
                  <a:srgbClr val="080808"/>
                </a:solidFill>
                <a:latin typeface="Calibri"/>
                <a:cs typeface="Calibri"/>
              </a:rPr>
              <a:t>totalità dei committenti, a </a:t>
            </a:r>
            <a:r>
              <a:rPr sz="2800" i="1" spc="-5" dirty="0">
                <a:solidFill>
                  <a:srgbClr val="080808"/>
                </a:solidFill>
                <a:latin typeface="Calibri"/>
                <a:cs typeface="Calibri"/>
              </a:rPr>
              <a:t>compensi  superiori </a:t>
            </a:r>
            <a:r>
              <a:rPr sz="2800" i="1" dirty="0">
                <a:solidFill>
                  <a:srgbClr val="080808"/>
                </a:solidFill>
                <a:latin typeface="Calibri"/>
                <a:cs typeface="Calibri"/>
              </a:rPr>
              <a:t>a </a:t>
            </a:r>
            <a:r>
              <a:rPr sz="2800" b="1" i="1" dirty="0">
                <a:solidFill>
                  <a:srgbClr val="080808"/>
                </a:solidFill>
                <a:latin typeface="Calibri"/>
                <a:cs typeface="Calibri"/>
              </a:rPr>
              <a:t>7.000 </a:t>
            </a:r>
            <a:r>
              <a:rPr sz="2800" b="1" i="1" spc="-10" dirty="0">
                <a:solidFill>
                  <a:srgbClr val="080808"/>
                </a:solidFill>
                <a:latin typeface="Calibri"/>
                <a:cs typeface="Calibri"/>
              </a:rPr>
              <a:t>euro </a:t>
            </a:r>
            <a:r>
              <a:rPr sz="2800" i="1" spc="-5" dirty="0">
                <a:solidFill>
                  <a:srgbClr val="080808"/>
                </a:solidFill>
                <a:latin typeface="Calibri"/>
                <a:cs typeface="Calibri"/>
              </a:rPr>
              <a:t>nel corso </a:t>
            </a:r>
            <a:r>
              <a:rPr sz="2800" i="1" dirty="0">
                <a:solidFill>
                  <a:srgbClr val="080808"/>
                </a:solidFill>
                <a:latin typeface="Calibri"/>
                <a:cs typeface="Calibri"/>
              </a:rPr>
              <a:t>di </a:t>
            </a:r>
            <a:r>
              <a:rPr sz="2800" i="1" spc="-5" dirty="0">
                <a:solidFill>
                  <a:srgbClr val="080808"/>
                </a:solidFill>
                <a:latin typeface="Calibri"/>
                <a:cs typeface="Calibri"/>
              </a:rPr>
              <a:t>un </a:t>
            </a:r>
            <a:r>
              <a:rPr sz="2800" i="1" spc="-10" dirty="0">
                <a:solidFill>
                  <a:srgbClr val="080808"/>
                </a:solidFill>
                <a:latin typeface="Calibri"/>
                <a:cs typeface="Calibri"/>
              </a:rPr>
              <a:t>anno </a:t>
            </a:r>
            <a:r>
              <a:rPr sz="2800" i="1" spc="-5" dirty="0">
                <a:solidFill>
                  <a:srgbClr val="080808"/>
                </a:solidFill>
                <a:latin typeface="Calibri"/>
                <a:cs typeface="Calibri"/>
              </a:rPr>
              <a:t>solare[…] Fermo restando il limite  </a:t>
            </a:r>
            <a:r>
              <a:rPr sz="2800" i="1" dirty="0">
                <a:solidFill>
                  <a:srgbClr val="080808"/>
                </a:solidFill>
                <a:latin typeface="Calibri"/>
                <a:cs typeface="Calibri"/>
              </a:rPr>
              <a:t>complessivo </a:t>
            </a:r>
            <a:r>
              <a:rPr sz="2800" i="1" spc="-5" dirty="0">
                <a:solidFill>
                  <a:srgbClr val="080808"/>
                </a:solidFill>
                <a:latin typeface="Calibri"/>
                <a:cs typeface="Calibri"/>
              </a:rPr>
              <a:t>dei 7.000 euro, nei confronti dei </a:t>
            </a:r>
            <a:r>
              <a:rPr sz="2800" b="1" i="1" spc="-5" dirty="0">
                <a:solidFill>
                  <a:srgbClr val="080808"/>
                </a:solidFill>
                <a:latin typeface="Calibri"/>
                <a:cs typeface="Calibri"/>
              </a:rPr>
              <a:t>committenti </a:t>
            </a:r>
            <a:r>
              <a:rPr sz="2800" b="1" i="1" spc="-10" dirty="0">
                <a:solidFill>
                  <a:srgbClr val="080808"/>
                </a:solidFill>
                <a:latin typeface="Calibri"/>
                <a:cs typeface="Calibri"/>
              </a:rPr>
              <a:t>imprenditori </a:t>
            </a:r>
            <a:r>
              <a:rPr sz="2800" b="1" i="1" dirty="0">
                <a:solidFill>
                  <a:srgbClr val="080808"/>
                </a:solidFill>
                <a:latin typeface="Calibri"/>
                <a:cs typeface="Calibri"/>
              </a:rPr>
              <a:t>o  </a:t>
            </a:r>
            <a:r>
              <a:rPr sz="2800" b="1" i="1" spc="-5" dirty="0">
                <a:solidFill>
                  <a:srgbClr val="080808"/>
                </a:solidFill>
                <a:latin typeface="Calibri"/>
                <a:cs typeface="Calibri"/>
              </a:rPr>
              <a:t>professionisti</a:t>
            </a:r>
            <a:r>
              <a:rPr sz="2800" i="1" spc="-5" dirty="0">
                <a:solidFill>
                  <a:srgbClr val="080808"/>
                </a:solidFill>
                <a:latin typeface="Calibri"/>
                <a:cs typeface="Calibri"/>
              </a:rPr>
              <a:t>, le attività lavorative </a:t>
            </a:r>
            <a:r>
              <a:rPr sz="2800" i="1" spc="-10" dirty="0">
                <a:solidFill>
                  <a:srgbClr val="080808"/>
                </a:solidFill>
                <a:latin typeface="Calibri"/>
                <a:cs typeface="Calibri"/>
              </a:rPr>
              <a:t>possono </a:t>
            </a:r>
            <a:r>
              <a:rPr sz="2800" i="1" spc="-5" dirty="0">
                <a:solidFill>
                  <a:srgbClr val="080808"/>
                </a:solidFill>
                <a:latin typeface="Calibri"/>
                <a:cs typeface="Calibri"/>
              </a:rPr>
              <a:t>essere svolte </a:t>
            </a:r>
            <a:r>
              <a:rPr sz="2800" i="1" dirty="0">
                <a:solidFill>
                  <a:srgbClr val="080808"/>
                </a:solidFill>
                <a:latin typeface="Calibri"/>
                <a:cs typeface="Calibri"/>
              </a:rPr>
              <a:t>a </a:t>
            </a:r>
            <a:r>
              <a:rPr sz="2800" i="1" spc="-5" dirty="0">
                <a:solidFill>
                  <a:srgbClr val="080808"/>
                </a:solidFill>
                <a:latin typeface="Calibri"/>
                <a:cs typeface="Calibri"/>
              </a:rPr>
              <a:t>favore </a:t>
            </a:r>
            <a:r>
              <a:rPr sz="2800" i="1" dirty="0">
                <a:solidFill>
                  <a:srgbClr val="080808"/>
                </a:solidFill>
                <a:latin typeface="Calibri"/>
                <a:cs typeface="Calibri"/>
              </a:rPr>
              <a:t>di </a:t>
            </a:r>
            <a:r>
              <a:rPr sz="2800" i="1" spc="-5" dirty="0">
                <a:solidFill>
                  <a:srgbClr val="080808"/>
                </a:solidFill>
                <a:latin typeface="Calibri"/>
                <a:cs typeface="Calibri"/>
              </a:rPr>
              <a:t>ciascun  singolo </a:t>
            </a:r>
            <a:r>
              <a:rPr sz="2800" i="1" dirty="0">
                <a:solidFill>
                  <a:srgbClr val="080808"/>
                </a:solidFill>
                <a:latin typeface="Calibri"/>
                <a:cs typeface="Calibri"/>
              </a:rPr>
              <a:t>committente per compensi </a:t>
            </a:r>
            <a:r>
              <a:rPr sz="2800" i="1" spc="-5" dirty="0">
                <a:solidFill>
                  <a:srgbClr val="080808"/>
                </a:solidFill>
                <a:latin typeface="Calibri"/>
                <a:cs typeface="Calibri"/>
              </a:rPr>
              <a:t>non superiori </a:t>
            </a:r>
            <a:r>
              <a:rPr sz="2800" i="1" dirty="0">
                <a:solidFill>
                  <a:srgbClr val="080808"/>
                </a:solidFill>
                <a:latin typeface="Calibri"/>
                <a:cs typeface="Calibri"/>
              </a:rPr>
              <a:t>a </a:t>
            </a:r>
            <a:r>
              <a:rPr sz="2800" b="1" i="1" dirty="0">
                <a:solidFill>
                  <a:srgbClr val="080808"/>
                </a:solidFill>
                <a:latin typeface="Calibri"/>
                <a:cs typeface="Calibri"/>
              </a:rPr>
              <a:t>2.000 </a:t>
            </a:r>
            <a:r>
              <a:rPr sz="2800" b="1" i="1" spc="-5" dirty="0">
                <a:solidFill>
                  <a:srgbClr val="080808"/>
                </a:solidFill>
                <a:latin typeface="Calibri"/>
                <a:cs typeface="Calibri"/>
              </a:rPr>
              <a:t>euro</a:t>
            </a:r>
            <a:r>
              <a:rPr sz="2800" b="1" i="1" spc="-125" dirty="0">
                <a:solidFill>
                  <a:srgbClr val="080808"/>
                </a:solidFill>
                <a:latin typeface="Calibri"/>
                <a:cs typeface="Calibri"/>
              </a:rPr>
              <a:t> </a:t>
            </a:r>
            <a:r>
              <a:rPr sz="2800" i="1" spc="-5" dirty="0">
                <a:solidFill>
                  <a:srgbClr val="080808"/>
                </a:solidFill>
                <a:latin typeface="Calibri"/>
                <a:cs typeface="Calibri"/>
              </a:rPr>
              <a:t>…”</a:t>
            </a:r>
            <a:endParaRPr sz="2800" dirty="0">
              <a:latin typeface="Calibri"/>
              <a:cs typeface="Calibri"/>
            </a:endParaRPr>
          </a:p>
        </p:txBody>
      </p:sp>
      <p:sp>
        <p:nvSpPr>
          <p:cNvPr id="4" name="object 4"/>
          <p:cNvSpPr txBox="1">
            <a:spLocks noGrp="1"/>
          </p:cNvSpPr>
          <p:nvPr>
            <p:ph type="title"/>
          </p:nvPr>
        </p:nvSpPr>
        <p:spPr>
          <a:xfrm>
            <a:off x="1435100" y="25670"/>
            <a:ext cx="7499350" cy="1640937"/>
          </a:xfrm>
          <a:prstGeom prst="rect">
            <a:avLst/>
          </a:prstGeom>
        </p:spPr>
        <p:txBody>
          <a:bodyPr vert="horz" wrap="square" lIns="0" tIns="269466" rIns="0" bIns="0" rtlCol="0">
            <a:spAutoFit/>
          </a:bodyPr>
          <a:lstStyle/>
          <a:p>
            <a:pPr marL="12698"/>
            <a:r>
              <a:rPr spc="-10" dirty="0"/>
              <a:t>Prestazioni </a:t>
            </a:r>
            <a:r>
              <a:rPr spc="-5" dirty="0"/>
              <a:t>accessorie </a:t>
            </a:r>
            <a:r>
              <a:rPr dirty="0">
                <a:latin typeface="Calibri"/>
                <a:cs typeface="Calibri"/>
              </a:rPr>
              <a:t>– </a:t>
            </a:r>
            <a:r>
              <a:rPr dirty="0"/>
              <a:t>art. </a:t>
            </a:r>
            <a:r>
              <a:rPr spc="-5" dirty="0"/>
              <a:t>48 </a:t>
            </a:r>
            <a:r>
              <a:rPr spc="-15" dirty="0"/>
              <a:t>D.lgs.</a:t>
            </a:r>
            <a:r>
              <a:rPr spc="-50" dirty="0"/>
              <a:t> </a:t>
            </a:r>
            <a:r>
              <a:rPr spc="-5" dirty="0"/>
              <a:t>81/15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3608" y="1988840"/>
            <a:ext cx="7920880" cy="3877985"/>
          </a:xfrm>
          <a:prstGeom prst="rect">
            <a:avLst/>
          </a:prstGeom>
        </p:spPr>
        <p:txBody>
          <a:bodyPr vert="horz" wrap="square" lIns="0" tIns="0" rIns="0" bIns="0" rtlCol="0">
            <a:spAutoFit/>
          </a:bodyPr>
          <a:lstStyle/>
          <a:p>
            <a:pPr marL="12698" marR="5080" algn="just"/>
            <a:r>
              <a:rPr sz="2800" dirty="0">
                <a:solidFill>
                  <a:srgbClr val="080808"/>
                </a:solidFill>
                <a:latin typeface="Calibri Light" pitchFamily="34" charset="0"/>
                <a:cs typeface="Calibri"/>
              </a:rPr>
              <a:t>Mediante lavoro </a:t>
            </a:r>
            <a:r>
              <a:rPr sz="2800" spc="-5" dirty="0">
                <a:solidFill>
                  <a:srgbClr val="080808"/>
                </a:solidFill>
                <a:latin typeface="Calibri Light" pitchFamily="34" charset="0"/>
                <a:cs typeface="Calibri"/>
              </a:rPr>
              <a:t>occasionale </a:t>
            </a:r>
            <a:r>
              <a:rPr sz="2800" dirty="0">
                <a:solidFill>
                  <a:srgbClr val="080808"/>
                </a:solidFill>
                <a:latin typeface="Calibri Light" pitchFamily="34" charset="0"/>
                <a:cs typeface="Calibri"/>
              </a:rPr>
              <a:t>accessorio </a:t>
            </a:r>
            <a:r>
              <a:rPr sz="2800" spc="-5" dirty="0">
                <a:solidFill>
                  <a:srgbClr val="080808"/>
                </a:solidFill>
                <a:latin typeface="Calibri Light" pitchFamily="34" charset="0"/>
                <a:cs typeface="Calibri"/>
              </a:rPr>
              <a:t>può essere </a:t>
            </a:r>
            <a:r>
              <a:rPr sz="2800" dirty="0">
                <a:solidFill>
                  <a:srgbClr val="080808"/>
                </a:solidFill>
                <a:latin typeface="Calibri Light" pitchFamily="34" charset="0"/>
                <a:cs typeface="Calibri"/>
              </a:rPr>
              <a:t>svolta qualsiasi </a:t>
            </a:r>
            <a:r>
              <a:rPr sz="2800" dirty="0" err="1">
                <a:solidFill>
                  <a:srgbClr val="080808"/>
                </a:solidFill>
                <a:latin typeface="Calibri Light" pitchFamily="34" charset="0"/>
                <a:cs typeface="Calibri"/>
              </a:rPr>
              <a:t>attività</a:t>
            </a:r>
            <a:r>
              <a:rPr sz="2800" dirty="0">
                <a:solidFill>
                  <a:srgbClr val="080808"/>
                </a:solidFill>
                <a:latin typeface="Calibri Light" pitchFamily="34" charset="0"/>
                <a:cs typeface="Calibri"/>
              </a:rPr>
              <a:t> </a:t>
            </a:r>
            <a:r>
              <a:rPr sz="2800" spc="-5" dirty="0" err="1" smtClean="0">
                <a:solidFill>
                  <a:srgbClr val="080808"/>
                </a:solidFill>
                <a:latin typeface="Calibri Light" pitchFamily="34" charset="0"/>
                <a:cs typeface="Calibri"/>
              </a:rPr>
              <a:t>lavorativa</a:t>
            </a:r>
            <a:r>
              <a:rPr sz="2800" spc="-5" dirty="0" smtClean="0">
                <a:solidFill>
                  <a:srgbClr val="080808"/>
                </a:solidFill>
                <a:latin typeface="Calibri Light" pitchFamily="34" charset="0"/>
                <a:cs typeface="Calibri"/>
              </a:rPr>
              <a:t> </a:t>
            </a:r>
            <a:r>
              <a:rPr sz="2800" spc="-5" dirty="0">
                <a:solidFill>
                  <a:srgbClr val="080808"/>
                </a:solidFill>
                <a:latin typeface="Calibri Light" pitchFamily="34" charset="0"/>
                <a:cs typeface="Calibri"/>
              </a:rPr>
              <a:t>in </a:t>
            </a:r>
            <a:r>
              <a:rPr sz="2800" b="1" spc="-5" dirty="0">
                <a:solidFill>
                  <a:srgbClr val="080808"/>
                </a:solidFill>
                <a:latin typeface="Calibri Light" pitchFamily="34" charset="0"/>
                <a:cs typeface="Calibri"/>
              </a:rPr>
              <a:t>qualsiasi </a:t>
            </a:r>
            <a:r>
              <a:rPr sz="2800" b="1" spc="-5" dirty="0" err="1">
                <a:solidFill>
                  <a:srgbClr val="080808"/>
                </a:solidFill>
                <a:latin typeface="Calibri Light" pitchFamily="34" charset="0"/>
                <a:cs typeface="Calibri"/>
              </a:rPr>
              <a:t>settore</a:t>
            </a:r>
            <a:r>
              <a:rPr sz="2800" b="1" spc="-5" dirty="0">
                <a:solidFill>
                  <a:srgbClr val="080808"/>
                </a:solidFill>
                <a:latin typeface="Calibri Light" pitchFamily="34" charset="0"/>
                <a:cs typeface="Calibri"/>
              </a:rPr>
              <a:t> </a:t>
            </a:r>
            <a:r>
              <a:rPr sz="2800" b="1" spc="-5" dirty="0" err="1" smtClean="0">
                <a:solidFill>
                  <a:srgbClr val="080808"/>
                </a:solidFill>
                <a:latin typeface="Calibri Light" pitchFamily="34" charset="0"/>
                <a:cs typeface="Calibri"/>
              </a:rPr>
              <a:t>produttivo</a:t>
            </a:r>
            <a:r>
              <a:rPr lang="it-IT" sz="2800" b="1" spc="-5" dirty="0" smtClean="0">
                <a:solidFill>
                  <a:srgbClr val="080808"/>
                </a:solidFill>
                <a:latin typeface="Calibri Light" pitchFamily="34" charset="0"/>
                <a:cs typeface="Calibri"/>
              </a:rPr>
              <a:t> </a:t>
            </a:r>
            <a:r>
              <a:rPr sz="2800" dirty="0" err="1" smtClean="0">
                <a:solidFill>
                  <a:srgbClr val="080808"/>
                </a:solidFill>
                <a:latin typeface="Calibri Light" pitchFamily="34" charset="0"/>
                <a:cs typeface="Calibri"/>
              </a:rPr>
              <a:t>da</a:t>
            </a:r>
            <a:r>
              <a:rPr lang="it-IT" sz="2800" dirty="0" smtClean="0">
                <a:solidFill>
                  <a:srgbClr val="080808"/>
                </a:solidFill>
                <a:latin typeface="Calibri Light" pitchFamily="34" charset="0"/>
                <a:cs typeface="Calibri"/>
              </a:rPr>
              <a:t> </a:t>
            </a:r>
            <a:r>
              <a:rPr sz="2800" spc="-5" dirty="0" smtClean="0">
                <a:solidFill>
                  <a:srgbClr val="080808"/>
                </a:solidFill>
                <a:latin typeface="Calibri Light" pitchFamily="34" charset="0"/>
                <a:cs typeface="Calibri"/>
              </a:rPr>
              <a:t>parte</a:t>
            </a:r>
            <a:r>
              <a:rPr lang="it-IT" sz="2800" spc="-5" dirty="0" smtClean="0">
                <a:solidFill>
                  <a:srgbClr val="080808"/>
                </a:solidFill>
                <a:latin typeface="Calibri Light" pitchFamily="34" charset="0"/>
                <a:cs typeface="Calibri"/>
              </a:rPr>
              <a:t> </a:t>
            </a:r>
            <a:r>
              <a:rPr sz="2800" dirty="0" err="1" smtClean="0">
                <a:solidFill>
                  <a:srgbClr val="080808"/>
                </a:solidFill>
                <a:latin typeface="Calibri Light" pitchFamily="34" charset="0"/>
                <a:cs typeface="Calibri"/>
              </a:rPr>
              <a:t>di</a:t>
            </a:r>
            <a:r>
              <a:rPr sz="2800" dirty="0" smtClean="0">
                <a:solidFill>
                  <a:srgbClr val="080808"/>
                </a:solidFill>
                <a:latin typeface="Calibri Light" pitchFamily="34" charset="0"/>
                <a:cs typeface="Calibri"/>
              </a:rPr>
              <a:t> </a:t>
            </a:r>
            <a:r>
              <a:rPr sz="2800" b="1" dirty="0">
                <a:solidFill>
                  <a:srgbClr val="080808"/>
                </a:solidFill>
                <a:latin typeface="Calibri Light" pitchFamily="34" charset="0"/>
                <a:cs typeface="Calibri"/>
              </a:rPr>
              <a:t>qualsiasi </a:t>
            </a:r>
            <a:r>
              <a:rPr sz="2800" b="1" spc="-5" dirty="0">
                <a:solidFill>
                  <a:srgbClr val="080808"/>
                </a:solidFill>
                <a:latin typeface="Calibri Light" pitchFamily="34" charset="0"/>
                <a:cs typeface="Calibri"/>
              </a:rPr>
              <a:t>soggetto  prestatore di lavoro, </a:t>
            </a:r>
            <a:r>
              <a:rPr sz="2800" spc="-5" dirty="0">
                <a:solidFill>
                  <a:srgbClr val="080808"/>
                </a:solidFill>
                <a:latin typeface="Calibri Light" pitchFamily="34" charset="0"/>
                <a:cs typeface="Calibri"/>
              </a:rPr>
              <a:t>fermo </a:t>
            </a:r>
            <a:r>
              <a:rPr sz="2800" dirty="0">
                <a:solidFill>
                  <a:srgbClr val="080808"/>
                </a:solidFill>
                <a:latin typeface="Calibri Light" pitchFamily="34" charset="0"/>
                <a:cs typeface="Calibri"/>
              </a:rPr>
              <a:t>restando </a:t>
            </a:r>
            <a:r>
              <a:rPr sz="2800" spc="-5" dirty="0">
                <a:solidFill>
                  <a:srgbClr val="080808"/>
                </a:solidFill>
                <a:latin typeface="Calibri Light" pitchFamily="34" charset="0"/>
                <a:cs typeface="Calibri"/>
              </a:rPr>
              <a:t>il rispetto </a:t>
            </a:r>
            <a:r>
              <a:rPr sz="2800" b="1" dirty="0">
                <a:solidFill>
                  <a:srgbClr val="080808"/>
                </a:solidFill>
                <a:latin typeface="Calibri Light" pitchFamily="34" charset="0"/>
                <a:cs typeface="Calibri"/>
              </a:rPr>
              <a:t>del </a:t>
            </a:r>
            <a:r>
              <a:rPr sz="2800" b="1" spc="-5" dirty="0">
                <a:solidFill>
                  <a:srgbClr val="080808"/>
                </a:solidFill>
                <a:latin typeface="Calibri Light" pitchFamily="34" charset="0"/>
                <a:cs typeface="Calibri"/>
              </a:rPr>
              <a:t>limite economico </a:t>
            </a:r>
            <a:r>
              <a:rPr sz="2800" b="1" dirty="0">
                <a:solidFill>
                  <a:srgbClr val="080808"/>
                </a:solidFill>
                <a:latin typeface="Calibri Light" pitchFamily="34" charset="0"/>
                <a:cs typeface="Calibri"/>
              </a:rPr>
              <a:t>di € </a:t>
            </a:r>
            <a:r>
              <a:rPr sz="2800" b="1" spc="-5" dirty="0">
                <a:solidFill>
                  <a:srgbClr val="080808"/>
                </a:solidFill>
                <a:latin typeface="Calibri Light" pitchFamily="34" charset="0"/>
                <a:cs typeface="Calibri"/>
              </a:rPr>
              <a:t>7.000  </a:t>
            </a:r>
            <a:r>
              <a:rPr sz="2800" b="1" dirty="0">
                <a:solidFill>
                  <a:srgbClr val="080808"/>
                </a:solidFill>
                <a:latin typeface="Calibri Light" pitchFamily="34" charset="0"/>
                <a:cs typeface="Calibri"/>
              </a:rPr>
              <a:t>per</a:t>
            </a:r>
            <a:r>
              <a:rPr sz="2800" b="1" spc="-75" dirty="0">
                <a:solidFill>
                  <a:srgbClr val="080808"/>
                </a:solidFill>
                <a:latin typeface="Calibri Light" pitchFamily="34" charset="0"/>
                <a:cs typeface="Calibri"/>
              </a:rPr>
              <a:t> </a:t>
            </a:r>
            <a:r>
              <a:rPr sz="2800" b="1" dirty="0">
                <a:solidFill>
                  <a:srgbClr val="080808"/>
                </a:solidFill>
                <a:latin typeface="Calibri Light" pitchFamily="34" charset="0"/>
                <a:cs typeface="Calibri"/>
              </a:rPr>
              <a:t>percipiente</a:t>
            </a:r>
            <a:r>
              <a:rPr sz="2800" dirty="0">
                <a:solidFill>
                  <a:srgbClr val="080808"/>
                </a:solidFill>
                <a:latin typeface="Calibri Light" pitchFamily="34" charset="0"/>
                <a:cs typeface="Calibri"/>
              </a:rPr>
              <a:t>.</a:t>
            </a:r>
            <a:endParaRPr sz="2800" dirty="0">
              <a:latin typeface="Calibri Light" pitchFamily="34" charset="0"/>
              <a:cs typeface="Calibri"/>
            </a:endParaRPr>
          </a:p>
          <a:p>
            <a:pPr>
              <a:spcBef>
                <a:spcPts val="45"/>
              </a:spcBef>
            </a:pPr>
            <a:endParaRPr sz="2800" dirty="0">
              <a:latin typeface="Calibri Light" pitchFamily="34" charset="0"/>
              <a:cs typeface="Times New Roman"/>
            </a:endParaRPr>
          </a:p>
          <a:p>
            <a:pPr marL="12698" marR="6350" algn="just"/>
            <a:r>
              <a:rPr sz="2800" spc="-5" dirty="0">
                <a:solidFill>
                  <a:srgbClr val="080808"/>
                </a:solidFill>
                <a:latin typeface="Calibri Light" pitchFamily="34" charset="0"/>
                <a:cs typeface="Calibri"/>
              </a:rPr>
              <a:t>Vietato </a:t>
            </a:r>
            <a:r>
              <a:rPr sz="2800" dirty="0">
                <a:solidFill>
                  <a:srgbClr val="080808"/>
                </a:solidFill>
                <a:latin typeface="Calibri Light" pitchFamily="34" charset="0"/>
                <a:cs typeface="Calibri"/>
              </a:rPr>
              <a:t>il ricorso al </a:t>
            </a:r>
            <a:r>
              <a:rPr sz="2800" spc="-5" dirty="0">
                <a:solidFill>
                  <a:srgbClr val="080808"/>
                </a:solidFill>
                <a:latin typeface="Calibri Light" pitchFamily="34" charset="0"/>
                <a:cs typeface="Calibri"/>
              </a:rPr>
              <a:t>lavoro </a:t>
            </a:r>
            <a:r>
              <a:rPr sz="2800" dirty="0">
                <a:solidFill>
                  <a:srgbClr val="080808"/>
                </a:solidFill>
                <a:latin typeface="Calibri Light" pitchFamily="34" charset="0"/>
                <a:cs typeface="Calibri"/>
              </a:rPr>
              <a:t>accessorio nell’ambito di esecuzione di </a:t>
            </a:r>
            <a:r>
              <a:rPr sz="2800" spc="-5" dirty="0">
                <a:solidFill>
                  <a:srgbClr val="080808"/>
                </a:solidFill>
                <a:latin typeface="Calibri Light" pitchFamily="34" charset="0"/>
                <a:cs typeface="Calibri"/>
              </a:rPr>
              <a:t>appalti </a:t>
            </a:r>
            <a:r>
              <a:rPr sz="2800" dirty="0">
                <a:solidFill>
                  <a:srgbClr val="080808"/>
                </a:solidFill>
                <a:latin typeface="Calibri Light" pitchFamily="34" charset="0"/>
                <a:cs typeface="Calibri"/>
              </a:rPr>
              <a:t>di </a:t>
            </a:r>
            <a:r>
              <a:rPr sz="2800" spc="-5" dirty="0">
                <a:solidFill>
                  <a:srgbClr val="080808"/>
                </a:solidFill>
                <a:latin typeface="Calibri Light" pitchFamily="34" charset="0"/>
                <a:cs typeface="Calibri"/>
              </a:rPr>
              <a:t>opere  </a:t>
            </a:r>
            <a:r>
              <a:rPr sz="2800" dirty="0">
                <a:solidFill>
                  <a:srgbClr val="080808"/>
                </a:solidFill>
                <a:latin typeface="Calibri Light" pitchFamily="34" charset="0"/>
                <a:cs typeface="Calibri"/>
              </a:rPr>
              <a:t>e </a:t>
            </a:r>
            <a:r>
              <a:rPr sz="2800" spc="-5" dirty="0">
                <a:solidFill>
                  <a:srgbClr val="080808"/>
                </a:solidFill>
                <a:latin typeface="Calibri Light" pitchFamily="34" charset="0"/>
                <a:cs typeface="Calibri"/>
              </a:rPr>
              <a:t>servizi, </a:t>
            </a:r>
            <a:r>
              <a:rPr sz="2800" dirty="0">
                <a:solidFill>
                  <a:srgbClr val="080808"/>
                </a:solidFill>
                <a:latin typeface="Calibri Light" pitchFamily="34" charset="0"/>
                <a:cs typeface="Calibri"/>
              </a:rPr>
              <a:t>fatte </a:t>
            </a:r>
            <a:r>
              <a:rPr sz="2800" spc="-5" dirty="0">
                <a:solidFill>
                  <a:srgbClr val="080808"/>
                </a:solidFill>
                <a:latin typeface="Calibri Light" pitchFamily="34" charset="0"/>
                <a:cs typeface="Calibri"/>
              </a:rPr>
              <a:t>salve specifiche ipotesi </a:t>
            </a:r>
            <a:r>
              <a:rPr sz="2800" dirty="0">
                <a:solidFill>
                  <a:srgbClr val="080808"/>
                </a:solidFill>
                <a:latin typeface="Calibri Light" pitchFamily="34" charset="0"/>
                <a:cs typeface="Calibri"/>
              </a:rPr>
              <a:t>individuate con decreto</a:t>
            </a:r>
            <a:r>
              <a:rPr sz="2800" spc="110" dirty="0">
                <a:solidFill>
                  <a:srgbClr val="080808"/>
                </a:solidFill>
                <a:latin typeface="Calibri Light" pitchFamily="34" charset="0"/>
                <a:cs typeface="Calibri"/>
              </a:rPr>
              <a:t> </a:t>
            </a:r>
            <a:r>
              <a:rPr sz="2800" spc="-5" dirty="0">
                <a:solidFill>
                  <a:srgbClr val="080808"/>
                </a:solidFill>
                <a:latin typeface="Calibri Light" pitchFamily="34" charset="0"/>
                <a:cs typeface="Calibri"/>
              </a:rPr>
              <a:t>ministeriale</a:t>
            </a:r>
            <a:r>
              <a:rPr sz="2800" spc="-5" dirty="0">
                <a:solidFill>
                  <a:srgbClr val="080808"/>
                </a:solidFill>
                <a:latin typeface="Calibri"/>
                <a:cs typeface="Calibri"/>
              </a:rPr>
              <a:t>.</a:t>
            </a:r>
            <a:endParaRPr sz="2800" dirty="0">
              <a:latin typeface="Calibri"/>
              <a:cs typeface="Calibri"/>
            </a:endParaRPr>
          </a:p>
        </p:txBody>
      </p:sp>
      <p:sp>
        <p:nvSpPr>
          <p:cNvPr id="5" name="object 5"/>
          <p:cNvSpPr txBox="1">
            <a:spLocks noGrp="1"/>
          </p:cNvSpPr>
          <p:nvPr>
            <p:ph type="title"/>
          </p:nvPr>
        </p:nvSpPr>
        <p:spPr>
          <a:xfrm>
            <a:off x="1435100" y="25670"/>
            <a:ext cx="7499350" cy="1640937"/>
          </a:xfrm>
          <a:prstGeom prst="rect">
            <a:avLst/>
          </a:prstGeom>
        </p:spPr>
        <p:txBody>
          <a:bodyPr vert="horz" wrap="square" lIns="0" tIns="269466" rIns="0" bIns="0" rtlCol="0">
            <a:spAutoFit/>
          </a:bodyPr>
          <a:lstStyle/>
          <a:p>
            <a:pPr marL="12698"/>
            <a:r>
              <a:rPr spc="-10" dirty="0"/>
              <a:t>Prestazioni </a:t>
            </a:r>
            <a:r>
              <a:rPr spc="-5" dirty="0"/>
              <a:t>accessorie </a:t>
            </a:r>
            <a:r>
              <a:rPr dirty="0">
                <a:latin typeface="Calibri"/>
                <a:cs typeface="Calibri"/>
              </a:rPr>
              <a:t>– </a:t>
            </a:r>
            <a:r>
              <a:rPr dirty="0"/>
              <a:t>art. </a:t>
            </a:r>
            <a:r>
              <a:rPr spc="-5" dirty="0"/>
              <a:t>48 </a:t>
            </a:r>
            <a:r>
              <a:rPr spc="-15" dirty="0"/>
              <a:t>D.lgs.</a:t>
            </a:r>
            <a:r>
              <a:rPr spc="-50" dirty="0"/>
              <a:t> </a:t>
            </a:r>
            <a:r>
              <a:rPr spc="-5" dirty="0"/>
              <a:t>81/15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3608" y="1628800"/>
            <a:ext cx="7704856" cy="4724370"/>
          </a:xfrm>
          <a:prstGeom prst="rect">
            <a:avLst/>
          </a:prstGeom>
        </p:spPr>
        <p:txBody>
          <a:bodyPr vert="horz" wrap="square" lIns="0" tIns="0" rIns="0" bIns="0" rtlCol="0">
            <a:spAutoFit/>
          </a:bodyPr>
          <a:lstStyle/>
          <a:p>
            <a:pPr marL="12698"/>
            <a:r>
              <a:rPr sz="2000" spc="-5" dirty="0">
                <a:solidFill>
                  <a:srgbClr val="080808"/>
                </a:solidFill>
                <a:latin typeface="Calibri Light" pitchFamily="34" charset="0"/>
                <a:cs typeface="Calibri"/>
              </a:rPr>
              <a:t>Viene previsto </a:t>
            </a:r>
            <a:r>
              <a:rPr sz="2000" dirty="0">
                <a:solidFill>
                  <a:srgbClr val="080808"/>
                </a:solidFill>
                <a:latin typeface="Calibri Light" pitchFamily="34" charset="0"/>
                <a:cs typeface="Calibri"/>
              </a:rPr>
              <a:t>che</a:t>
            </a:r>
            <a:r>
              <a:rPr sz="2000" spc="-45" dirty="0">
                <a:solidFill>
                  <a:srgbClr val="080808"/>
                </a:solidFill>
                <a:latin typeface="Calibri Light" pitchFamily="34" charset="0"/>
                <a:cs typeface="Calibri"/>
              </a:rPr>
              <a:t> </a:t>
            </a:r>
            <a:r>
              <a:rPr sz="2000" dirty="0">
                <a:solidFill>
                  <a:srgbClr val="080808"/>
                </a:solidFill>
                <a:latin typeface="Calibri Light" pitchFamily="34" charset="0"/>
                <a:cs typeface="Calibri"/>
              </a:rPr>
              <a:t>:</a:t>
            </a:r>
            <a:endParaRPr sz="2000" dirty="0">
              <a:latin typeface="Calibri Light" pitchFamily="34" charset="0"/>
              <a:cs typeface="Calibri"/>
            </a:endParaRPr>
          </a:p>
          <a:p>
            <a:pPr>
              <a:spcBef>
                <a:spcPts val="25"/>
              </a:spcBef>
            </a:pPr>
            <a:endParaRPr sz="2900" dirty="0">
              <a:latin typeface="Calibri Light" pitchFamily="34" charset="0"/>
              <a:cs typeface="Times New Roman"/>
            </a:endParaRPr>
          </a:p>
          <a:p>
            <a:pPr marL="469851" marR="5080" indent="-457153" algn="just">
              <a:buFont typeface="Wingdings" pitchFamily="2" charset="2"/>
              <a:buChar char="Ø"/>
              <a:tabLst>
                <a:tab pos="469851" algn="l"/>
              </a:tabLst>
            </a:pPr>
            <a:r>
              <a:rPr sz="2000" dirty="0">
                <a:solidFill>
                  <a:srgbClr val="080808"/>
                </a:solidFill>
                <a:latin typeface="Calibri Light" pitchFamily="34" charset="0"/>
                <a:cs typeface="Calibri"/>
              </a:rPr>
              <a:t>i </a:t>
            </a:r>
            <a:r>
              <a:rPr sz="2000" spc="-5" dirty="0">
                <a:solidFill>
                  <a:srgbClr val="080808"/>
                </a:solidFill>
                <a:latin typeface="Calibri Light" pitchFamily="34" charset="0"/>
                <a:cs typeface="Calibri"/>
              </a:rPr>
              <a:t>buoni lavori (</a:t>
            </a:r>
            <a:r>
              <a:rPr sz="2000" i="1" spc="-5" dirty="0">
                <a:solidFill>
                  <a:srgbClr val="080808"/>
                </a:solidFill>
                <a:latin typeface="Calibri Light" pitchFamily="34" charset="0"/>
                <a:cs typeface="Calibri"/>
              </a:rPr>
              <a:t>voucher</a:t>
            </a:r>
            <a:r>
              <a:rPr sz="2000" spc="-5" dirty="0">
                <a:solidFill>
                  <a:srgbClr val="080808"/>
                </a:solidFill>
                <a:latin typeface="Calibri Light" pitchFamily="34" charset="0"/>
                <a:cs typeface="Calibri"/>
              </a:rPr>
              <a:t>) abbiano una </a:t>
            </a:r>
            <a:r>
              <a:rPr sz="2000" b="1" spc="-5" dirty="0">
                <a:solidFill>
                  <a:srgbClr val="080808"/>
                </a:solidFill>
                <a:latin typeface="Calibri Light" pitchFamily="34" charset="0"/>
                <a:cs typeface="Calibri"/>
              </a:rPr>
              <a:t>durata oraria </a:t>
            </a:r>
            <a:r>
              <a:rPr sz="2000" dirty="0">
                <a:solidFill>
                  <a:srgbClr val="080808"/>
                </a:solidFill>
                <a:latin typeface="Calibri Light" pitchFamily="34" charset="0"/>
                <a:cs typeface="Calibri"/>
              </a:rPr>
              <a:t>tramite </a:t>
            </a:r>
            <a:r>
              <a:rPr sz="2000" spc="-5" dirty="0">
                <a:solidFill>
                  <a:srgbClr val="080808"/>
                </a:solidFill>
                <a:latin typeface="Calibri Light" pitchFamily="34" charset="0"/>
                <a:cs typeface="Calibri"/>
              </a:rPr>
              <a:t>l'indicazione di </a:t>
            </a:r>
            <a:r>
              <a:rPr sz="2000" dirty="0">
                <a:solidFill>
                  <a:srgbClr val="080808"/>
                </a:solidFill>
                <a:latin typeface="Calibri Light" pitchFamily="34" charset="0"/>
                <a:cs typeface="Calibri"/>
              </a:rPr>
              <a:t>una  precisa corrispondenza tra </a:t>
            </a:r>
            <a:r>
              <a:rPr sz="2000" spc="-5" dirty="0">
                <a:solidFill>
                  <a:srgbClr val="080808"/>
                </a:solidFill>
                <a:latin typeface="Calibri Light" pitchFamily="34" charset="0"/>
                <a:cs typeface="Calibri"/>
              </a:rPr>
              <a:t>il valore </a:t>
            </a:r>
            <a:r>
              <a:rPr sz="2000" dirty="0">
                <a:solidFill>
                  <a:srgbClr val="080808"/>
                </a:solidFill>
                <a:latin typeface="Calibri Light" pitchFamily="34" charset="0"/>
                <a:cs typeface="Calibri"/>
              </a:rPr>
              <a:t>di un </a:t>
            </a:r>
            <a:r>
              <a:rPr sz="2000" spc="-5" dirty="0">
                <a:solidFill>
                  <a:srgbClr val="080808"/>
                </a:solidFill>
                <a:latin typeface="Calibri Light" pitchFamily="34" charset="0"/>
                <a:cs typeface="Calibri"/>
              </a:rPr>
              <a:t>buono lavoro </a:t>
            </a:r>
            <a:r>
              <a:rPr sz="2000" dirty="0">
                <a:solidFill>
                  <a:srgbClr val="080808"/>
                </a:solidFill>
                <a:latin typeface="Calibri Light" pitchFamily="34" charset="0"/>
                <a:cs typeface="Calibri"/>
              </a:rPr>
              <a:t>e </a:t>
            </a:r>
            <a:r>
              <a:rPr sz="2000" spc="-5" dirty="0">
                <a:solidFill>
                  <a:srgbClr val="080808"/>
                </a:solidFill>
                <a:latin typeface="Calibri Light" pitchFamily="34" charset="0"/>
                <a:cs typeface="Calibri"/>
              </a:rPr>
              <a:t>la </a:t>
            </a:r>
            <a:r>
              <a:rPr sz="2000" spc="-5" dirty="0" err="1">
                <a:solidFill>
                  <a:srgbClr val="080808"/>
                </a:solidFill>
                <a:latin typeface="Calibri Light" pitchFamily="34" charset="0"/>
                <a:cs typeface="Calibri"/>
              </a:rPr>
              <a:t>prestazione</a:t>
            </a:r>
            <a:r>
              <a:rPr sz="2000" spc="-5" dirty="0">
                <a:solidFill>
                  <a:srgbClr val="080808"/>
                </a:solidFill>
                <a:latin typeface="Calibri Light" pitchFamily="34" charset="0"/>
                <a:cs typeface="Calibri"/>
              </a:rPr>
              <a:t> </a:t>
            </a:r>
            <a:r>
              <a:rPr sz="2000" dirty="0" err="1" smtClean="0">
                <a:solidFill>
                  <a:srgbClr val="080808"/>
                </a:solidFill>
                <a:latin typeface="Calibri Light" pitchFamily="34" charset="0"/>
                <a:cs typeface="Calibri"/>
              </a:rPr>
              <a:t>lavorativa</a:t>
            </a:r>
            <a:r>
              <a:rPr sz="2000" dirty="0" smtClean="0">
                <a:solidFill>
                  <a:srgbClr val="080808"/>
                </a:solidFill>
                <a:latin typeface="Calibri Light" pitchFamily="34" charset="0"/>
                <a:cs typeface="Calibri"/>
              </a:rPr>
              <a:t> </a:t>
            </a:r>
            <a:r>
              <a:rPr sz="2000" dirty="0">
                <a:solidFill>
                  <a:srgbClr val="080808"/>
                </a:solidFill>
                <a:latin typeface="Calibri Light" pitchFamily="34" charset="0"/>
                <a:cs typeface="Calibri"/>
              </a:rPr>
              <a:t>e </a:t>
            </a:r>
            <a:r>
              <a:rPr sz="2000" spc="-5" dirty="0">
                <a:solidFill>
                  <a:srgbClr val="080808"/>
                </a:solidFill>
                <a:latin typeface="Calibri Light" pitchFamily="34" charset="0"/>
                <a:cs typeface="Calibri"/>
              </a:rPr>
              <a:t>saranno </a:t>
            </a:r>
            <a:r>
              <a:rPr sz="2000" dirty="0">
                <a:solidFill>
                  <a:srgbClr val="080808"/>
                </a:solidFill>
                <a:latin typeface="Calibri Light" pitchFamily="34" charset="0"/>
                <a:cs typeface="Calibri"/>
              </a:rPr>
              <a:t>numerati </a:t>
            </a:r>
            <a:r>
              <a:rPr sz="2000" spc="-5" dirty="0">
                <a:solidFill>
                  <a:srgbClr val="080808"/>
                </a:solidFill>
                <a:latin typeface="Calibri Light" pitchFamily="34" charset="0"/>
                <a:cs typeface="Calibri"/>
              </a:rPr>
              <a:t>progressivamente </a:t>
            </a:r>
            <a:r>
              <a:rPr sz="2000" dirty="0">
                <a:solidFill>
                  <a:srgbClr val="080808"/>
                </a:solidFill>
                <a:latin typeface="Calibri Light" pitchFamily="34" charset="0"/>
                <a:cs typeface="Calibri"/>
              </a:rPr>
              <a:t>e</a:t>
            </a:r>
            <a:r>
              <a:rPr sz="2000" spc="20" dirty="0">
                <a:solidFill>
                  <a:srgbClr val="080808"/>
                </a:solidFill>
                <a:latin typeface="Calibri Light" pitchFamily="34" charset="0"/>
                <a:cs typeface="Calibri"/>
              </a:rPr>
              <a:t> </a:t>
            </a:r>
            <a:r>
              <a:rPr sz="2000" dirty="0">
                <a:solidFill>
                  <a:srgbClr val="080808"/>
                </a:solidFill>
                <a:latin typeface="Calibri Light" pitchFamily="34" charset="0"/>
                <a:cs typeface="Calibri"/>
              </a:rPr>
              <a:t>datati;</a:t>
            </a:r>
            <a:endParaRPr sz="2000" dirty="0">
              <a:latin typeface="Calibri Light" pitchFamily="34" charset="0"/>
              <a:cs typeface="Calibri"/>
            </a:endParaRPr>
          </a:p>
          <a:p>
            <a:pPr>
              <a:spcBef>
                <a:spcPts val="25"/>
              </a:spcBef>
              <a:buClr>
                <a:srgbClr val="080808"/>
              </a:buClr>
              <a:buFont typeface="Wingdings"/>
              <a:buChar char=""/>
            </a:pPr>
            <a:endParaRPr sz="2900" dirty="0">
              <a:latin typeface="Calibri Light" pitchFamily="34" charset="0"/>
              <a:cs typeface="Times New Roman"/>
            </a:endParaRPr>
          </a:p>
          <a:p>
            <a:pPr marL="469851" indent="-457153">
              <a:buFont typeface="Wingdings" pitchFamily="2" charset="2"/>
              <a:buChar char="Ø"/>
              <a:tabLst>
                <a:tab pos="469851" algn="l"/>
              </a:tabLst>
            </a:pPr>
            <a:r>
              <a:rPr sz="2000" spc="-5" dirty="0">
                <a:solidFill>
                  <a:srgbClr val="080808"/>
                </a:solidFill>
                <a:latin typeface="Calibri Light" pitchFamily="34" charset="0"/>
                <a:cs typeface="Calibri"/>
              </a:rPr>
              <a:t>il  </a:t>
            </a:r>
            <a:r>
              <a:rPr sz="2000" b="1" dirty="0">
                <a:solidFill>
                  <a:srgbClr val="080808"/>
                </a:solidFill>
                <a:latin typeface="Calibri Light" pitchFamily="34" charset="0"/>
                <a:cs typeface="Calibri"/>
              </a:rPr>
              <a:t>valore  </a:t>
            </a:r>
            <a:r>
              <a:rPr sz="2000" spc="-5" dirty="0">
                <a:solidFill>
                  <a:srgbClr val="080808"/>
                </a:solidFill>
                <a:latin typeface="Calibri Light" pitchFamily="34" charset="0"/>
                <a:cs typeface="Calibri"/>
              </a:rPr>
              <a:t>contributivo  del  buono  lavoro  sia  </a:t>
            </a:r>
            <a:r>
              <a:rPr sz="2000" dirty="0">
                <a:solidFill>
                  <a:srgbClr val="080808"/>
                </a:solidFill>
                <a:latin typeface="Calibri Light" pitchFamily="34" charset="0"/>
                <a:cs typeface="Calibri"/>
              </a:rPr>
              <a:t>rideterminato  </a:t>
            </a:r>
            <a:r>
              <a:rPr sz="2000" spc="-5" dirty="0">
                <a:solidFill>
                  <a:srgbClr val="080808"/>
                </a:solidFill>
                <a:latin typeface="Calibri Light" pitchFamily="34" charset="0"/>
                <a:cs typeface="Calibri"/>
              </a:rPr>
              <a:t>con  </a:t>
            </a:r>
            <a:r>
              <a:rPr sz="2000" spc="-5" dirty="0" err="1">
                <a:solidFill>
                  <a:srgbClr val="080808"/>
                </a:solidFill>
                <a:latin typeface="Calibri Light" pitchFamily="34" charset="0"/>
                <a:cs typeface="Calibri"/>
              </a:rPr>
              <a:t>decreto</a:t>
            </a:r>
            <a:r>
              <a:rPr sz="2000" spc="-5" dirty="0">
                <a:solidFill>
                  <a:srgbClr val="080808"/>
                </a:solidFill>
                <a:latin typeface="Calibri Light" pitchFamily="34" charset="0"/>
                <a:cs typeface="Calibri"/>
              </a:rPr>
              <a:t>  </a:t>
            </a:r>
            <a:r>
              <a:rPr sz="2000" spc="-5" dirty="0" smtClean="0">
                <a:solidFill>
                  <a:srgbClr val="080808"/>
                </a:solidFill>
                <a:latin typeface="Calibri Light" pitchFamily="34" charset="0"/>
                <a:cs typeface="Calibri"/>
              </a:rPr>
              <a:t>del</a:t>
            </a:r>
            <a:r>
              <a:rPr lang="it-IT" sz="2000" spc="-5" dirty="0" smtClean="0">
                <a:solidFill>
                  <a:srgbClr val="080808"/>
                </a:solidFill>
                <a:latin typeface="Calibri Light" pitchFamily="34" charset="0"/>
                <a:cs typeface="Calibri"/>
              </a:rPr>
              <a:t> </a:t>
            </a:r>
            <a:r>
              <a:rPr sz="2000" dirty="0" err="1" smtClean="0">
                <a:solidFill>
                  <a:srgbClr val="080808"/>
                </a:solidFill>
                <a:latin typeface="Calibri Light" pitchFamily="34" charset="0"/>
                <a:cs typeface="Calibri"/>
              </a:rPr>
              <a:t>Ministero</a:t>
            </a:r>
            <a:r>
              <a:rPr sz="2000" dirty="0" smtClean="0">
                <a:solidFill>
                  <a:srgbClr val="080808"/>
                </a:solidFill>
                <a:latin typeface="Calibri Light" pitchFamily="34" charset="0"/>
                <a:cs typeface="Calibri"/>
              </a:rPr>
              <a:t> </a:t>
            </a:r>
            <a:r>
              <a:rPr sz="2000" spc="-5" dirty="0">
                <a:solidFill>
                  <a:srgbClr val="080808"/>
                </a:solidFill>
                <a:latin typeface="Calibri Light" pitchFamily="34" charset="0"/>
                <a:cs typeface="Calibri"/>
              </a:rPr>
              <a:t>del Lavoro </a:t>
            </a:r>
            <a:r>
              <a:rPr sz="2000" dirty="0">
                <a:solidFill>
                  <a:srgbClr val="080808"/>
                </a:solidFill>
                <a:latin typeface="Calibri Light" pitchFamily="34" charset="0"/>
                <a:cs typeface="Calibri"/>
              </a:rPr>
              <a:t>e </a:t>
            </a:r>
            <a:r>
              <a:rPr sz="2000" spc="-5" dirty="0">
                <a:solidFill>
                  <a:srgbClr val="080808"/>
                </a:solidFill>
                <a:latin typeface="Calibri Light" pitchFamily="34" charset="0"/>
                <a:cs typeface="Calibri"/>
              </a:rPr>
              <a:t>delle Politiche Sociali </a:t>
            </a:r>
            <a:r>
              <a:rPr sz="2000" dirty="0">
                <a:solidFill>
                  <a:srgbClr val="080808"/>
                </a:solidFill>
                <a:latin typeface="Calibri Light" pitchFamily="34" charset="0"/>
                <a:cs typeface="Calibri"/>
              </a:rPr>
              <a:t>(</a:t>
            </a:r>
            <a:r>
              <a:rPr sz="2000" u="heavy" dirty="0">
                <a:solidFill>
                  <a:srgbClr val="080808"/>
                </a:solidFill>
                <a:latin typeface="Calibri Light" pitchFamily="34" charset="0"/>
                <a:cs typeface="Calibri"/>
              </a:rPr>
              <a:t>attualmente €</a:t>
            </a:r>
            <a:r>
              <a:rPr sz="2000" u="heavy" spc="95" dirty="0">
                <a:solidFill>
                  <a:srgbClr val="080808"/>
                </a:solidFill>
                <a:latin typeface="Calibri Light" pitchFamily="34" charset="0"/>
                <a:cs typeface="Calibri"/>
              </a:rPr>
              <a:t> </a:t>
            </a:r>
            <a:r>
              <a:rPr sz="2000" u="heavy" dirty="0">
                <a:solidFill>
                  <a:srgbClr val="080808"/>
                </a:solidFill>
                <a:latin typeface="Calibri Light" pitchFamily="34" charset="0"/>
                <a:cs typeface="Calibri"/>
              </a:rPr>
              <a:t>10</a:t>
            </a:r>
            <a:r>
              <a:rPr sz="2000" dirty="0">
                <a:solidFill>
                  <a:srgbClr val="080808"/>
                </a:solidFill>
                <a:latin typeface="Calibri Light" pitchFamily="34" charset="0"/>
                <a:cs typeface="Calibri"/>
              </a:rPr>
              <a:t>);</a:t>
            </a:r>
            <a:endParaRPr sz="2000" dirty="0">
              <a:latin typeface="Calibri Light" pitchFamily="34" charset="0"/>
              <a:cs typeface="Calibri"/>
            </a:endParaRPr>
          </a:p>
          <a:p>
            <a:pPr>
              <a:spcBef>
                <a:spcPts val="25"/>
              </a:spcBef>
              <a:buFont typeface="Wingdings" pitchFamily="2" charset="2"/>
              <a:buChar char="Ø"/>
            </a:pPr>
            <a:endParaRPr sz="2900" dirty="0">
              <a:latin typeface="Calibri Light" pitchFamily="34" charset="0"/>
              <a:cs typeface="Times New Roman"/>
            </a:endParaRPr>
          </a:p>
          <a:p>
            <a:pPr marL="469851" marR="6350" indent="-457153" algn="just">
              <a:buFont typeface="Wingdings"/>
              <a:buChar char=""/>
              <a:tabLst>
                <a:tab pos="469851" algn="l"/>
              </a:tabLst>
            </a:pPr>
            <a:r>
              <a:rPr sz="2000" spc="-5" dirty="0">
                <a:solidFill>
                  <a:srgbClr val="080808"/>
                </a:solidFill>
                <a:latin typeface="Calibri Light" pitchFamily="34" charset="0"/>
                <a:cs typeface="Calibri"/>
              </a:rPr>
              <a:t>il buono lavoro determini </a:t>
            </a:r>
            <a:r>
              <a:rPr sz="2000" dirty="0">
                <a:solidFill>
                  <a:srgbClr val="080808"/>
                </a:solidFill>
                <a:latin typeface="Calibri Light" pitchFamily="34" charset="0"/>
                <a:cs typeface="Calibri"/>
              </a:rPr>
              <a:t>un </a:t>
            </a:r>
            <a:r>
              <a:rPr sz="2000" spc="-5" dirty="0">
                <a:solidFill>
                  <a:srgbClr val="080808"/>
                </a:solidFill>
                <a:latin typeface="Calibri Light" pitchFamily="34" charset="0"/>
                <a:cs typeface="Calibri"/>
              </a:rPr>
              <a:t>compenso computabile </a:t>
            </a:r>
            <a:r>
              <a:rPr sz="2000" dirty="0">
                <a:solidFill>
                  <a:srgbClr val="080808"/>
                </a:solidFill>
                <a:latin typeface="Calibri Light" pitchFamily="34" charset="0"/>
                <a:cs typeface="Calibri"/>
              </a:rPr>
              <a:t>ai </a:t>
            </a:r>
            <a:r>
              <a:rPr sz="2000" spc="-5" dirty="0">
                <a:solidFill>
                  <a:srgbClr val="080808"/>
                </a:solidFill>
                <a:latin typeface="Calibri Light" pitchFamily="34" charset="0"/>
                <a:cs typeface="Calibri"/>
              </a:rPr>
              <a:t>fini della  </a:t>
            </a:r>
            <a:r>
              <a:rPr sz="2000" dirty="0">
                <a:solidFill>
                  <a:srgbClr val="080808"/>
                </a:solidFill>
                <a:latin typeface="Calibri Light" pitchFamily="34" charset="0"/>
                <a:cs typeface="Calibri"/>
              </a:rPr>
              <a:t>determinazione </a:t>
            </a:r>
            <a:r>
              <a:rPr sz="2000" spc="-5" dirty="0">
                <a:solidFill>
                  <a:srgbClr val="080808"/>
                </a:solidFill>
                <a:latin typeface="Calibri Light" pitchFamily="34" charset="0"/>
                <a:cs typeface="Calibri"/>
              </a:rPr>
              <a:t>del reddito </a:t>
            </a:r>
            <a:r>
              <a:rPr sz="2000" dirty="0">
                <a:solidFill>
                  <a:srgbClr val="080808"/>
                </a:solidFill>
                <a:latin typeface="Calibri Light" pitchFamily="34" charset="0"/>
                <a:cs typeface="Calibri"/>
              </a:rPr>
              <a:t>necessario </a:t>
            </a:r>
            <a:r>
              <a:rPr sz="2000" spc="-5" dirty="0">
                <a:solidFill>
                  <a:srgbClr val="080808"/>
                </a:solidFill>
                <a:latin typeface="Calibri Light" pitchFamily="34" charset="0"/>
                <a:cs typeface="Calibri"/>
              </a:rPr>
              <a:t>per il </a:t>
            </a:r>
            <a:r>
              <a:rPr sz="2000" dirty="0">
                <a:solidFill>
                  <a:srgbClr val="080808"/>
                </a:solidFill>
                <a:latin typeface="Calibri Light" pitchFamily="34" charset="0"/>
                <a:cs typeface="Calibri"/>
              </a:rPr>
              <a:t>rilascio o </a:t>
            </a:r>
            <a:r>
              <a:rPr sz="2000" spc="-5" dirty="0">
                <a:solidFill>
                  <a:srgbClr val="080808"/>
                </a:solidFill>
                <a:latin typeface="Calibri Light" pitchFamily="34" charset="0"/>
                <a:cs typeface="Calibri"/>
              </a:rPr>
              <a:t>il rinnovo del </a:t>
            </a:r>
            <a:r>
              <a:rPr sz="2000" u="heavy" spc="-5" dirty="0">
                <a:solidFill>
                  <a:srgbClr val="080808"/>
                </a:solidFill>
                <a:latin typeface="Calibri Light" pitchFamily="34" charset="0"/>
                <a:cs typeface="Calibri"/>
              </a:rPr>
              <a:t>permesso  </a:t>
            </a:r>
            <a:r>
              <a:rPr sz="2000" u="heavy" dirty="0">
                <a:solidFill>
                  <a:srgbClr val="080808"/>
                </a:solidFill>
                <a:latin typeface="Calibri Light" pitchFamily="34" charset="0"/>
                <a:cs typeface="Calibri"/>
              </a:rPr>
              <a:t>di </a:t>
            </a:r>
            <a:r>
              <a:rPr sz="2000" u="heavy" spc="-5" dirty="0">
                <a:solidFill>
                  <a:srgbClr val="080808"/>
                </a:solidFill>
                <a:latin typeface="Calibri Light" pitchFamily="34" charset="0"/>
                <a:cs typeface="Calibri"/>
              </a:rPr>
              <a:t>soggiorno </a:t>
            </a:r>
            <a:r>
              <a:rPr sz="2000" dirty="0">
                <a:solidFill>
                  <a:srgbClr val="080808"/>
                </a:solidFill>
                <a:latin typeface="Calibri Light" pitchFamily="34" charset="0"/>
                <a:cs typeface="Calibri"/>
              </a:rPr>
              <a:t>ma </a:t>
            </a:r>
            <a:r>
              <a:rPr sz="2000" u="heavy" dirty="0">
                <a:solidFill>
                  <a:srgbClr val="080808"/>
                </a:solidFill>
                <a:latin typeface="Calibri Light" pitchFamily="34" charset="0"/>
                <a:cs typeface="Calibri"/>
              </a:rPr>
              <a:t>esente da </a:t>
            </a:r>
            <a:r>
              <a:rPr sz="2000" u="heavy" spc="-5" dirty="0">
                <a:solidFill>
                  <a:srgbClr val="080808"/>
                </a:solidFill>
                <a:latin typeface="Calibri Light" pitchFamily="34" charset="0"/>
                <a:cs typeface="Calibri"/>
              </a:rPr>
              <a:t>qualsiasi </a:t>
            </a:r>
            <a:r>
              <a:rPr sz="2000" u="heavy" dirty="0">
                <a:solidFill>
                  <a:srgbClr val="080808"/>
                </a:solidFill>
                <a:latin typeface="Calibri Light" pitchFamily="34" charset="0"/>
                <a:cs typeface="Calibri"/>
              </a:rPr>
              <a:t>imposizione </a:t>
            </a:r>
            <a:r>
              <a:rPr sz="2000" u="heavy" spc="-5" dirty="0">
                <a:solidFill>
                  <a:srgbClr val="080808"/>
                </a:solidFill>
                <a:latin typeface="Calibri Light" pitchFamily="34" charset="0"/>
                <a:cs typeface="Calibri"/>
              </a:rPr>
              <a:t>fiscale </a:t>
            </a:r>
            <a:r>
              <a:rPr sz="2000" u="heavy" dirty="0">
                <a:solidFill>
                  <a:srgbClr val="080808"/>
                </a:solidFill>
                <a:latin typeface="Calibri Light" pitchFamily="34" charset="0"/>
                <a:cs typeface="Calibri"/>
              </a:rPr>
              <a:t>e </a:t>
            </a:r>
            <a:r>
              <a:rPr sz="2000" u="heavy" spc="-5" dirty="0">
                <a:solidFill>
                  <a:srgbClr val="080808"/>
                </a:solidFill>
                <a:latin typeface="Calibri Light" pitchFamily="34" charset="0"/>
                <a:cs typeface="Calibri"/>
              </a:rPr>
              <a:t>non </a:t>
            </a:r>
            <a:r>
              <a:rPr sz="2000" u="heavy" dirty="0">
                <a:solidFill>
                  <a:srgbClr val="080808"/>
                </a:solidFill>
                <a:latin typeface="Calibri Light" pitchFamily="34" charset="0"/>
                <a:cs typeface="Calibri"/>
              </a:rPr>
              <a:t>incide </a:t>
            </a:r>
            <a:r>
              <a:rPr sz="2000" u="heavy" spc="-5" dirty="0">
                <a:solidFill>
                  <a:srgbClr val="080808"/>
                </a:solidFill>
                <a:latin typeface="Calibri Light" pitchFamily="34" charset="0"/>
                <a:cs typeface="Calibri"/>
              </a:rPr>
              <a:t>sullo stato  </a:t>
            </a:r>
            <a:r>
              <a:rPr sz="2000" u="heavy" dirty="0">
                <a:solidFill>
                  <a:srgbClr val="080808"/>
                </a:solidFill>
                <a:latin typeface="Calibri Light" pitchFamily="34" charset="0"/>
                <a:cs typeface="Calibri"/>
              </a:rPr>
              <a:t>di </a:t>
            </a:r>
            <a:r>
              <a:rPr sz="2000" u="heavy" spc="-5" dirty="0">
                <a:solidFill>
                  <a:srgbClr val="080808"/>
                </a:solidFill>
                <a:latin typeface="Calibri Light" pitchFamily="34" charset="0"/>
                <a:cs typeface="Calibri"/>
              </a:rPr>
              <a:t>disoccupato </a:t>
            </a:r>
            <a:r>
              <a:rPr sz="2000" u="heavy" dirty="0">
                <a:solidFill>
                  <a:srgbClr val="080808"/>
                </a:solidFill>
                <a:latin typeface="Calibri Light" pitchFamily="34" charset="0"/>
                <a:cs typeface="Calibri"/>
              </a:rPr>
              <a:t>o</a:t>
            </a:r>
            <a:r>
              <a:rPr sz="2000" u="heavy" spc="-60" dirty="0">
                <a:solidFill>
                  <a:srgbClr val="080808"/>
                </a:solidFill>
                <a:latin typeface="Calibri Light" pitchFamily="34" charset="0"/>
                <a:cs typeface="Calibri"/>
              </a:rPr>
              <a:t> </a:t>
            </a:r>
            <a:r>
              <a:rPr sz="2000" u="heavy" dirty="0">
                <a:solidFill>
                  <a:srgbClr val="080808"/>
                </a:solidFill>
                <a:latin typeface="Calibri Light" pitchFamily="34" charset="0"/>
                <a:cs typeface="Calibri"/>
              </a:rPr>
              <a:t>inoccupato</a:t>
            </a:r>
            <a:endParaRPr sz="2000" dirty="0">
              <a:latin typeface="Calibri Light" pitchFamily="34" charset="0"/>
              <a:cs typeface="Calibri"/>
            </a:endParaRPr>
          </a:p>
        </p:txBody>
      </p:sp>
      <p:sp>
        <p:nvSpPr>
          <p:cNvPr id="5" name="object 5"/>
          <p:cNvSpPr txBox="1">
            <a:spLocks noGrp="1"/>
          </p:cNvSpPr>
          <p:nvPr>
            <p:ph type="title"/>
          </p:nvPr>
        </p:nvSpPr>
        <p:spPr>
          <a:xfrm>
            <a:off x="1187624" y="50392"/>
            <a:ext cx="7746826" cy="1503204"/>
          </a:xfrm>
          <a:prstGeom prst="rect">
            <a:avLst/>
          </a:prstGeom>
        </p:spPr>
        <p:txBody>
          <a:bodyPr vert="horz" wrap="square" lIns="0" tIns="269466" rIns="0" bIns="0" rtlCol="0">
            <a:spAutoFit/>
          </a:bodyPr>
          <a:lstStyle/>
          <a:p>
            <a:pPr marL="12698"/>
            <a:r>
              <a:rPr sz="4000" spc="-10" dirty="0"/>
              <a:t>Prestazioni </a:t>
            </a:r>
            <a:r>
              <a:rPr sz="4000" spc="-5" dirty="0"/>
              <a:t>accessorie </a:t>
            </a:r>
            <a:r>
              <a:rPr sz="4000" dirty="0">
                <a:latin typeface="Calibri"/>
                <a:cs typeface="Calibri"/>
              </a:rPr>
              <a:t>– </a:t>
            </a:r>
            <a:r>
              <a:rPr sz="4000" dirty="0"/>
              <a:t>art. </a:t>
            </a:r>
            <a:r>
              <a:rPr sz="4000" spc="-5" dirty="0"/>
              <a:t>49 </a:t>
            </a:r>
            <a:r>
              <a:rPr sz="4000" spc="-15" dirty="0"/>
              <a:t>D.lgs.</a:t>
            </a:r>
            <a:r>
              <a:rPr sz="4000" spc="-50" dirty="0"/>
              <a:t> </a:t>
            </a:r>
            <a:r>
              <a:rPr sz="4000" spc="-5" dirty="0" smtClean="0"/>
              <a:t>81/</a:t>
            </a:r>
            <a:r>
              <a:rPr lang="it-IT" sz="4000" spc="-5" dirty="0" smtClean="0"/>
              <a:t>20</a:t>
            </a:r>
            <a:r>
              <a:rPr sz="4000" spc="-5" dirty="0" smtClean="0"/>
              <a:t>15</a:t>
            </a:r>
            <a:endParaRPr sz="4000" spc="-5"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35100" y="371535"/>
            <a:ext cx="7499350" cy="949206"/>
          </a:xfrm>
          <a:prstGeom prst="rect">
            <a:avLst/>
          </a:prstGeom>
        </p:spPr>
        <p:txBody>
          <a:bodyPr vert="horz" wrap="square" lIns="0" tIns="269466" rIns="0" bIns="0" rtlCol="0">
            <a:spAutoFit/>
          </a:bodyPr>
          <a:lstStyle/>
          <a:p>
            <a:pPr marL="12698" algn="ctr"/>
            <a:r>
              <a:rPr spc="-10" dirty="0"/>
              <a:t>Prestazioni</a:t>
            </a:r>
            <a:r>
              <a:rPr spc="-60" dirty="0"/>
              <a:t> </a:t>
            </a:r>
            <a:r>
              <a:rPr spc="-5" dirty="0"/>
              <a:t>accessorie</a:t>
            </a:r>
          </a:p>
        </p:txBody>
      </p:sp>
      <p:sp>
        <p:nvSpPr>
          <p:cNvPr id="5" name="Segnaposto contenuto 4"/>
          <p:cNvSpPr>
            <a:spLocks noGrp="1"/>
          </p:cNvSpPr>
          <p:nvPr>
            <p:ph idx="1"/>
          </p:nvPr>
        </p:nvSpPr>
        <p:spPr/>
        <p:txBody>
          <a:bodyPr/>
          <a:lstStyle/>
          <a:p>
            <a:endParaRPr lang="it-IT" dirty="0" smtClean="0">
              <a:latin typeface="Calibri"/>
              <a:cs typeface="Calibri"/>
            </a:endParaRPr>
          </a:p>
          <a:p>
            <a:endParaRPr lang="it-IT" dirty="0" smtClean="0">
              <a:latin typeface="Calibri"/>
              <a:cs typeface="Calibri"/>
            </a:endParaRPr>
          </a:p>
          <a:p>
            <a:r>
              <a:rPr lang="it-IT" dirty="0" smtClean="0">
                <a:latin typeface="Calibri"/>
                <a:cs typeface="Calibri"/>
              </a:rPr>
              <a:t>Sarebbe opportuno prevedere una certificazione di mancato </a:t>
            </a:r>
            <a:r>
              <a:rPr lang="it-IT" spc="-5" dirty="0" smtClean="0">
                <a:latin typeface="Calibri"/>
                <a:cs typeface="Calibri"/>
              </a:rPr>
              <a:t>superamento del </a:t>
            </a:r>
            <a:r>
              <a:rPr lang="it-IT" dirty="0" smtClean="0">
                <a:latin typeface="Calibri"/>
                <a:cs typeface="Calibri"/>
              </a:rPr>
              <a:t>limite  all’atto </a:t>
            </a:r>
            <a:r>
              <a:rPr lang="it-IT" spc="-5" dirty="0" smtClean="0">
                <a:latin typeface="Calibri"/>
                <a:cs typeface="Calibri"/>
              </a:rPr>
              <a:t>della corresponsione del</a:t>
            </a:r>
            <a:r>
              <a:rPr lang="it-IT" spc="30" dirty="0" smtClean="0">
                <a:latin typeface="Calibri"/>
                <a:cs typeface="Calibri"/>
              </a:rPr>
              <a:t> </a:t>
            </a:r>
            <a:r>
              <a:rPr lang="it-IT" i="1" dirty="0" smtClean="0">
                <a:latin typeface="Calibri"/>
                <a:cs typeface="Calibri"/>
              </a:rPr>
              <a:t>voucher</a:t>
            </a:r>
            <a:r>
              <a:rPr lang="it-IT" dirty="0" smtClean="0">
                <a:latin typeface="Calibri"/>
                <a:cs typeface="Calibri"/>
              </a:rPr>
              <a:t>, rilasciata da parte del lavoratore nei confronti dell’associazione o società sportiva</a:t>
            </a:r>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31640" y="2060848"/>
            <a:ext cx="7560840" cy="3757439"/>
          </a:xfrm>
          <a:prstGeom prst="rect">
            <a:avLst/>
          </a:prstGeom>
        </p:spPr>
        <p:txBody>
          <a:bodyPr vert="horz" wrap="square" lIns="0" tIns="0" rIns="0" bIns="0" rtlCol="0">
            <a:spAutoFit/>
          </a:bodyPr>
          <a:lstStyle/>
          <a:p>
            <a:pPr marL="355563" indent="-342865">
              <a:buFont typeface="Wingdings" pitchFamily="2" charset="2"/>
              <a:buChar char="Ø"/>
              <a:tabLst>
                <a:tab pos="355563" algn="l"/>
              </a:tabLst>
            </a:pPr>
            <a:r>
              <a:rPr sz="2000" dirty="0">
                <a:latin typeface="Calibri"/>
                <a:cs typeface="Calibri"/>
              </a:rPr>
              <a:t>Scelta del legislatore di far riferimento </a:t>
            </a:r>
            <a:r>
              <a:rPr sz="2000" spc="-5" dirty="0">
                <a:latin typeface="Calibri"/>
                <a:cs typeface="Calibri"/>
              </a:rPr>
              <a:t>allo </a:t>
            </a:r>
            <a:r>
              <a:rPr sz="2000" i="1" u="heavy" spc="-5" dirty="0">
                <a:latin typeface="Calibri"/>
                <a:cs typeface="Calibri"/>
              </a:rPr>
              <a:t>status </a:t>
            </a:r>
            <a:r>
              <a:rPr sz="2000" u="heavy" spc="-5" dirty="0">
                <a:latin typeface="Calibri"/>
                <a:cs typeface="Calibri"/>
              </a:rPr>
              <a:t>(di </a:t>
            </a:r>
            <a:r>
              <a:rPr sz="2000" u="heavy" dirty="0">
                <a:latin typeface="Calibri"/>
                <a:cs typeface="Calibri"/>
              </a:rPr>
              <a:t>imprenditore </a:t>
            </a:r>
            <a:r>
              <a:rPr sz="2000" u="heavy" dirty="0" err="1">
                <a:latin typeface="Calibri"/>
                <a:cs typeface="Calibri"/>
              </a:rPr>
              <a:t>così</a:t>
            </a:r>
            <a:r>
              <a:rPr sz="2000" u="heavy" dirty="0">
                <a:latin typeface="Calibri"/>
                <a:cs typeface="Calibri"/>
              </a:rPr>
              <a:t> </a:t>
            </a:r>
            <a:r>
              <a:rPr sz="2000" u="heavy" spc="245" dirty="0">
                <a:latin typeface="Calibri"/>
                <a:cs typeface="Calibri"/>
              </a:rPr>
              <a:t> </a:t>
            </a:r>
            <a:r>
              <a:rPr sz="2000" u="heavy" dirty="0" smtClean="0">
                <a:latin typeface="Calibri"/>
                <a:cs typeface="Calibri"/>
              </a:rPr>
              <a:t>come</a:t>
            </a:r>
            <a:r>
              <a:rPr lang="it-IT" sz="2000" u="heavy" dirty="0" smtClean="0">
                <a:latin typeface="Calibri"/>
                <a:cs typeface="Calibri"/>
              </a:rPr>
              <a:t> </a:t>
            </a:r>
            <a:r>
              <a:rPr sz="2000" u="heavy" dirty="0" err="1" smtClean="0">
                <a:latin typeface="Calibri"/>
                <a:cs typeface="Calibri"/>
              </a:rPr>
              <a:t>di</a:t>
            </a:r>
            <a:r>
              <a:rPr sz="2000" u="heavy" dirty="0" smtClean="0">
                <a:latin typeface="Calibri"/>
                <a:cs typeface="Calibri"/>
              </a:rPr>
              <a:t> </a:t>
            </a:r>
            <a:r>
              <a:rPr sz="2000" u="heavy" spc="-5" dirty="0">
                <a:latin typeface="Calibri"/>
                <a:cs typeface="Calibri"/>
              </a:rPr>
              <a:t>professionista) piuttosto </a:t>
            </a:r>
            <a:r>
              <a:rPr sz="2000" u="heavy" dirty="0">
                <a:latin typeface="Calibri"/>
                <a:cs typeface="Calibri"/>
              </a:rPr>
              <a:t>che all’attività di </a:t>
            </a:r>
            <a:r>
              <a:rPr sz="2000" u="heavy" spc="-5" dirty="0">
                <a:latin typeface="Calibri"/>
                <a:cs typeface="Calibri"/>
              </a:rPr>
              <a:t>impresa </a:t>
            </a:r>
            <a:r>
              <a:rPr sz="2000" dirty="0">
                <a:latin typeface="Calibri"/>
                <a:cs typeface="Calibri"/>
              </a:rPr>
              <a:t>(o commerciale)</a:t>
            </a:r>
            <a:r>
              <a:rPr sz="2000" spc="85" dirty="0">
                <a:latin typeface="Calibri"/>
                <a:cs typeface="Calibri"/>
              </a:rPr>
              <a:t> </a:t>
            </a:r>
            <a:r>
              <a:rPr sz="2000" spc="-5" dirty="0">
                <a:latin typeface="Calibri"/>
                <a:cs typeface="Calibri"/>
              </a:rPr>
              <a:t>svolta.</a:t>
            </a:r>
            <a:endParaRPr sz="2000" dirty="0">
              <a:latin typeface="Calibri"/>
              <a:cs typeface="Calibri"/>
            </a:endParaRPr>
          </a:p>
          <a:p>
            <a:pPr marL="355563" marR="5080" indent="-342865" algn="just">
              <a:spcBef>
                <a:spcPts val="480"/>
              </a:spcBef>
              <a:buFont typeface="Wingdings" pitchFamily="2" charset="2"/>
              <a:buChar char="Ø"/>
              <a:tabLst>
                <a:tab pos="355563" algn="l"/>
              </a:tabLst>
            </a:pPr>
            <a:r>
              <a:rPr sz="2000" spc="-5" dirty="0">
                <a:latin typeface="Calibri"/>
                <a:cs typeface="Calibri"/>
              </a:rPr>
              <a:t>Se, dunque, </a:t>
            </a:r>
            <a:r>
              <a:rPr sz="2000" b="1" dirty="0">
                <a:latin typeface="Calibri"/>
                <a:cs typeface="Calibri"/>
              </a:rPr>
              <a:t>è </a:t>
            </a:r>
            <a:r>
              <a:rPr sz="2000" b="1" spc="-5" dirty="0">
                <a:latin typeface="Calibri"/>
                <a:cs typeface="Calibri"/>
              </a:rPr>
              <a:t>imprenditore </a:t>
            </a:r>
            <a:r>
              <a:rPr sz="2000" b="1" dirty="0">
                <a:latin typeface="Calibri"/>
                <a:cs typeface="Calibri"/>
              </a:rPr>
              <a:t>chi </a:t>
            </a:r>
            <a:r>
              <a:rPr sz="2000" b="1" spc="-5" dirty="0">
                <a:latin typeface="Calibri"/>
                <a:cs typeface="Calibri"/>
              </a:rPr>
              <a:t>esercita professionalmente un’attività  economica organizzata </a:t>
            </a:r>
            <a:r>
              <a:rPr sz="2000" b="1" dirty="0">
                <a:latin typeface="Calibri"/>
                <a:cs typeface="Calibri"/>
              </a:rPr>
              <a:t>a </a:t>
            </a:r>
            <a:r>
              <a:rPr sz="2000" b="1" spc="-5" dirty="0">
                <a:latin typeface="Calibri"/>
                <a:cs typeface="Calibri"/>
              </a:rPr>
              <a:t>fine </a:t>
            </a:r>
            <a:r>
              <a:rPr sz="2000" b="1" dirty="0">
                <a:latin typeface="Calibri"/>
                <a:cs typeface="Calibri"/>
              </a:rPr>
              <a:t>della produzione o </a:t>
            </a:r>
            <a:r>
              <a:rPr sz="2000" b="1" spc="-5" dirty="0">
                <a:latin typeface="Calibri"/>
                <a:cs typeface="Calibri"/>
              </a:rPr>
              <a:t>dello scambio </a:t>
            </a:r>
            <a:r>
              <a:rPr sz="2000" b="1" dirty="0">
                <a:latin typeface="Calibri"/>
                <a:cs typeface="Calibri"/>
              </a:rPr>
              <a:t>di beni e  servizi </a:t>
            </a:r>
            <a:r>
              <a:rPr sz="2000" b="1" spc="-5" dirty="0">
                <a:latin typeface="Calibri"/>
                <a:cs typeface="Calibri"/>
              </a:rPr>
              <a:t>(art. 2082 cod. civ.)</a:t>
            </a:r>
            <a:r>
              <a:rPr sz="2000" spc="-5" dirty="0">
                <a:latin typeface="Calibri"/>
                <a:cs typeface="Calibri"/>
              </a:rPr>
              <a:t>, </a:t>
            </a:r>
            <a:r>
              <a:rPr sz="2000" u="heavy" dirty="0">
                <a:solidFill>
                  <a:srgbClr val="FF0000"/>
                </a:solidFill>
                <a:latin typeface="Calibri"/>
                <a:cs typeface="Calibri"/>
              </a:rPr>
              <a:t>un’associazione </a:t>
            </a:r>
            <a:r>
              <a:rPr sz="2000" u="heavy" spc="-5" dirty="0">
                <a:solidFill>
                  <a:srgbClr val="FF0000"/>
                </a:solidFill>
                <a:latin typeface="Calibri"/>
                <a:cs typeface="Calibri"/>
              </a:rPr>
              <a:t>non potrà </a:t>
            </a:r>
            <a:r>
              <a:rPr sz="2000" u="heavy" dirty="0">
                <a:solidFill>
                  <a:srgbClr val="FF0000"/>
                </a:solidFill>
                <a:latin typeface="Calibri"/>
                <a:cs typeface="Calibri"/>
              </a:rPr>
              <a:t>rientrare </a:t>
            </a:r>
            <a:r>
              <a:rPr sz="2000" u="heavy" spc="-5" dirty="0">
                <a:solidFill>
                  <a:srgbClr val="FF0000"/>
                </a:solidFill>
                <a:latin typeface="Calibri"/>
                <a:cs typeface="Calibri"/>
              </a:rPr>
              <a:t>in </a:t>
            </a:r>
            <a:r>
              <a:rPr sz="2000" u="heavy" dirty="0">
                <a:solidFill>
                  <a:srgbClr val="FF0000"/>
                </a:solidFill>
                <a:latin typeface="Calibri"/>
                <a:cs typeface="Calibri"/>
              </a:rPr>
              <a:t>tale  </a:t>
            </a:r>
            <a:r>
              <a:rPr sz="2000" u="heavy" spc="-5" dirty="0">
                <a:solidFill>
                  <a:srgbClr val="FF0000"/>
                </a:solidFill>
                <a:latin typeface="Calibri"/>
                <a:cs typeface="Calibri"/>
              </a:rPr>
              <a:t>definizione anche laddove </a:t>
            </a:r>
            <a:r>
              <a:rPr sz="2000" u="heavy" spc="-10" dirty="0">
                <a:solidFill>
                  <a:srgbClr val="FF0000"/>
                </a:solidFill>
                <a:latin typeface="Calibri"/>
                <a:cs typeface="Calibri"/>
              </a:rPr>
              <a:t>fosse </a:t>
            </a:r>
            <a:r>
              <a:rPr sz="2000" u="heavy" dirty="0">
                <a:solidFill>
                  <a:srgbClr val="FF0000"/>
                </a:solidFill>
                <a:latin typeface="Calibri"/>
                <a:cs typeface="Calibri"/>
              </a:rPr>
              <a:t>titolare di Partita </a:t>
            </a:r>
            <a:r>
              <a:rPr sz="2000" u="heavy" spc="-5" dirty="0">
                <a:solidFill>
                  <a:srgbClr val="FF0000"/>
                </a:solidFill>
                <a:latin typeface="Calibri"/>
                <a:cs typeface="Calibri"/>
              </a:rPr>
              <a:t>Iva </a:t>
            </a:r>
            <a:r>
              <a:rPr sz="2000" spc="-5" dirty="0">
                <a:solidFill>
                  <a:srgbClr val="FF0000"/>
                </a:solidFill>
                <a:latin typeface="Calibri"/>
                <a:cs typeface="Calibri"/>
              </a:rPr>
              <a:t>per </a:t>
            </a:r>
            <a:r>
              <a:rPr sz="2000" dirty="0">
                <a:solidFill>
                  <a:srgbClr val="FF0000"/>
                </a:solidFill>
                <a:latin typeface="Calibri"/>
                <a:cs typeface="Calibri"/>
              </a:rPr>
              <a:t>l’esercizio di attività  commerciale strumentale al raggiungimento </a:t>
            </a:r>
            <a:r>
              <a:rPr sz="2000" spc="-5" dirty="0">
                <a:solidFill>
                  <a:srgbClr val="FF0000"/>
                </a:solidFill>
                <a:latin typeface="Calibri"/>
                <a:cs typeface="Calibri"/>
              </a:rPr>
              <a:t>delle proprie finalità </a:t>
            </a:r>
            <a:r>
              <a:rPr sz="2000" dirty="0">
                <a:solidFill>
                  <a:srgbClr val="FF0000"/>
                </a:solidFill>
                <a:latin typeface="Calibri"/>
                <a:cs typeface="Calibri"/>
              </a:rPr>
              <a:t>istituzionali  che </a:t>
            </a:r>
            <a:r>
              <a:rPr sz="2000" spc="-5" dirty="0">
                <a:solidFill>
                  <a:srgbClr val="FF0000"/>
                </a:solidFill>
                <a:latin typeface="Calibri"/>
                <a:cs typeface="Calibri"/>
              </a:rPr>
              <a:t>rimangono extra-economiche.</a:t>
            </a:r>
            <a:r>
              <a:rPr sz="2000" spc="-5" dirty="0">
                <a:latin typeface="Calibri"/>
                <a:cs typeface="Calibri"/>
              </a:rPr>
              <a:t> Per lo stesso motivo, però, dovremo  </a:t>
            </a:r>
            <a:r>
              <a:rPr sz="2000" dirty="0">
                <a:latin typeface="Calibri"/>
                <a:cs typeface="Calibri"/>
              </a:rPr>
              <a:t>ritenere </a:t>
            </a:r>
            <a:r>
              <a:rPr sz="2000" u="heavy" dirty="0">
                <a:latin typeface="Calibri"/>
                <a:cs typeface="Calibri"/>
              </a:rPr>
              <a:t>rientranti </a:t>
            </a:r>
            <a:r>
              <a:rPr sz="2000" u="heavy" spc="-5" dirty="0">
                <a:latin typeface="Calibri"/>
                <a:cs typeface="Calibri"/>
              </a:rPr>
              <a:t>nel limite dei </a:t>
            </a:r>
            <a:r>
              <a:rPr sz="2000" u="heavy" dirty="0">
                <a:latin typeface="Calibri"/>
                <a:cs typeface="Calibri"/>
              </a:rPr>
              <a:t>€ </a:t>
            </a:r>
            <a:r>
              <a:rPr sz="2000" u="heavy" spc="-5" dirty="0">
                <a:latin typeface="Calibri"/>
                <a:cs typeface="Calibri"/>
              </a:rPr>
              <a:t>2.000 le società sportive </a:t>
            </a:r>
            <a:r>
              <a:rPr sz="2000" u="heavy" dirty="0">
                <a:latin typeface="Calibri"/>
                <a:cs typeface="Calibri"/>
              </a:rPr>
              <a:t>dilettantistiche  costituite </a:t>
            </a:r>
            <a:r>
              <a:rPr sz="2000" u="heavy" spc="-5" dirty="0">
                <a:latin typeface="Calibri"/>
                <a:cs typeface="Calibri"/>
              </a:rPr>
              <a:t>nella forma della società </a:t>
            </a:r>
            <a:r>
              <a:rPr sz="2000" u="heavy" dirty="0">
                <a:latin typeface="Calibri"/>
                <a:cs typeface="Calibri"/>
              </a:rPr>
              <a:t>cooperativa o di</a:t>
            </a:r>
            <a:r>
              <a:rPr sz="2000" u="heavy" spc="25" dirty="0">
                <a:latin typeface="Calibri"/>
                <a:cs typeface="Calibri"/>
              </a:rPr>
              <a:t> </a:t>
            </a:r>
            <a:r>
              <a:rPr sz="2000" u="heavy" dirty="0">
                <a:latin typeface="Calibri"/>
                <a:cs typeface="Calibri"/>
              </a:rPr>
              <a:t>capitali</a:t>
            </a:r>
            <a:r>
              <a:rPr sz="2000" dirty="0">
                <a:latin typeface="Calibri"/>
                <a:cs typeface="Calibri"/>
              </a:rPr>
              <a:t>.</a:t>
            </a:r>
          </a:p>
        </p:txBody>
      </p:sp>
      <p:sp>
        <p:nvSpPr>
          <p:cNvPr id="5" name="object 5"/>
          <p:cNvSpPr txBox="1">
            <a:spLocks noGrp="1"/>
          </p:cNvSpPr>
          <p:nvPr>
            <p:ph type="title"/>
          </p:nvPr>
        </p:nvSpPr>
        <p:spPr>
          <a:xfrm>
            <a:off x="1435100" y="25670"/>
            <a:ext cx="7499350" cy="1640937"/>
          </a:xfrm>
          <a:prstGeom prst="rect">
            <a:avLst/>
          </a:prstGeom>
        </p:spPr>
        <p:txBody>
          <a:bodyPr vert="horz" wrap="square" lIns="0" tIns="269466" rIns="0" bIns="0" rtlCol="0">
            <a:spAutoFit/>
          </a:bodyPr>
          <a:lstStyle/>
          <a:p>
            <a:pPr marL="12698" algn="ctr"/>
            <a:r>
              <a:rPr spc="-10" dirty="0"/>
              <a:t>Prestazioni </a:t>
            </a:r>
            <a:r>
              <a:rPr spc="-5" dirty="0"/>
              <a:t>accessorie </a:t>
            </a:r>
            <a:r>
              <a:rPr dirty="0">
                <a:latin typeface="Calibri"/>
                <a:cs typeface="Calibri"/>
              </a:rPr>
              <a:t>–</a:t>
            </a:r>
            <a:r>
              <a:rPr spc="-40" dirty="0">
                <a:latin typeface="Calibri"/>
                <a:cs typeface="Calibri"/>
              </a:rPr>
              <a:t> </a:t>
            </a:r>
            <a:r>
              <a:rPr dirty="0"/>
              <a:t>Associazioni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435100" y="80522"/>
            <a:ext cx="7499350" cy="949206"/>
          </a:xfrm>
          <a:prstGeom prst="rect">
            <a:avLst/>
          </a:prstGeom>
        </p:spPr>
        <p:txBody>
          <a:bodyPr vert="horz" wrap="square" lIns="0" tIns="269466" rIns="0" bIns="0" rtlCol="0">
            <a:spAutoFit/>
          </a:bodyPr>
          <a:lstStyle/>
          <a:p>
            <a:pPr marL="12698" algn="ctr"/>
            <a:r>
              <a:rPr spc="-5" dirty="0" smtClean="0"/>
              <a:t>Co</a:t>
            </a:r>
            <a:r>
              <a:rPr lang="it-IT" spc="-5" dirty="0" smtClean="0"/>
              <a:t>.</a:t>
            </a:r>
            <a:r>
              <a:rPr spc="-5" dirty="0" smtClean="0"/>
              <a:t> </a:t>
            </a:r>
            <a:r>
              <a:rPr lang="it-IT" spc="-5" dirty="0" smtClean="0"/>
              <a:t>c</a:t>
            </a:r>
            <a:r>
              <a:rPr spc="-10" dirty="0" smtClean="0"/>
              <a:t>o</a:t>
            </a:r>
            <a:r>
              <a:rPr lang="it-IT" spc="-10" dirty="0" smtClean="0"/>
              <a:t>.</a:t>
            </a:r>
            <a:r>
              <a:rPr spc="-15" dirty="0" smtClean="0"/>
              <a:t>co</a:t>
            </a:r>
            <a:r>
              <a:rPr lang="it-IT" spc="-15" dirty="0" smtClean="0"/>
              <a:t>. - </a:t>
            </a:r>
            <a:r>
              <a:rPr lang="it-IT" spc="-15" dirty="0" err="1" smtClean="0"/>
              <a:t>Definizione</a:t>
            </a:r>
            <a:endParaRPr spc="-15" dirty="0"/>
          </a:p>
        </p:txBody>
      </p:sp>
      <p:sp>
        <p:nvSpPr>
          <p:cNvPr id="7" name="Callout con freccia in giù 6"/>
          <p:cNvSpPr/>
          <p:nvPr/>
        </p:nvSpPr>
        <p:spPr>
          <a:xfrm>
            <a:off x="3419872" y="1124744"/>
            <a:ext cx="2664296" cy="1512168"/>
          </a:xfrm>
          <a:prstGeom prst="downArrow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b="1" dirty="0" smtClean="0">
                <a:latin typeface="Calibri"/>
                <a:cs typeface="Calibri"/>
              </a:rPr>
              <a:t>Art. 409 n. 3</a:t>
            </a:r>
            <a:r>
              <a:rPr lang="en-US" b="1" spc="-90" dirty="0" smtClean="0">
                <a:latin typeface="Calibri"/>
                <a:cs typeface="Calibri"/>
              </a:rPr>
              <a:t> </a:t>
            </a:r>
            <a:r>
              <a:rPr lang="en-US" b="1" spc="-5" dirty="0" err="1" smtClean="0">
                <a:latin typeface="Calibri"/>
                <a:cs typeface="Calibri"/>
              </a:rPr>
              <a:t>c.p.c</a:t>
            </a:r>
            <a:r>
              <a:rPr lang="en-US" b="1" spc="-5" dirty="0" smtClean="0">
                <a:latin typeface="Calibri"/>
                <a:cs typeface="Calibri"/>
              </a:rPr>
              <a:t>.</a:t>
            </a:r>
            <a:endParaRPr lang="en-US" dirty="0">
              <a:latin typeface="Calibri"/>
              <a:cs typeface="Calibri"/>
            </a:endParaRPr>
          </a:p>
        </p:txBody>
      </p:sp>
      <p:sp>
        <p:nvSpPr>
          <p:cNvPr id="8" name="Nastro 2 7"/>
          <p:cNvSpPr/>
          <p:nvPr/>
        </p:nvSpPr>
        <p:spPr>
          <a:xfrm>
            <a:off x="1547664" y="2708920"/>
            <a:ext cx="6696744" cy="3888432"/>
          </a:xfrm>
          <a:prstGeom prst="ribb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730" marR="73652" indent="-650808">
              <a:lnSpc>
                <a:spcPts val="1938"/>
              </a:lnSpc>
              <a:spcBef>
                <a:spcPts val="459"/>
              </a:spcBef>
            </a:pPr>
            <a:r>
              <a:rPr lang="it-IT" i="1" spc="-5" dirty="0" smtClean="0">
                <a:latin typeface="Calibri"/>
                <a:cs typeface="Calibri"/>
              </a:rPr>
              <a:t>“</a:t>
            </a:r>
            <a:r>
              <a:rPr lang="it-IT" i="1" spc="-5" dirty="0" err="1" smtClean="0">
                <a:latin typeface="Calibri"/>
                <a:cs typeface="Calibri"/>
              </a:rPr>
              <a:t>…altri</a:t>
            </a:r>
            <a:r>
              <a:rPr lang="it-IT" i="1" spc="-5" dirty="0" smtClean="0">
                <a:latin typeface="Calibri"/>
                <a:cs typeface="Calibri"/>
              </a:rPr>
              <a:t> rapporti di </a:t>
            </a:r>
            <a:r>
              <a:rPr lang="it-IT" i="1" spc="-10" dirty="0" smtClean="0">
                <a:latin typeface="Calibri"/>
                <a:cs typeface="Calibri"/>
              </a:rPr>
              <a:t>collaborazione </a:t>
            </a:r>
            <a:r>
              <a:rPr lang="it-IT" i="1" spc="-5" dirty="0" smtClean="0">
                <a:latin typeface="Calibri"/>
                <a:cs typeface="Calibri"/>
              </a:rPr>
              <a:t>che si concretino in una prestazione di opera continuativa </a:t>
            </a:r>
            <a:r>
              <a:rPr lang="it-IT" i="1" dirty="0" smtClean="0">
                <a:latin typeface="Calibri"/>
                <a:cs typeface="Calibri"/>
              </a:rPr>
              <a:t>e  </a:t>
            </a:r>
            <a:r>
              <a:rPr lang="it-IT" i="1" spc="-5" dirty="0" smtClean="0">
                <a:latin typeface="Calibri"/>
                <a:cs typeface="Calibri"/>
              </a:rPr>
              <a:t>coordinata prevalentemente personale, anche se non </a:t>
            </a:r>
            <a:r>
              <a:rPr lang="it-IT" i="1" dirty="0" smtClean="0">
                <a:latin typeface="Calibri"/>
                <a:cs typeface="Calibri"/>
              </a:rPr>
              <a:t>a </a:t>
            </a:r>
            <a:r>
              <a:rPr lang="it-IT" i="1" spc="-5" dirty="0" smtClean="0">
                <a:latin typeface="Calibri"/>
                <a:cs typeface="Calibri"/>
              </a:rPr>
              <a:t>carattere</a:t>
            </a:r>
            <a:r>
              <a:rPr lang="it-IT" i="1" spc="110" dirty="0" smtClean="0">
                <a:latin typeface="Calibri"/>
                <a:cs typeface="Calibri"/>
              </a:rPr>
              <a:t> </a:t>
            </a:r>
            <a:r>
              <a:rPr lang="it-IT" i="1" spc="-5" dirty="0" err="1" smtClean="0">
                <a:latin typeface="Calibri"/>
                <a:cs typeface="Calibri"/>
              </a:rPr>
              <a:t>subordinato…</a:t>
            </a:r>
            <a:r>
              <a:rPr lang="it-IT" i="1" spc="-5" dirty="0" smtClean="0">
                <a:latin typeface="Calibri"/>
                <a:cs typeface="Calibri"/>
              </a:rPr>
              <a:t>.”</a:t>
            </a:r>
            <a:endParaRPr lang="it-IT" dirty="0">
              <a:latin typeface="Calibri"/>
              <a:cs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31640" y="1946148"/>
            <a:ext cx="7504893" cy="3479800"/>
          </a:xfrm>
          <a:custGeom>
            <a:avLst/>
            <a:gdLst/>
            <a:ahLst/>
            <a:cxnLst/>
            <a:rect l="l" t="t" r="r" b="b"/>
            <a:pathLst>
              <a:path w="8528685" h="3479800">
                <a:moveTo>
                  <a:pt x="0" y="3479291"/>
                </a:moveTo>
                <a:lnTo>
                  <a:pt x="8528304" y="3479291"/>
                </a:lnTo>
                <a:lnTo>
                  <a:pt x="8528304" y="0"/>
                </a:lnTo>
                <a:lnTo>
                  <a:pt x="0" y="0"/>
                </a:lnTo>
                <a:lnTo>
                  <a:pt x="0" y="3479291"/>
                </a:lnTo>
                <a:close/>
              </a:path>
            </a:pathLst>
          </a:custGeom>
          <a:solidFill>
            <a:srgbClr val="FFFFFF"/>
          </a:solidFill>
        </p:spPr>
        <p:txBody>
          <a:bodyPr wrap="square" lIns="0" tIns="0" rIns="0" bIns="0" rtlCol="0"/>
          <a:lstStyle/>
          <a:p>
            <a:endParaRPr/>
          </a:p>
        </p:txBody>
      </p:sp>
      <p:sp>
        <p:nvSpPr>
          <p:cNvPr id="6" name="object 6"/>
          <p:cNvSpPr txBox="1"/>
          <p:nvPr/>
        </p:nvSpPr>
        <p:spPr>
          <a:xfrm>
            <a:off x="1691680" y="1976883"/>
            <a:ext cx="7067688" cy="4047262"/>
          </a:xfrm>
          <a:prstGeom prst="rect">
            <a:avLst/>
          </a:prstGeom>
        </p:spPr>
        <p:txBody>
          <a:bodyPr vert="horz" wrap="square" lIns="0" tIns="0" rIns="0" bIns="0" rtlCol="0">
            <a:spAutoFit/>
          </a:bodyPr>
          <a:lstStyle/>
          <a:p>
            <a:pPr marL="12698"/>
            <a:r>
              <a:rPr sz="2000" spc="-5" dirty="0">
                <a:latin typeface="Calibri"/>
                <a:cs typeface="Calibri"/>
              </a:rPr>
              <a:t>Secondo la giurisprudenza </a:t>
            </a:r>
            <a:r>
              <a:rPr sz="2000" dirty="0">
                <a:latin typeface="Calibri"/>
                <a:cs typeface="Calibri"/>
              </a:rPr>
              <a:t>di</a:t>
            </a:r>
            <a:r>
              <a:rPr sz="2000" spc="-75" dirty="0">
                <a:latin typeface="Calibri"/>
                <a:cs typeface="Calibri"/>
              </a:rPr>
              <a:t> </a:t>
            </a:r>
            <a:r>
              <a:rPr sz="2000" spc="-5" dirty="0">
                <a:latin typeface="Calibri"/>
                <a:cs typeface="Calibri"/>
              </a:rPr>
              <a:t>legittimità:</a:t>
            </a:r>
            <a:endParaRPr sz="2000" dirty="0">
              <a:latin typeface="Calibri"/>
              <a:cs typeface="Calibri"/>
            </a:endParaRPr>
          </a:p>
          <a:p>
            <a:pPr>
              <a:spcBef>
                <a:spcPts val="44"/>
              </a:spcBef>
            </a:pPr>
            <a:endParaRPr sz="2100" dirty="0">
              <a:latin typeface="Times New Roman"/>
              <a:cs typeface="Times New Roman"/>
            </a:endParaRPr>
          </a:p>
          <a:p>
            <a:pPr marL="299054" marR="5080" indent="-286355" algn="just">
              <a:buFont typeface="Wingdings"/>
              <a:buChar char=""/>
              <a:tabLst>
                <a:tab pos="299689" algn="l"/>
              </a:tabLst>
            </a:pPr>
            <a:r>
              <a:rPr sz="2000" b="1" spc="-5" dirty="0">
                <a:latin typeface="Calibri"/>
                <a:cs typeface="Calibri"/>
              </a:rPr>
              <a:t>Continuità </a:t>
            </a:r>
            <a:r>
              <a:rPr sz="2000" spc="-10" dirty="0">
                <a:latin typeface="Calibri"/>
                <a:cs typeface="Calibri"/>
              </a:rPr>
              <a:t>ricorre </a:t>
            </a:r>
            <a:r>
              <a:rPr sz="2000" spc="-5" dirty="0">
                <a:latin typeface="Calibri"/>
                <a:cs typeface="Calibri"/>
              </a:rPr>
              <a:t>quando </a:t>
            </a:r>
            <a:r>
              <a:rPr sz="2000" spc="-10" dirty="0">
                <a:latin typeface="Calibri"/>
                <a:cs typeface="Calibri"/>
              </a:rPr>
              <a:t>la prestazione </a:t>
            </a:r>
            <a:r>
              <a:rPr sz="2000" spc="-5" dirty="0">
                <a:latin typeface="Calibri"/>
                <a:cs typeface="Calibri"/>
              </a:rPr>
              <a:t>perduri nel tempo </a:t>
            </a:r>
            <a:r>
              <a:rPr sz="2000" dirty="0">
                <a:latin typeface="Calibri"/>
                <a:cs typeface="Calibri"/>
              </a:rPr>
              <a:t>e </a:t>
            </a:r>
            <a:r>
              <a:rPr sz="2000" spc="-5" dirty="0">
                <a:latin typeface="Calibri"/>
                <a:cs typeface="Calibri"/>
              </a:rPr>
              <a:t>comporti </a:t>
            </a:r>
            <a:r>
              <a:rPr sz="2000" dirty="0">
                <a:latin typeface="Calibri"/>
                <a:cs typeface="Calibri"/>
              </a:rPr>
              <a:t>un  </a:t>
            </a:r>
            <a:r>
              <a:rPr sz="2000" u="heavy" spc="-5" dirty="0">
                <a:latin typeface="Calibri"/>
                <a:cs typeface="Calibri"/>
              </a:rPr>
              <a:t>impegno </a:t>
            </a:r>
            <a:r>
              <a:rPr sz="2000" u="heavy" spc="-15" dirty="0">
                <a:latin typeface="Calibri"/>
                <a:cs typeface="Calibri"/>
              </a:rPr>
              <a:t>costante </a:t>
            </a:r>
            <a:r>
              <a:rPr sz="2000" spc="-5" dirty="0">
                <a:latin typeface="Calibri"/>
                <a:cs typeface="Calibri"/>
              </a:rPr>
              <a:t>del </a:t>
            </a:r>
            <a:r>
              <a:rPr sz="2000" spc="-20" dirty="0">
                <a:latin typeface="Calibri"/>
                <a:cs typeface="Calibri"/>
              </a:rPr>
              <a:t>prestatore </a:t>
            </a:r>
            <a:r>
              <a:rPr sz="2000" dirty="0">
                <a:latin typeface="Calibri"/>
                <a:cs typeface="Calibri"/>
              </a:rPr>
              <a:t>a </a:t>
            </a:r>
            <a:r>
              <a:rPr sz="2000" spc="-25" dirty="0">
                <a:latin typeface="Calibri"/>
                <a:cs typeface="Calibri"/>
              </a:rPr>
              <a:t>favore </a:t>
            </a:r>
            <a:r>
              <a:rPr sz="2000" spc="-5" dirty="0">
                <a:latin typeface="Calibri"/>
                <a:cs typeface="Calibri"/>
              </a:rPr>
              <a:t>del</a:t>
            </a:r>
            <a:r>
              <a:rPr sz="2000" spc="114" dirty="0">
                <a:latin typeface="Calibri"/>
                <a:cs typeface="Calibri"/>
              </a:rPr>
              <a:t> </a:t>
            </a:r>
            <a:r>
              <a:rPr sz="2000" spc="-10" dirty="0">
                <a:latin typeface="Calibri"/>
                <a:cs typeface="Calibri"/>
              </a:rPr>
              <a:t>committente;</a:t>
            </a:r>
            <a:endParaRPr sz="2000" dirty="0">
              <a:latin typeface="Calibri"/>
              <a:cs typeface="Calibri"/>
            </a:endParaRPr>
          </a:p>
          <a:p>
            <a:pPr>
              <a:spcBef>
                <a:spcPts val="44"/>
              </a:spcBef>
              <a:buFont typeface="Wingdings"/>
              <a:buChar char=""/>
            </a:pPr>
            <a:endParaRPr sz="2100" dirty="0">
              <a:latin typeface="Times New Roman"/>
              <a:cs typeface="Times New Roman"/>
            </a:endParaRPr>
          </a:p>
          <a:p>
            <a:pPr marL="299054" marR="6350" indent="-286355" algn="just">
              <a:buFont typeface="Wingdings"/>
              <a:buChar char=""/>
              <a:tabLst>
                <a:tab pos="299689" algn="l"/>
              </a:tabLst>
            </a:pPr>
            <a:r>
              <a:rPr sz="2000" b="1" spc="-10" dirty="0">
                <a:latin typeface="Calibri"/>
                <a:cs typeface="Calibri"/>
              </a:rPr>
              <a:t>Coordinamento </a:t>
            </a:r>
            <a:r>
              <a:rPr sz="2000" spc="-5" dirty="0">
                <a:latin typeface="Calibri"/>
                <a:cs typeface="Calibri"/>
              </a:rPr>
              <a:t>quando vi </a:t>
            </a:r>
            <a:r>
              <a:rPr sz="2000" dirty="0">
                <a:latin typeface="Calibri"/>
                <a:cs typeface="Calibri"/>
              </a:rPr>
              <a:t>è una </a:t>
            </a:r>
            <a:r>
              <a:rPr sz="2000" u="heavy" spc="-5" dirty="0">
                <a:latin typeface="Calibri"/>
                <a:cs typeface="Calibri"/>
              </a:rPr>
              <a:t>connessione funzionale </a:t>
            </a:r>
            <a:r>
              <a:rPr sz="2000" spc="-10" dirty="0">
                <a:latin typeface="Calibri"/>
                <a:cs typeface="Calibri"/>
              </a:rPr>
              <a:t>derivante </a:t>
            </a:r>
            <a:r>
              <a:rPr sz="2000" spc="5" dirty="0">
                <a:latin typeface="Calibri"/>
                <a:cs typeface="Calibri"/>
              </a:rPr>
              <a:t>da </a:t>
            </a:r>
            <a:r>
              <a:rPr sz="2000" spc="-10" dirty="0">
                <a:latin typeface="Calibri"/>
                <a:cs typeface="Calibri"/>
              </a:rPr>
              <a:t>un  </a:t>
            </a:r>
            <a:r>
              <a:rPr sz="2000" spc="-20" dirty="0">
                <a:latin typeface="Calibri"/>
                <a:cs typeface="Calibri"/>
              </a:rPr>
              <a:t>protratto </a:t>
            </a:r>
            <a:r>
              <a:rPr sz="2000" spc="-5" dirty="0">
                <a:latin typeface="Calibri"/>
                <a:cs typeface="Calibri"/>
              </a:rPr>
              <a:t>inserimento </a:t>
            </a:r>
            <a:r>
              <a:rPr sz="2000" spc="-15" dirty="0">
                <a:latin typeface="Calibri"/>
                <a:cs typeface="Calibri"/>
              </a:rPr>
              <a:t>nell’organizzazione </a:t>
            </a:r>
            <a:r>
              <a:rPr sz="2000" spc="-5" dirty="0">
                <a:latin typeface="Calibri"/>
                <a:cs typeface="Calibri"/>
              </a:rPr>
              <a:t>aziendale </a:t>
            </a:r>
            <a:r>
              <a:rPr sz="2000" spc="-20" dirty="0">
                <a:latin typeface="Calibri"/>
                <a:cs typeface="Calibri"/>
              </a:rPr>
              <a:t>o, </a:t>
            </a:r>
            <a:r>
              <a:rPr sz="2000" spc="-5" dirty="0">
                <a:latin typeface="Calibri"/>
                <a:cs typeface="Calibri"/>
              </a:rPr>
              <a:t>più in </a:t>
            </a:r>
            <a:r>
              <a:rPr sz="2000" spc="-10" dirty="0">
                <a:latin typeface="Calibri"/>
                <a:cs typeface="Calibri"/>
              </a:rPr>
              <a:t>generale, </a:t>
            </a:r>
            <a:r>
              <a:rPr sz="2000" spc="-5" dirty="0">
                <a:latin typeface="Calibri"/>
                <a:cs typeface="Calibri"/>
              </a:rPr>
              <a:t>nelle  </a:t>
            </a:r>
            <a:r>
              <a:rPr sz="2000" spc="-10" dirty="0">
                <a:latin typeface="Calibri"/>
                <a:cs typeface="Calibri"/>
              </a:rPr>
              <a:t>finalità perseguite </a:t>
            </a:r>
            <a:r>
              <a:rPr sz="2000" spc="-5" dirty="0">
                <a:latin typeface="Calibri"/>
                <a:cs typeface="Calibri"/>
              </a:rPr>
              <a:t>dal</a:t>
            </a:r>
            <a:r>
              <a:rPr sz="2000" spc="15" dirty="0">
                <a:latin typeface="Calibri"/>
                <a:cs typeface="Calibri"/>
              </a:rPr>
              <a:t> </a:t>
            </a:r>
            <a:r>
              <a:rPr sz="2000" spc="-10" dirty="0">
                <a:latin typeface="Calibri"/>
                <a:cs typeface="Calibri"/>
              </a:rPr>
              <a:t>committente;</a:t>
            </a:r>
            <a:endParaRPr sz="2000" dirty="0">
              <a:latin typeface="Calibri"/>
              <a:cs typeface="Calibri"/>
            </a:endParaRPr>
          </a:p>
          <a:p>
            <a:pPr>
              <a:spcBef>
                <a:spcPts val="45"/>
              </a:spcBef>
              <a:buFont typeface="Wingdings"/>
              <a:buChar char=""/>
            </a:pPr>
            <a:endParaRPr sz="2100" dirty="0">
              <a:latin typeface="Times New Roman"/>
              <a:cs typeface="Times New Roman"/>
            </a:endParaRPr>
          </a:p>
          <a:p>
            <a:pPr marL="299054" marR="6350" indent="-286355" algn="just">
              <a:buFont typeface="Wingdings"/>
              <a:buChar char=""/>
              <a:tabLst>
                <a:tab pos="299689" algn="l"/>
              </a:tabLst>
            </a:pPr>
            <a:r>
              <a:rPr sz="2000" b="1" spc="-10" dirty="0">
                <a:latin typeface="Calibri"/>
                <a:cs typeface="Calibri"/>
              </a:rPr>
              <a:t>Personalità </a:t>
            </a:r>
            <a:r>
              <a:rPr sz="2000" spc="-5" dirty="0">
                <a:latin typeface="Calibri"/>
                <a:cs typeface="Calibri"/>
              </a:rPr>
              <a:t>quando vi </a:t>
            </a:r>
            <a:r>
              <a:rPr sz="2000" dirty="0">
                <a:latin typeface="Calibri"/>
                <a:cs typeface="Calibri"/>
              </a:rPr>
              <a:t>è </a:t>
            </a:r>
            <a:r>
              <a:rPr sz="2000" spc="-10" dirty="0">
                <a:latin typeface="Calibri"/>
                <a:cs typeface="Calibri"/>
              </a:rPr>
              <a:t>la </a:t>
            </a:r>
            <a:r>
              <a:rPr sz="2000" u="heavy" spc="-15" dirty="0">
                <a:latin typeface="Calibri"/>
                <a:cs typeface="Calibri"/>
              </a:rPr>
              <a:t>netta prevalenza </a:t>
            </a:r>
            <a:r>
              <a:rPr sz="2000" u="heavy" spc="-5" dirty="0">
                <a:latin typeface="Calibri"/>
                <a:cs typeface="Calibri"/>
              </a:rPr>
              <a:t>del </a:t>
            </a:r>
            <a:r>
              <a:rPr sz="2000" u="heavy" spc="-20" dirty="0">
                <a:latin typeface="Calibri"/>
                <a:cs typeface="Calibri"/>
              </a:rPr>
              <a:t>lavoro </a:t>
            </a:r>
            <a:r>
              <a:rPr sz="2000" u="heavy" spc="-10" dirty="0">
                <a:latin typeface="Calibri"/>
                <a:cs typeface="Calibri"/>
              </a:rPr>
              <a:t>personale </a:t>
            </a:r>
            <a:r>
              <a:rPr sz="2000" spc="-5" dirty="0">
                <a:latin typeface="Calibri"/>
                <a:cs typeface="Calibri"/>
              </a:rPr>
              <a:t>del  </a:t>
            </a:r>
            <a:r>
              <a:rPr sz="2000" spc="-15" dirty="0">
                <a:latin typeface="Calibri"/>
                <a:cs typeface="Calibri"/>
              </a:rPr>
              <a:t>collaboratore </a:t>
            </a:r>
            <a:r>
              <a:rPr sz="2000" spc="-10" dirty="0">
                <a:latin typeface="Calibri"/>
                <a:cs typeface="Calibri"/>
              </a:rPr>
              <a:t>rispetto </a:t>
            </a:r>
            <a:r>
              <a:rPr sz="2000" dirty="0">
                <a:latin typeface="Calibri"/>
                <a:cs typeface="Calibri"/>
              </a:rPr>
              <a:t>ad </a:t>
            </a:r>
            <a:r>
              <a:rPr sz="2000" spc="-5" dirty="0">
                <a:latin typeface="Calibri"/>
                <a:cs typeface="Calibri"/>
              </a:rPr>
              <a:t>altri</a:t>
            </a:r>
            <a:r>
              <a:rPr sz="2000" spc="45" dirty="0">
                <a:latin typeface="Calibri"/>
                <a:cs typeface="Calibri"/>
              </a:rPr>
              <a:t> </a:t>
            </a:r>
            <a:r>
              <a:rPr sz="2000" spc="-15" dirty="0">
                <a:latin typeface="Calibri"/>
                <a:cs typeface="Calibri"/>
              </a:rPr>
              <a:t>fattori.</a:t>
            </a:r>
            <a:endParaRPr sz="2000" dirty="0">
              <a:latin typeface="Calibri"/>
              <a:cs typeface="Calibri"/>
            </a:endParaRPr>
          </a:p>
        </p:txBody>
      </p:sp>
      <p:sp>
        <p:nvSpPr>
          <p:cNvPr id="7" name="Titolo 6"/>
          <p:cNvSpPr>
            <a:spLocks noGrp="1"/>
          </p:cNvSpPr>
          <p:nvPr>
            <p:ph type="title"/>
          </p:nvPr>
        </p:nvSpPr>
        <p:spPr>
          <a:xfrm>
            <a:off x="1435100" y="274638"/>
            <a:ext cx="7499350" cy="994122"/>
          </a:xfrm>
        </p:spPr>
        <p:txBody>
          <a:bodyPr/>
          <a:lstStyle/>
          <a:p>
            <a:pPr algn="ctr"/>
            <a:r>
              <a:rPr lang="it-IT" spc="-5" dirty="0" err="1" smtClean="0"/>
              <a:t>Co.c</a:t>
            </a:r>
            <a:r>
              <a:rPr lang="it-IT" spc="-10" dirty="0" err="1" smtClean="0"/>
              <a:t>o.</a:t>
            </a:r>
            <a:r>
              <a:rPr lang="it-IT" spc="-15" dirty="0" err="1" smtClean="0"/>
              <a:t>co.</a:t>
            </a:r>
            <a:r>
              <a:rPr lang="it-IT" spc="-15" dirty="0" smtClean="0"/>
              <a:t> - Caratteristiche</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9632" y="3429000"/>
            <a:ext cx="7661612" cy="1769712"/>
          </a:xfrm>
          <a:prstGeom prst="rect">
            <a:avLst/>
          </a:prstGeom>
          <a:solidFill>
            <a:srgbClr val="FFFFFF"/>
          </a:solidFill>
          <a:ln w="9144">
            <a:solidFill>
              <a:srgbClr val="000000"/>
            </a:solidFill>
          </a:ln>
        </p:spPr>
        <p:txBody>
          <a:bodyPr vert="horz" wrap="square" lIns="0" tIns="25397" rIns="0" bIns="0" rtlCol="0">
            <a:spAutoFit/>
          </a:bodyPr>
          <a:lstStyle/>
          <a:p>
            <a:pPr marL="85716" marR="76192">
              <a:spcBef>
                <a:spcPts val="200"/>
              </a:spcBef>
              <a:tabLst>
                <a:tab pos="744143" algn="l"/>
                <a:tab pos="1009545" algn="l"/>
                <a:tab pos="2052107" algn="l"/>
                <a:tab pos="2309255" algn="l"/>
                <a:tab pos="2728312" algn="l"/>
                <a:tab pos="3321340" algn="l"/>
                <a:tab pos="3770874" algn="l"/>
                <a:tab pos="5067410" algn="l"/>
                <a:tab pos="6643951" algn="l"/>
                <a:tab pos="7293489" algn="l"/>
                <a:tab pos="8421132" algn="l"/>
              </a:tabLst>
            </a:pPr>
            <a:r>
              <a:rPr sz="2000" spc="-150" dirty="0">
                <a:solidFill>
                  <a:srgbClr val="080808"/>
                </a:solidFill>
                <a:latin typeface="Calibri Light" pitchFamily="34" charset="0"/>
                <a:cs typeface="Calibri"/>
              </a:rPr>
              <a:t>L</a:t>
            </a:r>
            <a:r>
              <a:rPr sz="2000" dirty="0">
                <a:solidFill>
                  <a:srgbClr val="080808"/>
                </a:solidFill>
                <a:latin typeface="Calibri Light" pitchFamily="34" charset="0"/>
                <a:cs typeface="Calibri"/>
              </a:rPr>
              <a:t>’</a:t>
            </a:r>
            <a:r>
              <a:rPr sz="2000" b="1" dirty="0">
                <a:solidFill>
                  <a:srgbClr val="080808"/>
                </a:solidFill>
                <a:latin typeface="Calibri Light" pitchFamily="34" charset="0"/>
                <a:cs typeface="Calibri"/>
              </a:rPr>
              <a:t>a</a:t>
            </a:r>
            <a:r>
              <a:rPr sz="2000" b="1" spc="-15" dirty="0">
                <a:solidFill>
                  <a:srgbClr val="080808"/>
                </a:solidFill>
                <a:latin typeface="Calibri Light" pitchFamily="34" charset="0"/>
                <a:cs typeface="Calibri"/>
              </a:rPr>
              <a:t>r</a:t>
            </a:r>
            <a:r>
              <a:rPr sz="2000" b="1" dirty="0">
                <a:solidFill>
                  <a:srgbClr val="080808"/>
                </a:solidFill>
                <a:latin typeface="Calibri Light" pitchFamily="34" charset="0"/>
                <a:cs typeface="Calibri"/>
              </a:rPr>
              <a:t>t.	2	</a:t>
            </a:r>
            <a:r>
              <a:rPr sz="2000" spc="-5" dirty="0">
                <a:solidFill>
                  <a:srgbClr val="080808"/>
                </a:solidFill>
                <a:latin typeface="Calibri Light" pitchFamily="34" charset="0"/>
                <a:cs typeface="Calibri"/>
              </a:rPr>
              <a:t>p</a:t>
            </a:r>
            <a:r>
              <a:rPr sz="2000" spc="-25" dirty="0">
                <a:solidFill>
                  <a:srgbClr val="080808"/>
                </a:solidFill>
                <a:latin typeface="Calibri Light" pitchFamily="34" charset="0"/>
                <a:cs typeface="Calibri"/>
              </a:rPr>
              <a:t>r</a:t>
            </a:r>
            <a:r>
              <a:rPr sz="2000" spc="-15" dirty="0">
                <a:solidFill>
                  <a:srgbClr val="080808"/>
                </a:solidFill>
                <a:latin typeface="Calibri Light" pitchFamily="34" charset="0"/>
                <a:cs typeface="Calibri"/>
              </a:rPr>
              <a:t>e</a:t>
            </a:r>
            <a:r>
              <a:rPr sz="2000" spc="-30" dirty="0">
                <a:solidFill>
                  <a:srgbClr val="080808"/>
                </a:solidFill>
                <a:latin typeface="Calibri Light" pitchFamily="34" charset="0"/>
                <a:cs typeface="Calibri"/>
              </a:rPr>
              <a:t>v</a:t>
            </a:r>
            <a:r>
              <a:rPr sz="2000" dirty="0">
                <a:solidFill>
                  <a:srgbClr val="080808"/>
                </a:solidFill>
                <a:latin typeface="Calibri Light" pitchFamily="34" charset="0"/>
                <a:cs typeface="Calibri"/>
              </a:rPr>
              <a:t>ede,	a	</a:t>
            </a:r>
            <a:r>
              <a:rPr sz="2000" spc="-40" dirty="0">
                <a:solidFill>
                  <a:srgbClr val="080808"/>
                </a:solidFill>
                <a:latin typeface="Calibri Light" pitchFamily="34" charset="0"/>
                <a:cs typeface="Calibri"/>
              </a:rPr>
              <a:t>f</a:t>
            </a:r>
            <a:r>
              <a:rPr sz="2000" dirty="0">
                <a:solidFill>
                  <a:srgbClr val="080808"/>
                </a:solidFill>
                <a:latin typeface="Calibri Light" pitchFamily="34" charset="0"/>
                <a:cs typeface="Calibri"/>
              </a:rPr>
              <a:t>ar	</a:t>
            </a:r>
            <a:r>
              <a:rPr sz="2000" spc="-5" dirty="0">
                <a:solidFill>
                  <a:srgbClr val="080808"/>
                </a:solidFill>
                <a:latin typeface="Calibri Light" pitchFamily="34" charset="0"/>
                <a:cs typeface="Calibri"/>
              </a:rPr>
              <a:t>d</a:t>
            </a:r>
            <a:r>
              <a:rPr sz="2000" spc="-20" dirty="0">
                <a:solidFill>
                  <a:srgbClr val="080808"/>
                </a:solidFill>
                <a:latin typeface="Calibri Light" pitchFamily="34" charset="0"/>
                <a:cs typeface="Calibri"/>
              </a:rPr>
              <a:t>a</a:t>
            </a:r>
            <a:r>
              <a:rPr sz="2000" spc="-25" dirty="0">
                <a:solidFill>
                  <a:srgbClr val="080808"/>
                </a:solidFill>
                <a:latin typeface="Calibri Light" pitchFamily="34" charset="0"/>
                <a:cs typeface="Calibri"/>
              </a:rPr>
              <a:t>t</a:t>
            </a:r>
            <a:r>
              <a:rPr sz="2000" dirty="0">
                <a:solidFill>
                  <a:srgbClr val="080808"/>
                </a:solidFill>
                <a:latin typeface="Calibri Light" pitchFamily="34" charset="0"/>
                <a:cs typeface="Calibri"/>
              </a:rPr>
              <a:t>a	</a:t>
            </a:r>
            <a:r>
              <a:rPr sz="2000" spc="-5" dirty="0">
                <a:solidFill>
                  <a:srgbClr val="080808"/>
                </a:solidFill>
                <a:latin typeface="Calibri Light" pitchFamily="34" charset="0"/>
                <a:cs typeface="Calibri"/>
              </a:rPr>
              <a:t>da</a:t>
            </a:r>
            <a:r>
              <a:rPr sz="2000" dirty="0">
                <a:solidFill>
                  <a:srgbClr val="080808"/>
                </a:solidFill>
                <a:latin typeface="Calibri Light" pitchFamily="34" charset="0"/>
                <a:cs typeface="Calibri"/>
              </a:rPr>
              <a:t>l	</a:t>
            </a:r>
            <a:r>
              <a:rPr sz="2000" u="heavy" dirty="0">
                <a:solidFill>
                  <a:srgbClr val="080808"/>
                </a:solidFill>
                <a:latin typeface="Calibri Light" pitchFamily="34" charset="0"/>
                <a:cs typeface="Calibri"/>
              </a:rPr>
              <a:t>1</a:t>
            </a:r>
            <a:r>
              <a:rPr sz="2000" u="heavy" spc="5" dirty="0">
                <a:solidFill>
                  <a:srgbClr val="080808"/>
                </a:solidFill>
                <a:latin typeface="Calibri Light" pitchFamily="34" charset="0"/>
                <a:cs typeface="Calibri"/>
              </a:rPr>
              <a:t>/</a:t>
            </a:r>
            <a:r>
              <a:rPr sz="2000" u="heavy" spc="-10" dirty="0">
                <a:solidFill>
                  <a:srgbClr val="080808"/>
                </a:solidFill>
                <a:latin typeface="Calibri Light" pitchFamily="34" charset="0"/>
                <a:cs typeface="Calibri"/>
              </a:rPr>
              <a:t>01</a:t>
            </a:r>
            <a:r>
              <a:rPr sz="2000" u="heavy" spc="5" dirty="0">
                <a:solidFill>
                  <a:srgbClr val="080808"/>
                </a:solidFill>
                <a:latin typeface="Calibri Light" pitchFamily="34" charset="0"/>
                <a:cs typeface="Calibri"/>
              </a:rPr>
              <a:t>/</a:t>
            </a:r>
            <a:r>
              <a:rPr sz="2000" u="heavy" spc="-10" dirty="0">
                <a:solidFill>
                  <a:srgbClr val="080808"/>
                </a:solidFill>
                <a:latin typeface="Calibri Light" pitchFamily="34" charset="0"/>
                <a:cs typeface="Calibri"/>
              </a:rPr>
              <a:t>20</a:t>
            </a:r>
            <a:r>
              <a:rPr sz="2000" u="heavy" dirty="0">
                <a:solidFill>
                  <a:srgbClr val="080808"/>
                </a:solidFill>
                <a:latin typeface="Calibri Light" pitchFamily="34" charset="0"/>
                <a:cs typeface="Calibri"/>
              </a:rPr>
              <a:t>1</a:t>
            </a:r>
            <a:r>
              <a:rPr sz="2000" u="heavy" spc="-5" dirty="0">
                <a:solidFill>
                  <a:srgbClr val="080808"/>
                </a:solidFill>
                <a:latin typeface="Calibri Light" pitchFamily="34" charset="0"/>
                <a:cs typeface="Calibri"/>
              </a:rPr>
              <a:t>6</a:t>
            </a:r>
            <a:r>
              <a:rPr sz="2000" dirty="0">
                <a:solidFill>
                  <a:srgbClr val="080808"/>
                </a:solidFill>
                <a:latin typeface="Calibri Light" pitchFamily="34" charset="0"/>
                <a:cs typeface="Calibri"/>
              </a:rPr>
              <a:t>,	</a:t>
            </a:r>
            <a:r>
              <a:rPr sz="2000" u="heavy" spc="-495" dirty="0">
                <a:solidFill>
                  <a:srgbClr val="080808"/>
                </a:solidFill>
                <a:latin typeface="Calibri Light" pitchFamily="34" charset="0"/>
                <a:cs typeface="Times New Roman"/>
              </a:rPr>
              <a:t> </a:t>
            </a:r>
            <a:r>
              <a:rPr sz="2000" u="heavy" spc="-5" dirty="0">
                <a:solidFill>
                  <a:srgbClr val="080808"/>
                </a:solidFill>
                <a:latin typeface="Calibri Light" pitchFamily="34" charset="0"/>
                <a:cs typeface="Calibri"/>
              </a:rPr>
              <a:t>l</a:t>
            </a:r>
            <a:r>
              <a:rPr sz="2000" u="heavy" dirty="0">
                <a:solidFill>
                  <a:srgbClr val="080808"/>
                </a:solidFill>
                <a:latin typeface="Calibri Light" pitchFamily="34" charset="0"/>
                <a:cs typeface="Calibri"/>
              </a:rPr>
              <a:t>’</a:t>
            </a:r>
            <a:r>
              <a:rPr sz="2000" b="1" u="heavy" dirty="0">
                <a:solidFill>
                  <a:srgbClr val="080808"/>
                </a:solidFill>
                <a:latin typeface="Calibri Light" pitchFamily="34" charset="0"/>
                <a:cs typeface="Calibri"/>
              </a:rPr>
              <a:t>app</a:t>
            </a:r>
            <a:r>
              <a:rPr sz="2000" b="1" u="heavy" spc="-15" dirty="0">
                <a:solidFill>
                  <a:srgbClr val="080808"/>
                </a:solidFill>
                <a:latin typeface="Calibri Light" pitchFamily="34" charset="0"/>
                <a:cs typeface="Calibri"/>
              </a:rPr>
              <a:t>l</a:t>
            </a:r>
            <a:r>
              <a:rPr sz="2000" b="1" u="heavy" dirty="0">
                <a:solidFill>
                  <a:srgbClr val="080808"/>
                </a:solidFill>
                <a:latin typeface="Calibri Light" pitchFamily="34" charset="0"/>
                <a:cs typeface="Calibri"/>
              </a:rPr>
              <a:t>i</a:t>
            </a:r>
            <a:r>
              <a:rPr sz="2000" b="1" u="heavy" spc="-15" dirty="0">
                <a:solidFill>
                  <a:srgbClr val="080808"/>
                </a:solidFill>
                <a:latin typeface="Calibri Light" pitchFamily="34" charset="0"/>
                <a:cs typeface="Calibri"/>
              </a:rPr>
              <a:t>c</a:t>
            </a:r>
            <a:r>
              <a:rPr sz="2000" b="1" u="heavy" dirty="0">
                <a:solidFill>
                  <a:srgbClr val="080808"/>
                </a:solidFill>
                <a:latin typeface="Calibri Light" pitchFamily="34" charset="0"/>
                <a:cs typeface="Calibri"/>
              </a:rPr>
              <a:t>a</a:t>
            </a:r>
            <a:r>
              <a:rPr sz="2000" b="1" u="heavy" spc="-15" dirty="0">
                <a:solidFill>
                  <a:srgbClr val="080808"/>
                </a:solidFill>
                <a:latin typeface="Calibri Light" pitchFamily="34" charset="0"/>
                <a:cs typeface="Calibri"/>
              </a:rPr>
              <a:t>z</a:t>
            </a:r>
            <a:r>
              <a:rPr sz="2000" b="1" u="heavy" dirty="0">
                <a:solidFill>
                  <a:srgbClr val="080808"/>
                </a:solidFill>
                <a:latin typeface="Calibri Light" pitchFamily="34" charset="0"/>
                <a:cs typeface="Calibri"/>
              </a:rPr>
              <a:t>ione	</a:t>
            </a:r>
            <a:r>
              <a:rPr sz="2000" b="1" u="heavy" dirty="0" err="1" smtClean="0">
                <a:solidFill>
                  <a:srgbClr val="080808"/>
                </a:solidFill>
                <a:latin typeface="Calibri Light" pitchFamily="34" charset="0"/>
                <a:cs typeface="Calibri"/>
              </a:rPr>
              <a:t>della</a:t>
            </a:r>
            <a:r>
              <a:rPr lang="it-IT" sz="2000" b="1" u="heavy" dirty="0" smtClean="0">
                <a:solidFill>
                  <a:srgbClr val="080808"/>
                </a:solidFill>
                <a:latin typeface="Calibri Light" pitchFamily="34" charset="0"/>
                <a:cs typeface="Calibri"/>
              </a:rPr>
              <a:t> </a:t>
            </a:r>
            <a:r>
              <a:rPr sz="2000" b="1" u="heavy" dirty="0" err="1" smtClean="0">
                <a:solidFill>
                  <a:srgbClr val="080808"/>
                </a:solidFill>
                <a:latin typeface="Calibri Light" pitchFamily="34" charset="0"/>
                <a:cs typeface="Calibri"/>
              </a:rPr>
              <a:t>discip</a:t>
            </a:r>
            <a:r>
              <a:rPr sz="2000" b="1" u="heavy" spc="-15" dirty="0" err="1" smtClean="0">
                <a:solidFill>
                  <a:srgbClr val="080808"/>
                </a:solidFill>
                <a:latin typeface="Calibri Light" pitchFamily="34" charset="0"/>
                <a:cs typeface="Calibri"/>
              </a:rPr>
              <a:t>l</a:t>
            </a:r>
            <a:r>
              <a:rPr sz="2000" b="1" u="heavy" dirty="0" err="1" smtClean="0">
                <a:solidFill>
                  <a:srgbClr val="080808"/>
                </a:solidFill>
                <a:latin typeface="Calibri Light" pitchFamily="34" charset="0"/>
                <a:cs typeface="Calibri"/>
              </a:rPr>
              <a:t>ina</a:t>
            </a:r>
            <a:r>
              <a:rPr lang="it-IT" sz="2000" b="1" u="heavy" dirty="0" smtClean="0">
                <a:solidFill>
                  <a:srgbClr val="080808"/>
                </a:solidFill>
                <a:latin typeface="Calibri Light" pitchFamily="34" charset="0"/>
                <a:cs typeface="Calibri"/>
              </a:rPr>
              <a:t> </a:t>
            </a:r>
            <a:r>
              <a:rPr sz="2000" b="1" dirty="0" smtClean="0">
                <a:solidFill>
                  <a:srgbClr val="080808"/>
                </a:solidFill>
                <a:latin typeface="Calibri Light" pitchFamily="34" charset="0"/>
                <a:cs typeface="Calibri"/>
              </a:rPr>
              <a:t>d</a:t>
            </a:r>
            <a:r>
              <a:rPr sz="2000" b="1" spc="-10" dirty="0" smtClean="0">
                <a:solidFill>
                  <a:srgbClr val="080808"/>
                </a:solidFill>
                <a:latin typeface="Calibri Light" pitchFamily="34" charset="0"/>
                <a:cs typeface="Calibri"/>
              </a:rPr>
              <a:t>e</a:t>
            </a:r>
            <a:r>
              <a:rPr sz="2000" b="1" dirty="0" smtClean="0">
                <a:solidFill>
                  <a:srgbClr val="080808"/>
                </a:solidFill>
                <a:latin typeface="Calibri Light" pitchFamily="34" charset="0"/>
                <a:cs typeface="Calibri"/>
              </a:rPr>
              <a:t>l  </a:t>
            </a:r>
            <a:r>
              <a:rPr sz="2000" b="1" spc="-10" dirty="0">
                <a:solidFill>
                  <a:srgbClr val="080808"/>
                </a:solidFill>
                <a:latin typeface="Calibri Light" pitchFamily="34" charset="0"/>
                <a:cs typeface="Calibri"/>
              </a:rPr>
              <a:t>rapporto </a:t>
            </a:r>
            <a:r>
              <a:rPr sz="2000" b="1" dirty="0">
                <a:solidFill>
                  <a:srgbClr val="080808"/>
                </a:solidFill>
                <a:latin typeface="Calibri Light" pitchFamily="34" charset="0"/>
                <a:cs typeface="Calibri"/>
              </a:rPr>
              <a:t>di </a:t>
            </a:r>
            <a:r>
              <a:rPr sz="2000" b="1" spc="-15" dirty="0">
                <a:solidFill>
                  <a:srgbClr val="080808"/>
                </a:solidFill>
                <a:latin typeface="Calibri Light" pitchFamily="34" charset="0"/>
                <a:cs typeface="Calibri"/>
              </a:rPr>
              <a:t>lavoro</a:t>
            </a:r>
            <a:r>
              <a:rPr sz="2000" b="1" spc="-65" dirty="0">
                <a:solidFill>
                  <a:srgbClr val="080808"/>
                </a:solidFill>
                <a:latin typeface="Calibri Light" pitchFamily="34" charset="0"/>
                <a:cs typeface="Calibri"/>
              </a:rPr>
              <a:t> </a:t>
            </a:r>
            <a:r>
              <a:rPr sz="2000" b="1" spc="-5" dirty="0">
                <a:solidFill>
                  <a:srgbClr val="080808"/>
                </a:solidFill>
                <a:latin typeface="Calibri Light" pitchFamily="34" charset="0"/>
                <a:cs typeface="Calibri"/>
              </a:rPr>
              <a:t>subordinato:</a:t>
            </a:r>
            <a:endParaRPr sz="2000" dirty="0">
              <a:latin typeface="Calibri Light" pitchFamily="34" charset="0"/>
              <a:cs typeface="Calibri"/>
            </a:endParaRPr>
          </a:p>
          <a:p>
            <a:pPr marL="428580" marR="76827" indent="-342865" algn="just">
              <a:spcBef>
                <a:spcPts val="1595"/>
              </a:spcBef>
              <a:buFont typeface="Wingdings"/>
              <a:buChar char=""/>
              <a:tabLst>
                <a:tab pos="429214" algn="l"/>
              </a:tabLst>
            </a:pPr>
            <a:r>
              <a:rPr lang="it-IT" sz="2000" b="1" spc="-5" dirty="0" smtClean="0">
                <a:solidFill>
                  <a:srgbClr val="080808"/>
                </a:solidFill>
                <a:latin typeface="Calibri Light" pitchFamily="34" charset="0"/>
                <a:cs typeface="Calibri"/>
              </a:rPr>
              <a:t>A</a:t>
            </a:r>
            <a:r>
              <a:rPr sz="2000" b="1" spc="-5" dirty="0" err="1" smtClean="0">
                <a:solidFill>
                  <a:srgbClr val="080808"/>
                </a:solidFill>
                <a:latin typeface="Calibri Light" pitchFamily="34" charset="0"/>
                <a:cs typeface="Calibri"/>
              </a:rPr>
              <a:t>lle</a:t>
            </a:r>
            <a:r>
              <a:rPr lang="it-IT" sz="2000" b="1" spc="-5" dirty="0" smtClean="0">
                <a:solidFill>
                  <a:srgbClr val="080808"/>
                </a:solidFill>
                <a:latin typeface="Calibri Light" pitchFamily="34" charset="0"/>
                <a:cs typeface="Calibri"/>
              </a:rPr>
              <a:t> </a:t>
            </a:r>
            <a:r>
              <a:rPr sz="2000" b="1" spc="-10" dirty="0" err="1" smtClean="0">
                <a:solidFill>
                  <a:srgbClr val="080808"/>
                </a:solidFill>
                <a:latin typeface="Calibri Light" pitchFamily="34" charset="0"/>
                <a:cs typeface="Calibri"/>
              </a:rPr>
              <a:t>collaborazioni</a:t>
            </a:r>
            <a:r>
              <a:rPr lang="it-IT" sz="2000" b="1" spc="-10" dirty="0" smtClean="0">
                <a:solidFill>
                  <a:srgbClr val="080808"/>
                </a:solidFill>
                <a:latin typeface="Calibri Light" pitchFamily="34" charset="0"/>
                <a:cs typeface="Calibri"/>
              </a:rPr>
              <a:t> </a:t>
            </a:r>
            <a:r>
              <a:rPr sz="2000" b="1" spc="-10" dirty="0" smtClean="0">
                <a:solidFill>
                  <a:srgbClr val="080808"/>
                </a:solidFill>
                <a:latin typeface="Calibri Light" pitchFamily="34" charset="0"/>
                <a:cs typeface="Calibri"/>
              </a:rPr>
              <a:t>con </a:t>
            </a:r>
            <a:r>
              <a:rPr sz="2000" b="1" spc="-10" dirty="0" err="1">
                <a:solidFill>
                  <a:srgbClr val="080808"/>
                </a:solidFill>
                <a:latin typeface="Calibri Light" pitchFamily="34" charset="0"/>
                <a:cs typeface="Calibri"/>
              </a:rPr>
              <a:t>prestazioni</a:t>
            </a:r>
            <a:r>
              <a:rPr sz="2000" b="1" spc="-10" dirty="0">
                <a:solidFill>
                  <a:srgbClr val="080808"/>
                </a:solidFill>
                <a:latin typeface="Calibri Light" pitchFamily="34" charset="0"/>
                <a:cs typeface="Calibri"/>
              </a:rPr>
              <a:t> </a:t>
            </a:r>
            <a:r>
              <a:rPr sz="2000" b="1" u="heavy" spc="-10" dirty="0" err="1" smtClean="0">
                <a:solidFill>
                  <a:srgbClr val="080808"/>
                </a:solidFill>
                <a:latin typeface="Calibri Light" pitchFamily="34" charset="0"/>
                <a:cs typeface="Calibri"/>
              </a:rPr>
              <a:t>esclusivamente</a:t>
            </a:r>
            <a:r>
              <a:rPr lang="it-IT" sz="2000" b="1" u="heavy" spc="-10" dirty="0" smtClean="0">
                <a:solidFill>
                  <a:srgbClr val="080808"/>
                </a:solidFill>
                <a:latin typeface="Calibri Light" pitchFamily="34" charset="0"/>
                <a:cs typeface="Calibri"/>
              </a:rPr>
              <a:t> </a:t>
            </a:r>
            <a:r>
              <a:rPr sz="2000" b="1" u="heavy" spc="-5" dirty="0" err="1" smtClean="0">
                <a:solidFill>
                  <a:srgbClr val="080808"/>
                </a:solidFill>
                <a:latin typeface="Calibri Light" pitchFamily="34" charset="0"/>
                <a:cs typeface="Calibri"/>
              </a:rPr>
              <a:t>personali</a:t>
            </a:r>
            <a:r>
              <a:rPr sz="2000" b="1" spc="-5" dirty="0">
                <a:solidFill>
                  <a:srgbClr val="080808"/>
                </a:solidFill>
                <a:latin typeface="Calibri Light" pitchFamily="34" charset="0"/>
                <a:cs typeface="Calibri"/>
              </a:rPr>
              <a:t>, </a:t>
            </a:r>
            <a:r>
              <a:rPr sz="2000" b="1" u="heavy" spc="-10" dirty="0">
                <a:solidFill>
                  <a:srgbClr val="080808"/>
                </a:solidFill>
                <a:latin typeface="Calibri Light" pitchFamily="34" charset="0"/>
                <a:cs typeface="Calibri"/>
              </a:rPr>
              <a:t>continuative </a:t>
            </a:r>
            <a:r>
              <a:rPr sz="2000" b="1" dirty="0">
                <a:solidFill>
                  <a:srgbClr val="080808"/>
                </a:solidFill>
                <a:latin typeface="Calibri Light" pitchFamily="34" charset="0"/>
                <a:cs typeface="Calibri"/>
              </a:rPr>
              <a:t>e </a:t>
            </a:r>
            <a:r>
              <a:rPr sz="2000" b="1" spc="-5" dirty="0">
                <a:solidFill>
                  <a:srgbClr val="080808"/>
                </a:solidFill>
                <a:latin typeface="Calibri Light" pitchFamily="34" charset="0"/>
                <a:cs typeface="Calibri"/>
              </a:rPr>
              <a:t>le  </a:t>
            </a:r>
            <a:r>
              <a:rPr sz="2000" b="1" dirty="0">
                <a:solidFill>
                  <a:srgbClr val="080808"/>
                </a:solidFill>
                <a:latin typeface="Calibri Light" pitchFamily="34" charset="0"/>
                <a:cs typeface="Calibri"/>
              </a:rPr>
              <a:t>cui </a:t>
            </a:r>
            <a:r>
              <a:rPr sz="2000" b="1" spc="-5" dirty="0">
                <a:solidFill>
                  <a:srgbClr val="080808"/>
                </a:solidFill>
                <a:latin typeface="Calibri Light" pitchFamily="34" charset="0"/>
                <a:cs typeface="Calibri"/>
              </a:rPr>
              <a:t>modalità </a:t>
            </a:r>
            <a:r>
              <a:rPr sz="2000" b="1" dirty="0">
                <a:solidFill>
                  <a:srgbClr val="080808"/>
                </a:solidFill>
                <a:latin typeface="Calibri Light" pitchFamily="34" charset="0"/>
                <a:cs typeface="Calibri"/>
              </a:rPr>
              <a:t>di esecuzione </a:t>
            </a:r>
            <a:r>
              <a:rPr sz="2000" b="1" spc="-5" dirty="0">
                <a:solidFill>
                  <a:srgbClr val="080808"/>
                </a:solidFill>
                <a:latin typeface="Calibri Light" pitchFamily="34" charset="0"/>
                <a:cs typeface="Calibri"/>
              </a:rPr>
              <a:t>siano </a:t>
            </a:r>
            <a:r>
              <a:rPr sz="2000" b="1" u="heavy" spc="-15" dirty="0">
                <a:solidFill>
                  <a:srgbClr val="080808"/>
                </a:solidFill>
                <a:latin typeface="Calibri Light" pitchFamily="34" charset="0"/>
                <a:cs typeface="Calibri"/>
              </a:rPr>
              <a:t>organizzate </a:t>
            </a:r>
            <a:r>
              <a:rPr sz="2000" b="1" u="heavy" dirty="0">
                <a:solidFill>
                  <a:srgbClr val="080808"/>
                </a:solidFill>
                <a:latin typeface="Calibri Light" pitchFamily="34" charset="0"/>
                <a:cs typeface="Calibri"/>
              </a:rPr>
              <a:t>dal </a:t>
            </a:r>
            <a:r>
              <a:rPr sz="2000" b="1" u="heavy" spc="-15" dirty="0">
                <a:solidFill>
                  <a:srgbClr val="080808"/>
                </a:solidFill>
                <a:latin typeface="Calibri Light" pitchFamily="34" charset="0"/>
                <a:cs typeface="Calibri"/>
              </a:rPr>
              <a:t>committente </a:t>
            </a:r>
            <a:r>
              <a:rPr sz="2000" dirty="0">
                <a:solidFill>
                  <a:srgbClr val="080808"/>
                </a:solidFill>
                <a:latin typeface="Calibri Light" pitchFamily="34" charset="0"/>
                <a:cs typeface="Calibri"/>
              </a:rPr>
              <a:t>anche </a:t>
            </a:r>
            <a:r>
              <a:rPr sz="2000" spc="-10" dirty="0">
                <a:solidFill>
                  <a:srgbClr val="080808"/>
                </a:solidFill>
                <a:latin typeface="Calibri Light" pitchFamily="34" charset="0"/>
                <a:cs typeface="Calibri"/>
              </a:rPr>
              <a:t>con  </a:t>
            </a:r>
            <a:r>
              <a:rPr sz="2000" spc="-15" dirty="0">
                <a:solidFill>
                  <a:srgbClr val="080808"/>
                </a:solidFill>
                <a:latin typeface="Calibri Light" pitchFamily="34" charset="0"/>
                <a:cs typeface="Calibri"/>
              </a:rPr>
              <a:t>riferimento </a:t>
            </a:r>
            <a:r>
              <a:rPr sz="2000" dirty="0">
                <a:solidFill>
                  <a:srgbClr val="080808"/>
                </a:solidFill>
                <a:latin typeface="Calibri Light" pitchFamily="34" charset="0"/>
                <a:cs typeface="Calibri"/>
              </a:rPr>
              <a:t>ai </a:t>
            </a:r>
            <a:r>
              <a:rPr sz="2000" spc="-10" dirty="0">
                <a:solidFill>
                  <a:srgbClr val="080808"/>
                </a:solidFill>
                <a:latin typeface="Calibri Light" pitchFamily="34" charset="0"/>
                <a:cs typeface="Calibri"/>
              </a:rPr>
              <a:t>tempi </a:t>
            </a:r>
            <a:r>
              <a:rPr sz="2000" spc="-5" dirty="0">
                <a:solidFill>
                  <a:srgbClr val="080808"/>
                </a:solidFill>
                <a:latin typeface="Calibri Light" pitchFamily="34" charset="0"/>
                <a:cs typeface="Calibri"/>
              </a:rPr>
              <a:t>ed </a:t>
            </a:r>
            <a:r>
              <a:rPr sz="2000" dirty="0">
                <a:solidFill>
                  <a:srgbClr val="080808"/>
                </a:solidFill>
                <a:latin typeface="Calibri Light" pitchFamily="34" charset="0"/>
                <a:cs typeface="Calibri"/>
              </a:rPr>
              <a:t>al </a:t>
            </a:r>
            <a:r>
              <a:rPr sz="2000" spc="-5" dirty="0">
                <a:solidFill>
                  <a:srgbClr val="080808"/>
                </a:solidFill>
                <a:latin typeface="Calibri Light" pitchFamily="34" charset="0"/>
                <a:cs typeface="Calibri"/>
              </a:rPr>
              <a:t>luogo </a:t>
            </a:r>
            <a:r>
              <a:rPr sz="2000" dirty="0">
                <a:solidFill>
                  <a:srgbClr val="080808"/>
                </a:solidFill>
                <a:latin typeface="Calibri Light" pitchFamily="34" charset="0"/>
                <a:cs typeface="Calibri"/>
              </a:rPr>
              <a:t>di</a:t>
            </a:r>
            <a:r>
              <a:rPr sz="2000" spc="90" dirty="0">
                <a:solidFill>
                  <a:srgbClr val="080808"/>
                </a:solidFill>
                <a:latin typeface="Calibri Light" pitchFamily="34" charset="0"/>
                <a:cs typeface="Calibri"/>
              </a:rPr>
              <a:t> </a:t>
            </a:r>
            <a:r>
              <a:rPr sz="2000" spc="-20" dirty="0">
                <a:solidFill>
                  <a:srgbClr val="080808"/>
                </a:solidFill>
                <a:latin typeface="Calibri Light" pitchFamily="34" charset="0"/>
                <a:cs typeface="Calibri"/>
              </a:rPr>
              <a:t>lavoro.</a:t>
            </a:r>
            <a:endParaRPr sz="2000" dirty="0">
              <a:latin typeface="Calibri Light" pitchFamily="34" charset="0"/>
              <a:cs typeface="Calibri"/>
            </a:endParaRPr>
          </a:p>
        </p:txBody>
      </p:sp>
      <p:sp>
        <p:nvSpPr>
          <p:cNvPr id="4" name="object 4"/>
          <p:cNvSpPr txBox="1">
            <a:spLocks noGrp="1"/>
          </p:cNvSpPr>
          <p:nvPr>
            <p:ph type="title"/>
          </p:nvPr>
        </p:nvSpPr>
        <p:spPr>
          <a:xfrm>
            <a:off x="1435100" y="367845"/>
            <a:ext cx="7499350" cy="956587"/>
          </a:xfrm>
          <a:prstGeom prst="rect">
            <a:avLst/>
          </a:prstGeom>
        </p:spPr>
        <p:txBody>
          <a:bodyPr vert="horz" wrap="square" lIns="0" tIns="269466" rIns="0" bIns="0" rtlCol="0">
            <a:spAutoFit/>
          </a:bodyPr>
          <a:lstStyle/>
          <a:p>
            <a:pPr marL="12698" algn="ctr"/>
            <a:r>
              <a:rPr spc="-10" dirty="0"/>
              <a:t>Jobs </a:t>
            </a:r>
            <a:r>
              <a:rPr dirty="0"/>
              <a:t>Act </a:t>
            </a:r>
            <a:r>
              <a:rPr spc="-15" dirty="0"/>
              <a:t>D.lgs.</a:t>
            </a:r>
            <a:r>
              <a:rPr spc="-35" dirty="0"/>
              <a:t> </a:t>
            </a:r>
            <a:r>
              <a:rPr spc="-10" dirty="0"/>
              <a:t>81/2015</a:t>
            </a:r>
          </a:p>
        </p:txBody>
      </p:sp>
      <p:sp>
        <p:nvSpPr>
          <p:cNvPr id="5" name="object 5"/>
          <p:cNvSpPr txBox="1"/>
          <p:nvPr/>
        </p:nvSpPr>
        <p:spPr>
          <a:xfrm>
            <a:off x="1619672" y="2132856"/>
            <a:ext cx="6350000" cy="492443"/>
          </a:xfrm>
          <a:prstGeom prst="rect">
            <a:avLst/>
          </a:prstGeom>
          <a:solidFill>
            <a:srgbClr val="FF0000"/>
          </a:solidFill>
          <a:ln w="28575">
            <a:solidFill>
              <a:schemeClr val="tx1"/>
            </a:solidFill>
          </a:ln>
        </p:spPr>
        <p:txBody>
          <a:bodyPr vert="horz" wrap="square" lIns="0" tIns="0" rIns="0" bIns="0" rtlCol="0">
            <a:spAutoFit/>
          </a:bodyPr>
          <a:lstStyle/>
          <a:p>
            <a:pPr marL="12698"/>
            <a:r>
              <a:rPr sz="3200" b="1" dirty="0">
                <a:latin typeface="Calibri"/>
                <a:cs typeface="Calibri"/>
              </a:rPr>
              <a:t>RIORDINO </a:t>
            </a:r>
            <a:r>
              <a:rPr sz="3200" b="1" spc="-10" dirty="0">
                <a:latin typeface="Calibri"/>
                <a:cs typeface="Calibri"/>
              </a:rPr>
              <a:t>TIPOLOGIE</a:t>
            </a:r>
            <a:r>
              <a:rPr sz="3200" b="1" spc="-100" dirty="0">
                <a:latin typeface="Calibri"/>
                <a:cs typeface="Calibri"/>
              </a:rPr>
              <a:t> </a:t>
            </a:r>
            <a:r>
              <a:rPr sz="3200" b="1" spc="-30" dirty="0">
                <a:latin typeface="Calibri"/>
                <a:cs typeface="Calibri"/>
              </a:rPr>
              <a:t>CONTRATTUALI</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43608" y="1988840"/>
            <a:ext cx="7993385" cy="4468495"/>
          </a:xfrm>
          <a:custGeom>
            <a:avLst/>
            <a:gdLst/>
            <a:ahLst/>
            <a:cxnLst/>
            <a:rect l="l" t="t" r="r" b="b"/>
            <a:pathLst>
              <a:path w="8353425" h="4468495">
                <a:moveTo>
                  <a:pt x="0" y="4468368"/>
                </a:moveTo>
                <a:lnTo>
                  <a:pt x="8353044" y="4468368"/>
                </a:lnTo>
                <a:lnTo>
                  <a:pt x="8353044" y="0"/>
                </a:lnTo>
                <a:lnTo>
                  <a:pt x="0" y="0"/>
                </a:lnTo>
                <a:lnTo>
                  <a:pt x="0" y="4468368"/>
                </a:lnTo>
                <a:close/>
              </a:path>
            </a:pathLst>
          </a:custGeom>
          <a:ln w="9144">
            <a:solidFill>
              <a:srgbClr val="000000"/>
            </a:solidFill>
          </a:ln>
        </p:spPr>
        <p:txBody>
          <a:bodyPr wrap="square" lIns="0" tIns="0" rIns="0" bIns="0" rtlCol="0"/>
          <a:lstStyle/>
          <a:p>
            <a:endParaRPr/>
          </a:p>
        </p:txBody>
      </p:sp>
      <p:sp>
        <p:nvSpPr>
          <p:cNvPr id="4" name="object 4"/>
          <p:cNvSpPr txBox="1"/>
          <p:nvPr/>
        </p:nvSpPr>
        <p:spPr>
          <a:xfrm>
            <a:off x="1115616" y="1988840"/>
            <a:ext cx="7765167" cy="4514056"/>
          </a:xfrm>
          <a:prstGeom prst="rect">
            <a:avLst/>
          </a:prstGeom>
        </p:spPr>
        <p:txBody>
          <a:bodyPr vert="horz" wrap="square" lIns="0" tIns="0" rIns="0" bIns="0" rtlCol="0">
            <a:spAutoFit/>
          </a:bodyPr>
          <a:lstStyle/>
          <a:p>
            <a:pPr marL="12698"/>
            <a:r>
              <a:rPr sz="2000" spc="-15" dirty="0">
                <a:latin typeface="Calibri"/>
                <a:cs typeface="Calibri"/>
              </a:rPr>
              <a:t>Vengono </a:t>
            </a:r>
            <a:r>
              <a:rPr sz="2000" spc="-5" dirty="0">
                <a:latin typeface="Calibri"/>
                <a:cs typeface="Calibri"/>
              </a:rPr>
              <a:t>escluse dalla “presunzione” </a:t>
            </a:r>
            <a:r>
              <a:rPr sz="2000" dirty="0">
                <a:latin typeface="Calibri"/>
                <a:cs typeface="Calibri"/>
              </a:rPr>
              <a:t>di</a:t>
            </a:r>
            <a:r>
              <a:rPr sz="2000" spc="30" dirty="0">
                <a:latin typeface="Calibri"/>
                <a:cs typeface="Calibri"/>
              </a:rPr>
              <a:t> </a:t>
            </a:r>
            <a:r>
              <a:rPr sz="2000" spc="-5" dirty="0">
                <a:latin typeface="Calibri"/>
                <a:cs typeface="Calibri"/>
              </a:rPr>
              <a:t>subordinazione:</a:t>
            </a:r>
            <a:endParaRPr sz="2000" dirty="0">
              <a:latin typeface="Calibri"/>
              <a:cs typeface="Calibri"/>
            </a:endParaRPr>
          </a:p>
          <a:p>
            <a:pPr marL="355563" indent="-342865">
              <a:spcBef>
                <a:spcPts val="1595"/>
              </a:spcBef>
              <a:buFont typeface="Wingdings"/>
              <a:buChar char=""/>
              <a:tabLst>
                <a:tab pos="356198" algn="l"/>
              </a:tabLst>
            </a:pPr>
            <a:r>
              <a:rPr sz="2000" spc="-5" dirty="0">
                <a:latin typeface="Calibri"/>
                <a:cs typeface="Calibri"/>
              </a:rPr>
              <a:t>le collaborazioni </a:t>
            </a:r>
            <a:r>
              <a:rPr sz="2000" spc="-15" dirty="0">
                <a:latin typeface="Calibri"/>
                <a:cs typeface="Calibri"/>
              </a:rPr>
              <a:t>regolamentate </a:t>
            </a:r>
            <a:r>
              <a:rPr sz="2000" dirty="0">
                <a:latin typeface="Calibri"/>
                <a:cs typeface="Calibri"/>
              </a:rPr>
              <a:t>da </a:t>
            </a:r>
            <a:r>
              <a:rPr sz="2000" u="heavy" spc="-5" dirty="0">
                <a:latin typeface="Calibri"/>
                <a:cs typeface="Calibri"/>
              </a:rPr>
              <a:t>accordi </a:t>
            </a:r>
            <a:r>
              <a:rPr sz="2000" u="heavy" spc="-10" dirty="0">
                <a:latin typeface="Calibri"/>
                <a:cs typeface="Calibri"/>
              </a:rPr>
              <a:t>collettivi </a:t>
            </a:r>
            <a:r>
              <a:rPr sz="2000" spc="-5" dirty="0">
                <a:latin typeface="Calibri"/>
                <a:cs typeface="Calibri"/>
              </a:rPr>
              <a:t>sul piano</a:t>
            </a:r>
            <a:r>
              <a:rPr sz="2000" spc="100" dirty="0">
                <a:latin typeface="Calibri"/>
                <a:cs typeface="Calibri"/>
              </a:rPr>
              <a:t> </a:t>
            </a:r>
            <a:r>
              <a:rPr sz="2000" spc="-5" dirty="0">
                <a:latin typeface="Calibri"/>
                <a:cs typeface="Calibri"/>
              </a:rPr>
              <a:t>nazionale,</a:t>
            </a:r>
            <a:endParaRPr sz="2000" dirty="0">
              <a:latin typeface="Calibri"/>
              <a:cs typeface="Calibri"/>
            </a:endParaRPr>
          </a:p>
          <a:p>
            <a:pPr marL="355563" marR="5080" indent="-342865" algn="just">
              <a:spcBef>
                <a:spcPts val="1610"/>
              </a:spcBef>
              <a:buFont typeface="Wingdings"/>
              <a:buChar char=""/>
              <a:tabLst>
                <a:tab pos="356198" algn="l"/>
              </a:tabLst>
            </a:pPr>
            <a:r>
              <a:rPr sz="2000" spc="-5" dirty="0">
                <a:latin typeface="Calibri"/>
                <a:cs typeface="Calibri"/>
              </a:rPr>
              <a:t>le collaborazioni </a:t>
            </a:r>
            <a:r>
              <a:rPr sz="2000" spc="-15" dirty="0">
                <a:latin typeface="Calibri"/>
                <a:cs typeface="Calibri"/>
              </a:rPr>
              <a:t>prestate nell’esercizio </a:t>
            </a:r>
            <a:r>
              <a:rPr sz="2000" dirty="0">
                <a:latin typeface="Calibri"/>
                <a:cs typeface="Calibri"/>
              </a:rPr>
              <a:t>di </a:t>
            </a:r>
            <a:r>
              <a:rPr sz="2000" spc="-10" dirty="0">
                <a:latin typeface="Calibri"/>
                <a:cs typeface="Calibri"/>
              </a:rPr>
              <a:t>professioni </a:t>
            </a:r>
            <a:r>
              <a:rPr sz="2000" spc="-5" dirty="0">
                <a:latin typeface="Calibri"/>
                <a:cs typeface="Calibri"/>
              </a:rPr>
              <a:t>intellettuali </a:t>
            </a:r>
            <a:r>
              <a:rPr sz="2000" spc="-10" dirty="0">
                <a:latin typeface="Calibri"/>
                <a:cs typeface="Calibri"/>
              </a:rPr>
              <a:t>con  </a:t>
            </a:r>
            <a:r>
              <a:rPr sz="2000" spc="-5" dirty="0">
                <a:latin typeface="Calibri"/>
                <a:cs typeface="Calibri"/>
              </a:rPr>
              <a:t>iscrizione </a:t>
            </a:r>
            <a:r>
              <a:rPr sz="2000" dirty="0">
                <a:latin typeface="Calibri"/>
                <a:cs typeface="Calibri"/>
              </a:rPr>
              <a:t>ad un</a:t>
            </a:r>
            <a:r>
              <a:rPr sz="2000" spc="-30" dirty="0">
                <a:latin typeface="Calibri"/>
                <a:cs typeface="Calibri"/>
              </a:rPr>
              <a:t> </a:t>
            </a:r>
            <a:r>
              <a:rPr sz="2000" u="heavy" spc="-10" dirty="0">
                <a:latin typeface="Calibri"/>
                <a:cs typeface="Calibri"/>
              </a:rPr>
              <a:t>albo</a:t>
            </a:r>
            <a:r>
              <a:rPr sz="2000" spc="-10" dirty="0">
                <a:latin typeface="Calibri"/>
                <a:cs typeface="Calibri"/>
              </a:rPr>
              <a:t>,</a:t>
            </a:r>
            <a:endParaRPr sz="2000" dirty="0">
              <a:latin typeface="Calibri"/>
              <a:cs typeface="Calibri"/>
            </a:endParaRPr>
          </a:p>
          <a:p>
            <a:pPr marL="355563" indent="-342865">
              <a:spcBef>
                <a:spcPts val="1595"/>
              </a:spcBef>
              <a:buFont typeface="Wingdings"/>
              <a:buChar char=""/>
              <a:tabLst>
                <a:tab pos="356198" algn="l"/>
                <a:tab pos="687634" algn="l"/>
                <a:tab pos="1558128" algn="l"/>
                <a:tab pos="2559420" algn="l"/>
                <a:tab pos="3021017" algn="l"/>
                <a:tab pos="4412792" algn="l"/>
                <a:tab pos="5057250" algn="l"/>
                <a:tab pos="5849648" algn="l"/>
                <a:tab pos="6189338" algn="l"/>
                <a:tab pos="8054774" algn="l"/>
              </a:tabLst>
            </a:pPr>
            <a:r>
              <a:rPr sz="2000" spc="-5" dirty="0">
                <a:latin typeface="Calibri"/>
                <a:cs typeface="Calibri"/>
              </a:rPr>
              <a:t>l</a:t>
            </a:r>
            <a:r>
              <a:rPr sz="2000" dirty="0">
                <a:latin typeface="Calibri"/>
                <a:cs typeface="Calibri"/>
              </a:rPr>
              <a:t>e	</a:t>
            </a:r>
            <a:r>
              <a:rPr sz="2000" spc="-25" dirty="0">
                <a:latin typeface="Calibri"/>
                <a:cs typeface="Calibri"/>
              </a:rPr>
              <a:t>at</a:t>
            </a:r>
            <a:r>
              <a:rPr sz="2000" dirty="0">
                <a:latin typeface="Calibri"/>
                <a:cs typeface="Calibri"/>
              </a:rPr>
              <a:t>tivi</a:t>
            </a:r>
            <a:r>
              <a:rPr sz="2000" spc="-25" dirty="0">
                <a:latin typeface="Calibri"/>
                <a:cs typeface="Calibri"/>
              </a:rPr>
              <a:t>t</a:t>
            </a:r>
            <a:r>
              <a:rPr sz="2000" dirty="0">
                <a:latin typeface="Calibri"/>
                <a:cs typeface="Calibri"/>
              </a:rPr>
              <a:t>à	</a:t>
            </a:r>
            <a:r>
              <a:rPr sz="2000" spc="-5" dirty="0">
                <a:latin typeface="Calibri"/>
                <a:cs typeface="Calibri"/>
              </a:rPr>
              <a:t>p</a:t>
            </a:r>
            <a:r>
              <a:rPr sz="2000" spc="-25" dirty="0">
                <a:latin typeface="Calibri"/>
                <a:cs typeface="Calibri"/>
              </a:rPr>
              <a:t>r</a:t>
            </a:r>
            <a:r>
              <a:rPr sz="2000" dirty="0">
                <a:latin typeface="Calibri"/>
                <a:cs typeface="Calibri"/>
              </a:rPr>
              <a:t>e</a:t>
            </a:r>
            <a:r>
              <a:rPr sz="2000" spc="-35" dirty="0">
                <a:latin typeface="Calibri"/>
                <a:cs typeface="Calibri"/>
              </a:rPr>
              <a:t>s</a:t>
            </a:r>
            <a:r>
              <a:rPr sz="2000" spc="-15" dirty="0">
                <a:latin typeface="Calibri"/>
                <a:cs typeface="Calibri"/>
              </a:rPr>
              <a:t>t</a:t>
            </a:r>
            <a:r>
              <a:rPr sz="2000" spc="-25" dirty="0">
                <a:latin typeface="Calibri"/>
                <a:cs typeface="Calibri"/>
              </a:rPr>
              <a:t>at</a:t>
            </a:r>
            <a:r>
              <a:rPr sz="2000" dirty="0">
                <a:latin typeface="Calibri"/>
                <a:cs typeface="Calibri"/>
              </a:rPr>
              <a:t>e	</a:t>
            </a:r>
            <a:r>
              <a:rPr sz="2000" spc="-5" dirty="0">
                <a:latin typeface="Calibri"/>
                <a:cs typeface="Calibri"/>
              </a:rPr>
              <a:t>da</a:t>
            </a:r>
            <a:r>
              <a:rPr sz="2000" dirty="0">
                <a:latin typeface="Calibri"/>
                <a:cs typeface="Calibri"/>
              </a:rPr>
              <a:t>i	</a:t>
            </a:r>
            <a:r>
              <a:rPr sz="2000" spc="-10" dirty="0">
                <a:latin typeface="Calibri"/>
                <a:cs typeface="Calibri"/>
              </a:rPr>
              <a:t>c</a:t>
            </a:r>
            <a:r>
              <a:rPr sz="2000" spc="-5" dirty="0">
                <a:latin typeface="Calibri"/>
                <a:cs typeface="Calibri"/>
              </a:rPr>
              <a:t>o</a:t>
            </a:r>
            <a:r>
              <a:rPr sz="2000" spc="-20" dirty="0">
                <a:latin typeface="Calibri"/>
                <a:cs typeface="Calibri"/>
              </a:rPr>
              <a:t>m</a:t>
            </a:r>
            <a:r>
              <a:rPr sz="2000" spc="-5" dirty="0">
                <a:latin typeface="Calibri"/>
                <a:cs typeface="Calibri"/>
              </a:rPr>
              <a:t>p</a:t>
            </a:r>
            <a:r>
              <a:rPr sz="2000" spc="-10" dirty="0">
                <a:latin typeface="Calibri"/>
                <a:cs typeface="Calibri"/>
              </a:rPr>
              <a:t>o</a:t>
            </a:r>
            <a:r>
              <a:rPr sz="2000" spc="-5" dirty="0">
                <a:latin typeface="Calibri"/>
                <a:cs typeface="Calibri"/>
              </a:rPr>
              <a:t>ne</a:t>
            </a:r>
            <a:r>
              <a:rPr sz="2000" spc="-20" dirty="0">
                <a:latin typeface="Calibri"/>
                <a:cs typeface="Calibri"/>
              </a:rPr>
              <a:t>n</a:t>
            </a:r>
            <a:r>
              <a:rPr sz="2000" dirty="0">
                <a:latin typeface="Calibri"/>
                <a:cs typeface="Calibri"/>
              </a:rPr>
              <a:t>ti	</a:t>
            </a:r>
            <a:r>
              <a:rPr sz="2000" spc="-5" dirty="0">
                <a:latin typeface="Calibri"/>
                <a:cs typeface="Calibri"/>
              </a:rPr>
              <a:t>de</a:t>
            </a:r>
            <a:r>
              <a:rPr sz="2000" spc="5" dirty="0">
                <a:latin typeface="Calibri"/>
                <a:cs typeface="Calibri"/>
              </a:rPr>
              <a:t>g</a:t>
            </a:r>
            <a:r>
              <a:rPr sz="2000" dirty="0">
                <a:latin typeface="Calibri"/>
                <a:cs typeface="Calibri"/>
              </a:rPr>
              <a:t>li	</a:t>
            </a:r>
            <a:r>
              <a:rPr sz="2000" u="heavy" spc="-5" dirty="0">
                <a:latin typeface="Calibri"/>
                <a:cs typeface="Calibri"/>
              </a:rPr>
              <a:t>o</a:t>
            </a:r>
            <a:r>
              <a:rPr sz="2000" u="heavy" spc="-40" dirty="0">
                <a:latin typeface="Calibri"/>
                <a:cs typeface="Calibri"/>
              </a:rPr>
              <a:t>r</a:t>
            </a:r>
            <a:r>
              <a:rPr sz="2000" u="heavy" spc="-35" dirty="0">
                <a:latin typeface="Calibri"/>
                <a:cs typeface="Calibri"/>
              </a:rPr>
              <a:t>g</a:t>
            </a:r>
            <a:r>
              <a:rPr sz="2000" u="heavy" spc="-15" dirty="0">
                <a:latin typeface="Calibri"/>
                <a:cs typeface="Calibri"/>
              </a:rPr>
              <a:t>a</a:t>
            </a:r>
            <a:r>
              <a:rPr sz="2000" u="heavy" spc="-5" dirty="0">
                <a:latin typeface="Calibri"/>
                <a:cs typeface="Calibri"/>
              </a:rPr>
              <a:t>n</a:t>
            </a:r>
            <a:r>
              <a:rPr sz="2000" u="heavy" dirty="0">
                <a:latin typeface="Calibri"/>
                <a:cs typeface="Calibri"/>
              </a:rPr>
              <a:t>i	di	</a:t>
            </a:r>
            <a:r>
              <a:rPr sz="2000" u="heavy" spc="-15" dirty="0">
                <a:latin typeface="Calibri"/>
                <a:cs typeface="Calibri"/>
              </a:rPr>
              <a:t>a</a:t>
            </a:r>
            <a:r>
              <a:rPr sz="2000" u="heavy" dirty="0">
                <a:latin typeface="Calibri"/>
                <a:cs typeface="Calibri"/>
              </a:rPr>
              <a:t>m</a:t>
            </a:r>
            <a:r>
              <a:rPr sz="2000" u="heavy" spc="-10" dirty="0">
                <a:latin typeface="Calibri"/>
                <a:cs typeface="Calibri"/>
              </a:rPr>
              <a:t>m</a:t>
            </a:r>
            <a:r>
              <a:rPr sz="2000" u="heavy" dirty="0">
                <a:latin typeface="Calibri"/>
                <a:cs typeface="Calibri"/>
              </a:rPr>
              <a:t>ini</a:t>
            </a:r>
            <a:r>
              <a:rPr sz="2000" u="heavy" spc="-30" dirty="0">
                <a:latin typeface="Calibri"/>
                <a:cs typeface="Calibri"/>
              </a:rPr>
              <a:t>s</a:t>
            </a:r>
            <a:r>
              <a:rPr sz="2000" u="heavy" dirty="0">
                <a:latin typeface="Calibri"/>
                <a:cs typeface="Calibri"/>
              </a:rPr>
              <a:t>t</a:t>
            </a:r>
            <a:r>
              <a:rPr sz="2000" u="heavy" spc="-40" dirty="0">
                <a:latin typeface="Calibri"/>
                <a:cs typeface="Calibri"/>
              </a:rPr>
              <a:t>r</a:t>
            </a:r>
            <a:r>
              <a:rPr sz="2000" u="heavy" dirty="0">
                <a:latin typeface="Calibri"/>
                <a:cs typeface="Calibri"/>
              </a:rPr>
              <a:t>a</a:t>
            </a:r>
            <a:r>
              <a:rPr sz="2000" u="heavy" spc="10" dirty="0">
                <a:latin typeface="Calibri"/>
                <a:cs typeface="Calibri"/>
              </a:rPr>
              <a:t>z</a:t>
            </a:r>
            <a:r>
              <a:rPr sz="2000" u="heavy" dirty="0">
                <a:latin typeface="Calibri"/>
                <a:cs typeface="Calibri"/>
              </a:rPr>
              <a:t>ione	</a:t>
            </a:r>
            <a:r>
              <a:rPr sz="2000" dirty="0">
                <a:latin typeface="Calibri"/>
                <a:cs typeface="Calibri"/>
              </a:rPr>
              <a:t>e</a:t>
            </a:r>
          </a:p>
          <a:p>
            <a:pPr marL="355563"/>
            <a:r>
              <a:rPr sz="2000" spc="-10" dirty="0">
                <a:latin typeface="Calibri"/>
                <a:cs typeface="Calibri"/>
              </a:rPr>
              <a:t>controllo </a:t>
            </a:r>
            <a:r>
              <a:rPr sz="2000" spc="-5" dirty="0">
                <a:latin typeface="Calibri"/>
                <a:cs typeface="Calibri"/>
              </a:rPr>
              <a:t>delle </a:t>
            </a:r>
            <a:r>
              <a:rPr sz="2000" spc="-10" dirty="0">
                <a:latin typeface="Calibri"/>
                <a:cs typeface="Calibri"/>
              </a:rPr>
              <a:t>società </a:t>
            </a:r>
            <a:r>
              <a:rPr sz="2000" dirty="0">
                <a:latin typeface="Calibri"/>
                <a:cs typeface="Calibri"/>
              </a:rPr>
              <a:t>e </a:t>
            </a:r>
            <a:r>
              <a:rPr sz="2000" spc="-5" dirty="0">
                <a:latin typeface="Calibri"/>
                <a:cs typeface="Calibri"/>
              </a:rPr>
              <a:t>dai partecipanti </a:t>
            </a:r>
            <a:r>
              <a:rPr sz="2000" dirty="0">
                <a:latin typeface="Calibri"/>
                <a:cs typeface="Calibri"/>
              </a:rPr>
              <a:t>a </a:t>
            </a:r>
            <a:r>
              <a:rPr sz="2000" u="heavy" spc="-5" dirty="0">
                <a:latin typeface="Calibri"/>
                <a:cs typeface="Calibri"/>
              </a:rPr>
              <a:t>collegi </a:t>
            </a:r>
            <a:r>
              <a:rPr sz="2000" u="heavy" dirty="0">
                <a:latin typeface="Calibri"/>
                <a:cs typeface="Calibri"/>
              </a:rPr>
              <a:t>o</a:t>
            </a:r>
            <a:r>
              <a:rPr sz="2000" u="heavy" spc="60" dirty="0">
                <a:latin typeface="Calibri"/>
                <a:cs typeface="Calibri"/>
              </a:rPr>
              <a:t> </a:t>
            </a:r>
            <a:r>
              <a:rPr sz="2000" u="heavy" spc="-5" dirty="0">
                <a:latin typeface="Calibri"/>
                <a:cs typeface="Calibri"/>
              </a:rPr>
              <a:t>commissioni</a:t>
            </a:r>
            <a:endParaRPr sz="2000" dirty="0">
              <a:latin typeface="Calibri"/>
              <a:cs typeface="Calibri"/>
            </a:endParaRPr>
          </a:p>
          <a:p>
            <a:pPr marL="355563" marR="5080" indent="-342865" algn="just">
              <a:spcBef>
                <a:spcPts val="1600"/>
              </a:spcBef>
              <a:buFont typeface="Arial"/>
              <a:buChar char="•"/>
              <a:tabLst>
                <a:tab pos="356198" algn="l"/>
              </a:tabLst>
            </a:pPr>
            <a:r>
              <a:rPr sz="2000" u="heavy" spc="-500" dirty="0">
                <a:latin typeface="Times New Roman"/>
                <a:cs typeface="Times New Roman"/>
              </a:rPr>
              <a:t> </a:t>
            </a:r>
            <a:r>
              <a:rPr sz="2000" i="1" u="heavy" dirty="0">
                <a:solidFill>
                  <a:srgbClr val="FF0000"/>
                </a:solidFill>
                <a:latin typeface="Calibri"/>
                <a:cs typeface="Calibri"/>
              </a:rPr>
              <a:t>“le </a:t>
            </a:r>
            <a:r>
              <a:rPr sz="2000" i="1" u="heavy" spc="-10" dirty="0">
                <a:solidFill>
                  <a:srgbClr val="FF0000"/>
                </a:solidFill>
                <a:latin typeface="Calibri"/>
                <a:cs typeface="Calibri"/>
              </a:rPr>
              <a:t>collaborazioni rese </a:t>
            </a:r>
            <a:r>
              <a:rPr sz="2000" i="1" u="heavy" dirty="0">
                <a:solidFill>
                  <a:srgbClr val="FF0000"/>
                </a:solidFill>
                <a:latin typeface="Calibri"/>
                <a:cs typeface="Calibri"/>
              </a:rPr>
              <a:t>a </a:t>
            </a:r>
            <a:r>
              <a:rPr sz="2000" i="1" u="heavy" spc="-5" dirty="0">
                <a:solidFill>
                  <a:srgbClr val="FF0000"/>
                </a:solidFill>
                <a:latin typeface="Calibri"/>
                <a:cs typeface="Calibri"/>
              </a:rPr>
              <a:t>fini istituzionali in </a:t>
            </a:r>
            <a:r>
              <a:rPr sz="2000" i="1" u="heavy" spc="-15" dirty="0">
                <a:solidFill>
                  <a:srgbClr val="FF0000"/>
                </a:solidFill>
                <a:latin typeface="Calibri"/>
                <a:cs typeface="Calibri"/>
              </a:rPr>
              <a:t>favore </a:t>
            </a:r>
            <a:r>
              <a:rPr sz="2000" i="1" u="heavy" spc="-5" dirty="0">
                <a:solidFill>
                  <a:srgbClr val="FF0000"/>
                </a:solidFill>
                <a:latin typeface="Calibri"/>
                <a:cs typeface="Calibri"/>
              </a:rPr>
              <a:t>delle associazioni </a:t>
            </a:r>
            <a:r>
              <a:rPr sz="2000" i="1" u="heavy" dirty="0">
                <a:solidFill>
                  <a:srgbClr val="FF0000"/>
                </a:solidFill>
                <a:latin typeface="Calibri"/>
                <a:cs typeface="Calibri"/>
              </a:rPr>
              <a:t>e </a:t>
            </a:r>
            <a:r>
              <a:rPr sz="2000" i="1" u="heavy" spc="-10" dirty="0">
                <a:solidFill>
                  <a:srgbClr val="FF0000"/>
                </a:solidFill>
                <a:latin typeface="Calibri"/>
                <a:cs typeface="Calibri"/>
              </a:rPr>
              <a:t>società  </a:t>
            </a:r>
            <a:r>
              <a:rPr sz="2000" i="1" u="heavy" spc="-5" dirty="0">
                <a:solidFill>
                  <a:srgbClr val="FF0000"/>
                </a:solidFill>
                <a:latin typeface="Calibri"/>
                <a:cs typeface="Calibri"/>
              </a:rPr>
              <a:t>sportive </a:t>
            </a:r>
            <a:r>
              <a:rPr sz="2000" i="1" u="heavy" spc="-10" dirty="0">
                <a:solidFill>
                  <a:srgbClr val="FF0000"/>
                </a:solidFill>
                <a:latin typeface="Calibri"/>
                <a:cs typeface="Calibri"/>
              </a:rPr>
              <a:t>dilettantistiche </a:t>
            </a:r>
            <a:r>
              <a:rPr sz="2000" i="1" spc="-5" dirty="0">
                <a:solidFill>
                  <a:srgbClr val="FF0000"/>
                </a:solidFill>
                <a:latin typeface="Calibri"/>
                <a:cs typeface="Calibri"/>
              </a:rPr>
              <a:t>affiliate alle </a:t>
            </a:r>
            <a:r>
              <a:rPr sz="2000" i="1" spc="-10" dirty="0">
                <a:solidFill>
                  <a:srgbClr val="FF0000"/>
                </a:solidFill>
                <a:latin typeface="Calibri"/>
                <a:cs typeface="Calibri"/>
              </a:rPr>
              <a:t>federazioni </a:t>
            </a:r>
            <a:r>
              <a:rPr sz="2000" i="1" spc="-5" dirty="0">
                <a:solidFill>
                  <a:srgbClr val="FF0000"/>
                </a:solidFill>
                <a:latin typeface="Calibri"/>
                <a:cs typeface="Calibri"/>
              </a:rPr>
              <a:t>sportive </a:t>
            </a:r>
            <a:r>
              <a:rPr sz="2000" i="1" spc="-10" dirty="0">
                <a:solidFill>
                  <a:srgbClr val="FF0000"/>
                </a:solidFill>
                <a:latin typeface="Calibri"/>
                <a:cs typeface="Calibri"/>
              </a:rPr>
              <a:t>nazionali, </a:t>
            </a:r>
            <a:r>
              <a:rPr sz="2000" i="1" spc="-5" dirty="0">
                <a:solidFill>
                  <a:srgbClr val="FF0000"/>
                </a:solidFill>
                <a:latin typeface="Calibri"/>
                <a:cs typeface="Calibri"/>
              </a:rPr>
              <a:t>alle  discipline sportive </a:t>
            </a:r>
            <a:r>
              <a:rPr sz="2000" i="1" spc="-10" dirty="0">
                <a:solidFill>
                  <a:srgbClr val="FF0000"/>
                </a:solidFill>
                <a:latin typeface="Calibri"/>
                <a:cs typeface="Calibri"/>
              </a:rPr>
              <a:t>associate </a:t>
            </a:r>
            <a:r>
              <a:rPr sz="2000" i="1" dirty="0">
                <a:solidFill>
                  <a:srgbClr val="FF0000"/>
                </a:solidFill>
                <a:latin typeface="Calibri"/>
                <a:cs typeface="Calibri"/>
              </a:rPr>
              <a:t>e </a:t>
            </a:r>
            <a:r>
              <a:rPr sz="2000" i="1" spc="-5" dirty="0">
                <a:solidFill>
                  <a:srgbClr val="FF0000"/>
                </a:solidFill>
                <a:latin typeface="Calibri"/>
                <a:cs typeface="Calibri"/>
              </a:rPr>
              <a:t>agli enti </a:t>
            </a:r>
            <a:r>
              <a:rPr sz="2000" i="1" dirty="0">
                <a:solidFill>
                  <a:srgbClr val="FF0000"/>
                </a:solidFill>
                <a:latin typeface="Calibri"/>
                <a:cs typeface="Calibri"/>
              </a:rPr>
              <a:t>di </a:t>
            </a:r>
            <a:r>
              <a:rPr sz="2000" i="1" spc="-5" dirty="0">
                <a:solidFill>
                  <a:srgbClr val="FF0000"/>
                </a:solidFill>
                <a:latin typeface="Calibri"/>
                <a:cs typeface="Calibri"/>
              </a:rPr>
              <a:t>promozione </a:t>
            </a:r>
            <a:r>
              <a:rPr sz="2000" i="1" spc="-10" dirty="0">
                <a:solidFill>
                  <a:srgbClr val="FF0000"/>
                </a:solidFill>
                <a:latin typeface="Calibri"/>
                <a:cs typeface="Calibri"/>
              </a:rPr>
              <a:t>sportiva </a:t>
            </a:r>
            <a:r>
              <a:rPr sz="2000" i="1" spc="-5" dirty="0">
                <a:solidFill>
                  <a:srgbClr val="FF0000"/>
                </a:solidFill>
                <a:latin typeface="Calibri"/>
                <a:cs typeface="Calibri"/>
              </a:rPr>
              <a:t>riconosciuti  </a:t>
            </a:r>
            <a:r>
              <a:rPr sz="2000" i="1" dirty="0">
                <a:solidFill>
                  <a:srgbClr val="FF0000"/>
                </a:solidFill>
                <a:latin typeface="Calibri"/>
                <a:cs typeface="Calibri"/>
              </a:rPr>
              <a:t>dal </a:t>
            </a:r>
            <a:r>
              <a:rPr sz="2000" i="1" spc="-10" dirty="0">
                <a:solidFill>
                  <a:srgbClr val="FF0000"/>
                </a:solidFill>
                <a:latin typeface="Calibri"/>
                <a:cs typeface="Calibri"/>
              </a:rPr>
              <a:t>C.O.N.I. come </a:t>
            </a:r>
            <a:r>
              <a:rPr sz="2000" i="1" spc="-5" dirty="0">
                <a:solidFill>
                  <a:srgbClr val="FF0000"/>
                </a:solidFill>
                <a:latin typeface="Calibri"/>
                <a:cs typeface="Calibri"/>
              </a:rPr>
              <a:t>individuati </a:t>
            </a:r>
            <a:r>
              <a:rPr sz="2000" i="1" dirty="0">
                <a:solidFill>
                  <a:srgbClr val="FF0000"/>
                </a:solidFill>
                <a:latin typeface="Calibri"/>
                <a:cs typeface="Calibri"/>
              </a:rPr>
              <a:t>e </a:t>
            </a:r>
            <a:r>
              <a:rPr sz="2000" i="1" spc="-5" dirty="0">
                <a:solidFill>
                  <a:srgbClr val="FF0000"/>
                </a:solidFill>
                <a:latin typeface="Calibri"/>
                <a:cs typeface="Calibri"/>
              </a:rPr>
              <a:t>disciplinati </a:t>
            </a:r>
            <a:r>
              <a:rPr sz="2000" i="1" spc="-15" dirty="0">
                <a:solidFill>
                  <a:srgbClr val="FF0000"/>
                </a:solidFill>
                <a:latin typeface="Calibri"/>
                <a:cs typeface="Calibri"/>
              </a:rPr>
              <a:t>dall’articolo </a:t>
            </a:r>
            <a:r>
              <a:rPr sz="2000" i="1" spc="-5" dirty="0">
                <a:solidFill>
                  <a:srgbClr val="FF0000"/>
                </a:solidFill>
                <a:latin typeface="Calibri"/>
                <a:cs typeface="Calibri"/>
              </a:rPr>
              <a:t>90 della legge </a:t>
            </a:r>
            <a:r>
              <a:rPr sz="2000" i="1" spc="-10" dirty="0">
                <a:solidFill>
                  <a:srgbClr val="FF0000"/>
                </a:solidFill>
                <a:latin typeface="Calibri"/>
                <a:cs typeface="Calibri"/>
              </a:rPr>
              <a:t>27  </a:t>
            </a:r>
            <a:r>
              <a:rPr sz="2000" i="1" spc="-5" dirty="0">
                <a:solidFill>
                  <a:srgbClr val="FF0000"/>
                </a:solidFill>
                <a:latin typeface="Calibri"/>
                <a:cs typeface="Calibri"/>
              </a:rPr>
              <a:t>dicembre </a:t>
            </a:r>
            <a:r>
              <a:rPr sz="2000" i="1" dirty="0">
                <a:solidFill>
                  <a:srgbClr val="FF0000"/>
                </a:solidFill>
                <a:latin typeface="Calibri"/>
                <a:cs typeface="Calibri"/>
              </a:rPr>
              <a:t>2002, n.</a:t>
            </a:r>
            <a:r>
              <a:rPr sz="2000" i="1" spc="-114" dirty="0">
                <a:solidFill>
                  <a:srgbClr val="FF0000"/>
                </a:solidFill>
                <a:latin typeface="Calibri"/>
                <a:cs typeface="Calibri"/>
              </a:rPr>
              <a:t> </a:t>
            </a:r>
            <a:r>
              <a:rPr sz="2000" i="1" dirty="0">
                <a:solidFill>
                  <a:srgbClr val="FF0000"/>
                </a:solidFill>
                <a:latin typeface="Calibri"/>
                <a:cs typeface="Calibri"/>
              </a:rPr>
              <a:t>289”</a:t>
            </a:r>
            <a:endParaRPr sz="2000" dirty="0">
              <a:solidFill>
                <a:srgbClr val="FF0000"/>
              </a:solidFill>
              <a:latin typeface="Calibri"/>
              <a:cs typeface="Calibri"/>
            </a:endParaRPr>
          </a:p>
        </p:txBody>
      </p:sp>
      <p:sp>
        <p:nvSpPr>
          <p:cNvPr id="5" name="object 5"/>
          <p:cNvSpPr txBox="1"/>
          <p:nvPr/>
        </p:nvSpPr>
        <p:spPr>
          <a:xfrm>
            <a:off x="1547664" y="1268760"/>
            <a:ext cx="6350000" cy="492443"/>
          </a:xfrm>
          <a:prstGeom prst="rect">
            <a:avLst/>
          </a:prstGeom>
          <a:solidFill>
            <a:srgbClr val="FF0000"/>
          </a:solidFill>
          <a:ln w="28575">
            <a:solidFill>
              <a:schemeClr val="tx1"/>
            </a:solidFill>
          </a:ln>
        </p:spPr>
        <p:txBody>
          <a:bodyPr vert="horz" wrap="square" lIns="0" tIns="0" rIns="0" bIns="0" rtlCol="0">
            <a:spAutoFit/>
          </a:bodyPr>
          <a:lstStyle/>
          <a:p>
            <a:pPr marL="12698"/>
            <a:r>
              <a:rPr sz="3200" b="1" dirty="0">
                <a:latin typeface="Calibri"/>
                <a:cs typeface="Calibri"/>
              </a:rPr>
              <a:t>RIORDINO </a:t>
            </a:r>
            <a:r>
              <a:rPr sz="3200" b="1" spc="-10" dirty="0">
                <a:latin typeface="Calibri"/>
                <a:cs typeface="Calibri"/>
              </a:rPr>
              <a:t>TIPOLOGIE</a:t>
            </a:r>
            <a:r>
              <a:rPr sz="3200" b="1" spc="-100" dirty="0">
                <a:latin typeface="Calibri"/>
                <a:cs typeface="Calibri"/>
              </a:rPr>
              <a:t> </a:t>
            </a:r>
            <a:r>
              <a:rPr sz="3200" b="1" spc="-30" dirty="0">
                <a:latin typeface="Calibri"/>
                <a:cs typeface="Calibri"/>
              </a:rPr>
              <a:t>CONTRATTUALI</a:t>
            </a:r>
            <a:endParaRPr sz="3200" dirty="0">
              <a:latin typeface="Calibri"/>
              <a:cs typeface="Calibri"/>
            </a:endParaRPr>
          </a:p>
        </p:txBody>
      </p:sp>
      <p:sp>
        <p:nvSpPr>
          <p:cNvPr id="6" name="object 6"/>
          <p:cNvSpPr txBox="1">
            <a:spLocks noGrp="1"/>
          </p:cNvSpPr>
          <p:nvPr>
            <p:ph type="title"/>
          </p:nvPr>
        </p:nvSpPr>
        <p:spPr>
          <a:xfrm>
            <a:off x="1331640" y="0"/>
            <a:ext cx="7499350" cy="956587"/>
          </a:xfrm>
          <a:prstGeom prst="rect">
            <a:avLst/>
          </a:prstGeom>
        </p:spPr>
        <p:txBody>
          <a:bodyPr vert="horz" wrap="square" lIns="0" tIns="269466" rIns="0" bIns="0" rtlCol="0">
            <a:spAutoFit/>
          </a:bodyPr>
          <a:lstStyle/>
          <a:p>
            <a:pPr marL="12698"/>
            <a:r>
              <a:rPr spc="-10" dirty="0"/>
              <a:t>Jobs </a:t>
            </a:r>
            <a:r>
              <a:rPr dirty="0"/>
              <a:t>Act </a:t>
            </a:r>
            <a:r>
              <a:rPr spc="-15" dirty="0"/>
              <a:t>D.lgs.</a:t>
            </a:r>
            <a:r>
              <a:rPr spc="-35" dirty="0"/>
              <a:t> </a:t>
            </a:r>
            <a:r>
              <a:rPr spc="-10" dirty="0"/>
              <a:t>81/2015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1187624" y="1268760"/>
            <a:ext cx="7746826" cy="5184576"/>
          </a:xfrm>
        </p:spPr>
        <p:txBody>
          <a:bodyPr>
            <a:normAutofit fontScale="92500" lnSpcReduction="10000"/>
          </a:bodyPr>
          <a:lstStyle/>
          <a:p>
            <a:pPr marL="266700" indent="-266700" algn="just">
              <a:buClr>
                <a:srgbClr val="006633"/>
              </a:buClr>
              <a:buFont typeface="Wingdings" pitchFamily="2" charset="2"/>
              <a:buChar char="Ø"/>
            </a:pPr>
            <a:r>
              <a:rPr lang="it-IT" sz="3600" dirty="0" smtClean="0">
                <a:latin typeface="Calibri" pitchFamily="34" charset="0"/>
              </a:rPr>
              <a:t>La Legge 91/1981 dispone che le prestazioni a titolo oneroso dell'atleta costituiscono oggetto di </a:t>
            </a:r>
            <a:r>
              <a:rPr lang="it-IT" sz="3600" dirty="0" smtClean="0">
                <a:solidFill>
                  <a:srgbClr val="FF0000"/>
                </a:solidFill>
                <a:latin typeface="Calibri" pitchFamily="34" charset="0"/>
              </a:rPr>
              <a:t>contratto di lavoro subordinato</a:t>
            </a:r>
            <a:r>
              <a:rPr lang="it-IT" sz="3600" dirty="0" smtClean="0">
                <a:latin typeface="Calibri" pitchFamily="34" charset="0"/>
              </a:rPr>
              <a:t> [art. 3, L. 91/1981]</a:t>
            </a:r>
          </a:p>
          <a:p>
            <a:pPr marL="266700" indent="-266700" algn="just">
              <a:buClr>
                <a:srgbClr val="006633"/>
              </a:buClr>
              <a:buFont typeface="Wingdings" pitchFamily="2" charset="2"/>
              <a:buChar char="Ø"/>
            </a:pPr>
            <a:endParaRPr lang="it-IT" sz="3600" dirty="0" smtClean="0">
              <a:latin typeface="Calibri" pitchFamily="34" charset="0"/>
            </a:endParaRPr>
          </a:p>
          <a:p>
            <a:pPr marL="266700" indent="-266700" algn="just">
              <a:buClr>
                <a:srgbClr val="006633"/>
              </a:buClr>
              <a:buFont typeface="Wingdings" pitchFamily="2" charset="2"/>
              <a:buChar char="Ø"/>
            </a:pPr>
            <a:r>
              <a:rPr lang="it-IT" sz="3600" dirty="0" smtClean="0">
                <a:latin typeface="Calibri" pitchFamily="34" charset="0"/>
              </a:rPr>
              <a:t>Tale contratto deve essere redatto in base al “contratto tipo” approvato dalle Federazioni sportive nazionali e dall’Associazione nazionale degli sportivi professionisti [art. 4, L. 91/1981]</a:t>
            </a:r>
          </a:p>
          <a:p>
            <a:endParaRPr lang="it-IT" dirty="0"/>
          </a:p>
        </p:txBody>
      </p:sp>
      <p:sp>
        <p:nvSpPr>
          <p:cNvPr id="5" name="Titolo 4"/>
          <p:cNvSpPr txBox="1">
            <a:spLocks/>
          </p:cNvSpPr>
          <p:nvPr/>
        </p:nvSpPr>
        <p:spPr>
          <a:xfrm>
            <a:off x="1475656" y="188640"/>
            <a:ext cx="7272808" cy="90872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Arial" charset="0"/>
              </a:rPr>
              <a:t>Lo sport </a:t>
            </a:r>
            <a:r>
              <a:rPr kumimoji="0" lang="en-US" sz="4400" b="0" i="0" u="none" strike="noStrike" kern="1200" cap="none" spc="0" normalizeH="0" baseline="0" noProof="0" dirty="0" err="1" smtClean="0">
                <a:ln>
                  <a:noFill/>
                </a:ln>
                <a:solidFill>
                  <a:schemeClr val="accent3">
                    <a:lumMod val="50000"/>
                  </a:schemeClr>
                </a:solidFill>
                <a:effectLst/>
                <a:uLnTx/>
                <a:uFillTx/>
                <a:latin typeface="+mj-lt"/>
                <a:ea typeface="+mj-ea"/>
                <a:cs typeface="Arial" charset="0"/>
              </a:rPr>
              <a:t>professionistico</a:t>
            </a:r>
            <a:endParaRPr kumimoji="0" lang="it-IT" sz="4400" b="0" i="0" u="none" strike="noStrike" kern="1200" cap="none" spc="0" normalizeH="0" baseline="0" noProof="0" dirty="0">
              <a:ln>
                <a:noFill/>
              </a:ln>
              <a:solidFill>
                <a:srgbClr val="572314"/>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59632" y="1755649"/>
            <a:ext cx="7419930" cy="3477895"/>
          </a:xfrm>
          <a:custGeom>
            <a:avLst/>
            <a:gdLst/>
            <a:ahLst/>
            <a:cxnLst/>
            <a:rect l="l" t="t" r="r" b="b"/>
            <a:pathLst>
              <a:path w="8353425" h="3477895">
                <a:moveTo>
                  <a:pt x="0" y="3477767"/>
                </a:moveTo>
                <a:lnTo>
                  <a:pt x="8353044" y="3477767"/>
                </a:lnTo>
                <a:lnTo>
                  <a:pt x="8353044" y="0"/>
                </a:lnTo>
                <a:lnTo>
                  <a:pt x="0" y="0"/>
                </a:lnTo>
                <a:lnTo>
                  <a:pt x="0" y="3477767"/>
                </a:lnTo>
                <a:close/>
              </a:path>
            </a:pathLst>
          </a:custGeom>
          <a:solidFill>
            <a:srgbClr val="FFFFFF"/>
          </a:solidFill>
        </p:spPr>
        <p:txBody>
          <a:bodyPr wrap="square" lIns="0" tIns="0" rIns="0" bIns="0" rtlCol="0"/>
          <a:lstStyle/>
          <a:p>
            <a:endParaRPr/>
          </a:p>
        </p:txBody>
      </p:sp>
      <p:sp>
        <p:nvSpPr>
          <p:cNvPr id="4" name="object 4"/>
          <p:cNvSpPr txBox="1"/>
          <p:nvPr/>
        </p:nvSpPr>
        <p:spPr>
          <a:xfrm>
            <a:off x="1115616" y="2204864"/>
            <a:ext cx="7558814" cy="3693319"/>
          </a:xfrm>
          <a:prstGeom prst="rect">
            <a:avLst/>
          </a:prstGeom>
        </p:spPr>
        <p:txBody>
          <a:bodyPr vert="horz" wrap="square" lIns="0" tIns="0" rIns="0" bIns="0" rtlCol="0">
            <a:spAutoFit/>
          </a:bodyPr>
          <a:lstStyle/>
          <a:p>
            <a:pPr marL="12698" marR="5080" algn="just"/>
            <a:r>
              <a:rPr sz="2000" spc="-25" dirty="0">
                <a:latin typeface="Calibri"/>
                <a:cs typeface="Calibri"/>
              </a:rPr>
              <a:t>Fatta </a:t>
            </a:r>
            <a:r>
              <a:rPr sz="2000" spc="-5" dirty="0">
                <a:latin typeface="Calibri"/>
                <a:cs typeface="Calibri"/>
              </a:rPr>
              <a:t>eccezione, dunque, per </a:t>
            </a:r>
            <a:r>
              <a:rPr sz="2000" dirty="0">
                <a:latin typeface="Calibri"/>
                <a:cs typeface="Calibri"/>
              </a:rPr>
              <a:t>i </a:t>
            </a:r>
            <a:r>
              <a:rPr sz="2000" spc="-5" dirty="0">
                <a:latin typeface="Calibri"/>
                <a:cs typeface="Calibri"/>
              </a:rPr>
              <a:t>casi </a:t>
            </a:r>
            <a:r>
              <a:rPr sz="2000" spc="-15" dirty="0">
                <a:latin typeface="Calibri"/>
                <a:cs typeface="Calibri"/>
              </a:rPr>
              <a:t>sopra </a:t>
            </a:r>
            <a:r>
              <a:rPr sz="2000" spc="-10" dirty="0">
                <a:latin typeface="Calibri"/>
                <a:cs typeface="Calibri"/>
              </a:rPr>
              <a:t>riportati, </a:t>
            </a:r>
            <a:r>
              <a:rPr sz="2000" spc="-5" dirty="0">
                <a:latin typeface="Calibri"/>
                <a:cs typeface="Calibri"/>
              </a:rPr>
              <a:t>si </a:t>
            </a:r>
            <a:r>
              <a:rPr sz="2000" dirty="0">
                <a:latin typeface="Calibri"/>
                <a:cs typeface="Calibri"/>
              </a:rPr>
              <a:t>ha - di </a:t>
            </a:r>
            <a:r>
              <a:rPr sz="2000" spc="-25" dirty="0">
                <a:latin typeface="Calibri"/>
                <a:cs typeface="Calibri"/>
              </a:rPr>
              <a:t>fatto </a:t>
            </a:r>
            <a:r>
              <a:rPr sz="2000" dirty="0">
                <a:latin typeface="Calibri"/>
                <a:cs typeface="Calibri"/>
              </a:rPr>
              <a:t>- un </a:t>
            </a:r>
            <a:r>
              <a:rPr sz="2000" b="1" spc="-10" dirty="0">
                <a:solidFill>
                  <a:srgbClr val="FF0000"/>
                </a:solidFill>
                <a:latin typeface="Calibri"/>
                <a:cs typeface="Calibri"/>
              </a:rPr>
              <a:t>ritorno  </a:t>
            </a:r>
            <a:r>
              <a:rPr sz="2000" b="1" spc="-5" dirty="0">
                <a:solidFill>
                  <a:srgbClr val="FF0000"/>
                </a:solidFill>
                <a:latin typeface="Calibri"/>
                <a:cs typeface="Calibri"/>
              </a:rPr>
              <a:t>alla originaria </a:t>
            </a:r>
            <a:r>
              <a:rPr sz="2000" b="1" spc="-10" dirty="0">
                <a:solidFill>
                  <a:srgbClr val="FF0000"/>
                </a:solidFill>
                <a:latin typeface="Calibri"/>
                <a:cs typeface="Calibri"/>
              </a:rPr>
              <a:t>collaborazione coordinata </a:t>
            </a:r>
            <a:r>
              <a:rPr sz="2000" b="1" dirty="0">
                <a:solidFill>
                  <a:srgbClr val="FF0000"/>
                </a:solidFill>
                <a:latin typeface="Calibri"/>
                <a:cs typeface="Calibri"/>
              </a:rPr>
              <a:t>e </a:t>
            </a:r>
            <a:r>
              <a:rPr sz="2000" b="1" spc="-10" dirty="0">
                <a:solidFill>
                  <a:srgbClr val="FF0000"/>
                </a:solidFill>
                <a:latin typeface="Calibri"/>
                <a:cs typeface="Calibri"/>
              </a:rPr>
              <a:t>continuativa</a:t>
            </a:r>
            <a:r>
              <a:rPr sz="2000" b="1" spc="-10" dirty="0">
                <a:latin typeface="Calibri"/>
                <a:cs typeface="Calibri"/>
              </a:rPr>
              <a:t> </a:t>
            </a:r>
            <a:r>
              <a:rPr sz="2000" dirty="0">
                <a:latin typeface="Calibri"/>
                <a:cs typeface="Calibri"/>
              </a:rPr>
              <a:t>che per </a:t>
            </a:r>
            <a:r>
              <a:rPr sz="2000" spc="-10" dirty="0" err="1">
                <a:latin typeface="Calibri"/>
                <a:cs typeface="Calibri"/>
              </a:rPr>
              <a:t>essere</a:t>
            </a:r>
            <a:r>
              <a:rPr sz="2000" spc="-10" dirty="0">
                <a:latin typeface="Calibri"/>
                <a:cs typeface="Calibri"/>
              </a:rPr>
              <a:t> </a:t>
            </a:r>
            <a:r>
              <a:rPr sz="2000" spc="-10" dirty="0" err="1" smtClean="0">
                <a:latin typeface="Calibri"/>
                <a:cs typeface="Calibri"/>
              </a:rPr>
              <a:t>genuinamente</a:t>
            </a:r>
            <a:r>
              <a:rPr sz="2000" spc="-10" dirty="0" smtClean="0">
                <a:latin typeface="Calibri"/>
                <a:cs typeface="Calibri"/>
              </a:rPr>
              <a:t> </a:t>
            </a:r>
            <a:r>
              <a:rPr sz="2000" spc="-5" dirty="0">
                <a:latin typeface="Calibri"/>
                <a:cs typeface="Calibri"/>
              </a:rPr>
              <a:t>tale non </a:t>
            </a:r>
            <a:r>
              <a:rPr sz="2000" spc="-25" dirty="0">
                <a:latin typeface="Calibri"/>
                <a:cs typeface="Calibri"/>
              </a:rPr>
              <a:t>avrà </a:t>
            </a:r>
            <a:r>
              <a:rPr sz="2000" spc="-5" dirty="0">
                <a:latin typeface="Calibri"/>
                <a:cs typeface="Calibri"/>
              </a:rPr>
              <a:t>necessità </a:t>
            </a:r>
            <a:r>
              <a:rPr sz="2000" dirty="0">
                <a:latin typeface="Calibri"/>
                <a:cs typeface="Calibri"/>
              </a:rPr>
              <a:t>di alcun </a:t>
            </a:r>
            <a:r>
              <a:rPr sz="2000" spc="-15" dirty="0">
                <a:latin typeface="Calibri"/>
                <a:cs typeface="Calibri"/>
              </a:rPr>
              <a:t>progetto </a:t>
            </a:r>
            <a:r>
              <a:rPr sz="2000" dirty="0">
                <a:latin typeface="Calibri"/>
                <a:cs typeface="Calibri"/>
              </a:rPr>
              <a:t>(o </a:t>
            </a:r>
            <a:r>
              <a:rPr sz="2000" spc="-15" dirty="0">
                <a:latin typeface="Calibri"/>
                <a:cs typeface="Calibri"/>
              </a:rPr>
              <a:t>programma </a:t>
            </a:r>
            <a:r>
              <a:rPr sz="2000" dirty="0">
                <a:latin typeface="Calibri"/>
                <a:cs typeface="Calibri"/>
              </a:rPr>
              <a:t>di  </a:t>
            </a:r>
            <a:r>
              <a:rPr sz="2000" spc="-15" dirty="0">
                <a:latin typeface="Calibri"/>
                <a:cs typeface="Calibri"/>
              </a:rPr>
              <a:t>lavoro) </a:t>
            </a:r>
            <a:r>
              <a:rPr sz="2000" spc="-5" dirty="0">
                <a:latin typeface="Calibri"/>
                <a:cs typeface="Calibri"/>
              </a:rPr>
              <a:t>ma </a:t>
            </a:r>
            <a:r>
              <a:rPr sz="2000" spc="-5" dirty="0">
                <a:solidFill>
                  <a:srgbClr val="FF0000"/>
                </a:solidFill>
                <a:latin typeface="Calibri"/>
                <a:cs typeface="Calibri"/>
              </a:rPr>
              <a:t>non </a:t>
            </a:r>
            <a:r>
              <a:rPr sz="2000" spc="-10" dirty="0">
                <a:solidFill>
                  <a:srgbClr val="FF0000"/>
                </a:solidFill>
                <a:latin typeface="Calibri"/>
                <a:cs typeface="Calibri"/>
              </a:rPr>
              <a:t>potrà </a:t>
            </a:r>
            <a:r>
              <a:rPr sz="2000" spc="-5" dirty="0">
                <a:solidFill>
                  <a:srgbClr val="FF0000"/>
                </a:solidFill>
                <a:latin typeface="Calibri"/>
                <a:cs typeface="Calibri"/>
              </a:rPr>
              <a:t>essere </a:t>
            </a:r>
            <a:r>
              <a:rPr sz="2000" b="1" spc="-15" dirty="0">
                <a:solidFill>
                  <a:srgbClr val="FF0000"/>
                </a:solidFill>
                <a:latin typeface="Calibri"/>
                <a:cs typeface="Calibri"/>
              </a:rPr>
              <a:t>«etero–organizzata</a:t>
            </a:r>
            <a:r>
              <a:rPr sz="2000" spc="-15" dirty="0">
                <a:solidFill>
                  <a:srgbClr val="FF0000"/>
                </a:solidFill>
                <a:latin typeface="Calibri"/>
                <a:cs typeface="Calibri"/>
              </a:rPr>
              <a:t>» </a:t>
            </a:r>
            <a:r>
              <a:rPr sz="2000" dirty="0">
                <a:latin typeface="Calibri"/>
                <a:cs typeface="Calibri"/>
              </a:rPr>
              <a:t>e </a:t>
            </a:r>
            <a:r>
              <a:rPr sz="2000" spc="-5" dirty="0">
                <a:latin typeface="Calibri"/>
                <a:cs typeface="Calibri"/>
              </a:rPr>
              <a:t>con </a:t>
            </a:r>
            <a:r>
              <a:rPr sz="2000" spc="-10" dirty="0">
                <a:latin typeface="Calibri"/>
                <a:cs typeface="Calibri"/>
              </a:rPr>
              <a:t>modalità </a:t>
            </a:r>
            <a:r>
              <a:rPr sz="2000" dirty="0">
                <a:latin typeface="Calibri"/>
                <a:cs typeface="Calibri"/>
              </a:rPr>
              <a:t>di esecuzione  </a:t>
            </a:r>
            <a:r>
              <a:rPr sz="2000" spc="-20" dirty="0">
                <a:latin typeface="Calibri"/>
                <a:cs typeface="Calibri"/>
              </a:rPr>
              <a:t>organizzate </a:t>
            </a:r>
            <a:r>
              <a:rPr sz="2000" spc="-5" dirty="0">
                <a:latin typeface="Calibri"/>
                <a:cs typeface="Calibri"/>
              </a:rPr>
              <a:t>dal </a:t>
            </a:r>
            <a:r>
              <a:rPr sz="2000" spc="-10" dirty="0">
                <a:latin typeface="Calibri"/>
                <a:cs typeface="Calibri"/>
              </a:rPr>
              <a:t>committente </a:t>
            </a:r>
            <a:r>
              <a:rPr sz="2000" dirty="0">
                <a:latin typeface="Calibri"/>
                <a:cs typeface="Calibri"/>
              </a:rPr>
              <a:t>anche </a:t>
            </a:r>
            <a:r>
              <a:rPr sz="2000" spc="-10" dirty="0">
                <a:latin typeface="Calibri"/>
                <a:cs typeface="Calibri"/>
              </a:rPr>
              <a:t>con riferimento </a:t>
            </a:r>
            <a:r>
              <a:rPr sz="2000" dirty="0">
                <a:latin typeface="Calibri"/>
                <a:cs typeface="Calibri"/>
              </a:rPr>
              <a:t>ai </a:t>
            </a:r>
            <a:r>
              <a:rPr sz="2000" spc="-5" dirty="0">
                <a:latin typeface="Calibri"/>
                <a:cs typeface="Calibri"/>
              </a:rPr>
              <a:t>tempi </a:t>
            </a:r>
            <a:r>
              <a:rPr sz="2000" dirty="0">
                <a:latin typeface="Calibri"/>
                <a:cs typeface="Calibri"/>
              </a:rPr>
              <a:t>e ai luoghi di  </a:t>
            </a:r>
            <a:r>
              <a:rPr sz="2000" spc="-20" dirty="0">
                <a:latin typeface="Calibri"/>
                <a:cs typeface="Calibri"/>
              </a:rPr>
              <a:t>lavoro </a:t>
            </a:r>
            <a:r>
              <a:rPr sz="2000" spc="-5" dirty="0">
                <a:latin typeface="Calibri"/>
                <a:cs typeface="Calibri"/>
              </a:rPr>
              <a:t>pena </a:t>
            </a:r>
            <a:r>
              <a:rPr sz="2000" spc="-15" dirty="0">
                <a:latin typeface="Calibri"/>
                <a:cs typeface="Calibri"/>
              </a:rPr>
              <a:t>l’applicazione </a:t>
            </a:r>
            <a:r>
              <a:rPr sz="2000" spc="-5" dirty="0">
                <a:latin typeface="Calibri"/>
                <a:cs typeface="Calibri"/>
              </a:rPr>
              <a:t>della disciplina </a:t>
            </a:r>
            <a:r>
              <a:rPr sz="2000" spc="-10" dirty="0">
                <a:latin typeface="Calibri"/>
                <a:cs typeface="Calibri"/>
              </a:rPr>
              <a:t>propria </a:t>
            </a:r>
            <a:r>
              <a:rPr sz="2000" spc="-5" dirty="0">
                <a:latin typeface="Calibri"/>
                <a:cs typeface="Calibri"/>
              </a:rPr>
              <a:t>del </a:t>
            </a:r>
            <a:r>
              <a:rPr sz="2000" spc="-20" dirty="0">
                <a:latin typeface="Calibri"/>
                <a:cs typeface="Calibri"/>
              </a:rPr>
              <a:t>lavoro </a:t>
            </a:r>
            <a:r>
              <a:rPr sz="2000" spc="-10" dirty="0">
                <a:latin typeface="Calibri"/>
                <a:cs typeface="Calibri"/>
              </a:rPr>
              <a:t>subordinato </a:t>
            </a:r>
            <a:r>
              <a:rPr sz="2000" dirty="0">
                <a:latin typeface="Calibri"/>
                <a:cs typeface="Calibri"/>
              </a:rPr>
              <a:t>a  </a:t>
            </a:r>
            <a:r>
              <a:rPr sz="2000" spc="-10" dirty="0">
                <a:latin typeface="Calibri"/>
                <a:cs typeface="Calibri"/>
              </a:rPr>
              <a:t>tempo indeterminato </a:t>
            </a:r>
            <a:r>
              <a:rPr sz="2000" dirty="0">
                <a:latin typeface="Calibri"/>
                <a:cs typeface="Calibri"/>
              </a:rPr>
              <a:t>(a </a:t>
            </a:r>
            <a:r>
              <a:rPr sz="2000" spc="-5" dirty="0">
                <a:latin typeface="Calibri"/>
                <a:cs typeface="Calibri"/>
              </a:rPr>
              <a:t>tutele</a:t>
            </a:r>
            <a:r>
              <a:rPr sz="2000" spc="50" dirty="0">
                <a:latin typeface="Calibri"/>
                <a:cs typeface="Calibri"/>
              </a:rPr>
              <a:t> </a:t>
            </a:r>
            <a:r>
              <a:rPr sz="2000" spc="-5" dirty="0">
                <a:latin typeface="Calibri"/>
                <a:cs typeface="Calibri"/>
              </a:rPr>
              <a:t>crescenti).</a:t>
            </a:r>
            <a:endParaRPr sz="2000" dirty="0">
              <a:latin typeface="Calibri"/>
              <a:cs typeface="Calibri"/>
            </a:endParaRPr>
          </a:p>
          <a:p>
            <a:pPr marL="12698" marR="5080" algn="just"/>
            <a:r>
              <a:rPr sz="2000" dirty="0">
                <a:latin typeface="Calibri"/>
                <a:cs typeface="Calibri"/>
              </a:rPr>
              <a:t>Anche se </a:t>
            </a:r>
            <a:r>
              <a:rPr sz="2000" spc="-5" dirty="0">
                <a:latin typeface="Calibri"/>
                <a:cs typeface="Calibri"/>
              </a:rPr>
              <a:t>le </a:t>
            </a:r>
            <a:r>
              <a:rPr sz="2000" spc="-10" dirty="0">
                <a:latin typeface="Calibri"/>
                <a:cs typeface="Calibri"/>
              </a:rPr>
              <a:t>co.co.co. </a:t>
            </a:r>
            <a:r>
              <a:rPr sz="2000" spc="-5" dirty="0">
                <a:latin typeface="Calibri"/>
                <a:cs typeface="Calibri"/>
              </a:rPr>
              <a:t>non </a:t>
            </a:r>
            <a:r>
              <a:rPr sz="2000" spc="-10" dirty="0">
                <a:latin typeface="Calibri"/>
                <a:cs typeface="Calibri"/>
              </a:rPr>
              <a:t>avranno </a:t>
            </a:r>
            <a:r>
              <a:rPr sz="2000" spc="-5" dirty="0">
                <a:latin typeface="Calibri"/>
                <a:cs typeface="Calibri"/>
              </a:rPr>
              <a:t>più bisogno del </a:t>
            </a:r>
            <a:r>
              <a:rPr sz="2000" spc="-15" dirty="0">
                <a:latin typeface="Calibri"/>
                <a:cs typeface="Calibri"/>
              </a:rPr>
              <a:t>“progetto” </a:t>
            </a:r>
            <a:r>
              <a:rPr sz="2000" spc="-10" dirty="0">
                <a:latin typeface="Calibri"/>
                <a:cs typeface="Calibri"/>
              </a:rPr>
              <a:t>dovranno  presentare </a:t>
            </a:r>
            <a:r>
              <a:rPr sz="2000" spc="-5" dirty="0">
                <a:latin typeface="Calibri"/>
                <a:cs typeface="Calibri"/>
              </a:rPr>
              <a:t>tutti </a:t>
            </a:r>
            <a:r>
              <a:rPr sz="2000" dirty="0">
                <a:latin typeface="Calibri"/>
                <a:cs typeface="Calibri"/>
              </a:rPr>
              <a:t>i </a:t>
            </a:r>
            <a:r>
              <a:rPr sz="2000" spc="-5" dirty="0">
                <a:latin typeface="Calibri"/>
                <a:cs typeface="Calibri"/>
              </a:rPr>
              <a:t>requisiti, </a:t>
            </a:r>
            <a:r>
              <a:rPr sz="2000" dirty="0">
                <a:latin typeface="Calibri"/>
                <a:cs typeface="Calibri"/>
              </a:rPr>
              <a:t>di </a:t>
            </a:r>
            <a:r>
              <a:rPr sz="2000" b="1" spc="-5" dirty="0">
                <a:latin typeface="Calibri"/>
                <a:cs typeface="Calibri"/>
              </a:rPr>
              <a:t>autonomia ed </a:t>
            </a:r>
            <a:r>
              <a:rPr sz="2000" b="1" spc="-15" dirty="0">
                <a:latin typeface="Calibri"/>
                <a:cs typeface="Calibri"/>
              </a:rPr>
              <a:t>effettività</a:t>
            </a:r>
            <a:r>
              <a:rPr sz="2000" spc="-15" dirty="0">
                <a:latin typeface="Calibri"/>
                <a:cs typeface="Calibri"/>
              </a:rPr>
              <a:t>, </a:t>
            </a:r>
            <a:r>
              <a:rPr sz="2000" dirty="0">
                <a:latin typeface="Calibri"/>
                <a:cs typeface="Calibri"/>
              </a:rPr>
              <a:t>che </a:t>
            </a:r>
            <a:r>
              <a:rPr sz="2000" spc="-10" dirty="0">
                <a:latin typeface="Calibri"/>
                <a:cs typeface="Calibri"/>
              </a:rPr>
              <a:t>consentono </a:t>
            </a:r>
            <a:r>
              <a:rPr sz="2000" dirty="0">
                <a:latin typeface="Calibri"/>
                <a:cs typeface="Calibri"/>
              </a:rPr>
              <a:t>di  </a:t>
            </a:r>
            <a:r>
              <a:rPr sz="2000" spc="-10" dirty="0">
                <a:latin typeface="Calibri"/>
                <a:cs typeface="Calibri"/>
              </a:rPr>
              <a:t>sottrarli </a:t>
            </a:r>
            <a:r>
              <a:rPr sz="2000" spc="-5" dirty="0">
                <a:latin typeface="Calibri"/>
                <a:cs typeface="Calibri"/>
              </a:rPr>
              <a:t>alla </a:t>
            </a:r>
            <a:r>
              <a:rPr sz="2000" spc="-25" dirty="0">
                <a:latin typeface="Calibri"/>
                <a:cs typeface="Calibri"/>
              </a:rPr>
              <a:t>sfera </a:t>
            </a:r>
            <a:r>
              <a:rPr sz="2000" spc="-5" dirty="0">
                <a:latin typeface="Calibri"/>
                <a:cs typeface="Calibri"/>
              </a:rPr>
              <a:t>del </a:t>
            </a:r>
            <a:r>
              <a:rPr sz="2000" spc="-20" dirty="0">
                <a:latin typeface="Calibri"/>
                <a:cs typeface="Calibri"/>
              </a:rPr>
              <a:t>lavoro </a:t>
            </a:r>
            <a:r>
              <a:rPr sz="2000" spc="-10" dirty="0">
                <a:latin typeface="Calibri"/>
                <a:cs typeface="Calibri"/>
              </a:rPr>
              <a:t>subordinato </a:t>
            </a:r>
            <a:r>
              <a:rPr sz="2000" dirty="0">
                <a:latin typeface="Calibri"/>
                <a:cs typeface="Calibri"/>
              </a:rPr>
              <a:t>e </a:t>
            </a:r>
            <a:r>
              <a:rPr sz="2000" spc="-5" dirty="0">
                <a:latin typeface="Calibri"/>
                <a:cs typeface="Calibri"/>
              </a:rPr>
              <a:t>ricondurli quindi alla tutela  giurisdizionale </a:t>
            </a:r>
            <a:r>
              <a:rPr sz="2000" dirty="0">
                <a:latin typeface="Calibri"/>
                <a:cs typeface="Calibri"/>
              </a:rPr>
              <a:t>di cui </a:t>
            </a:r>
            <a:r>
              <a:rPr sz="2000" spc="-15" dirty="0">
                <a:latin typeface="Calibri"/>
                <a:cs typeface="Calibri"/>
              </a:rPr>
              <a:t>all’articolo </a:t>
            </a:r>
            <a:r>
              <a:rPr sz="2000" dirty="0">
                <a:latin typeface="Calibri"/>
                <a:cs typeface="Calibri"/>
              </a:rPr>
              <a:t>409</a:t>
            </a:r>
            <a:r>
              <a:rPr sz="2000" spc="20" dirty="0">
                <a:latin typeface="Calibri"/>
                <a:cs typeface="Calibri"/>
              </a:rPr>
              <a:t> </a:t>
            </a:r>
            <a:r>
              <a:rPr sz="2000" spc="-5" dirty="0">
                <a:latin typeface="Calibri"/>
                <a:cs typeface="Calibri"/>
              </a:rPr>
              <a:t>c.p.c..</a:t>
            </a:r>
            <a:endParaRPr sz="2000" dirty="0">
              <a:latin typeface="Calibri"/>
              <a:cs typeface="Calibri"/>
            </a:endParaRPr>
          </a:p>
        </p:txBody>
      </p:sp>
      <p:sp>
        <p:nvSpPr>
          <p:cNvPr id="5" name="object 5"/>
          <p:cNvSpPr txBox="1"/>
          <p:nvPr/>
        </p:nvSpPr>
        <p:spPr>
          <a:xfrm>
            <a:off x="1547664" y="1484784"/>
            <a:ext cx="6350000" cy="492443"/>
          </a:xfrm>
          <a:prstGeom prst="rect">
            <a:avLst/>
          </a:prstGeom>
          <a:solidFill>
            <a:srgbClr val="FF0000"/>
          </a:solidFill>
          <a:ln w="28575">
            <a:solidFill>
              <a:schemeClr val="tx1"/>
            </a:solidFill>
          </a:ln>
        </p:spPr>
        <p:txBody>
          <a:bodyPr vert="horz" wrap="square" lIns="0" tIns="0" rIns="0" bIns="0" rtlCol="0">
            <a:spAutoFit/>
          </a:bodyPr>
          <a:lstStyle/>
          <a:p>
            <a:pPr marL="12698" algn="ctr"/>
            <a:r>
              <a:rPr sz="3200" b="1" dirty="0">
                <a:latin typeface="Calibri"/>
                <a:cs typeface="Calibri"/>
              </a:rPr>
              <a:t>RIORDINO </a:t>
            </a:r>
            <a:r>
              <a:rPr sz="3200" b="1" spc="-10" dirty="0">
                <a:latin typeface="Calibri"/>
                <a:cs typeface="Calibri"/>
              </a:rPr>
              <a:t>TIPOLOGIE</a:t>
            </a:r>
            <a:r>
              <a:rPr sz="3200" b="1" spc="-100" dirty="0">
                <a:latin typeface="Calibri"/>
                <a:cs typeface="Calibri"/>
              </a:rPr>
              <a:t> </a:t>
            </a:r>
            <a:r>
              <a:rPr sz="3200" b="1" spc="-30" dirty="0">
                <a:latin typeface="Calibri"/>
                <a:cs typeface="Calibri"/>
              </a:rPr>
              <a:t>CONTRATTUALI</a:t>
            </a:r>
            <a:endParaRPr sz="3200" dirty="0">
              <a:latin typeface="Calibri"/>
              <a:cs typeface="Calibri"/>
            </a:endParaRPr>
          </a:p>
        </p:txBody>
      </p:sp>
      <p:sp>
        <p:nvSpPr>
          <p:cNvPr id="6" name="object 6"/>
          <p:cNvSpPr txBox="1">
            <a:spLocks noGrp="1"/>
          </p:cNvSpPr>
          <p:nvPr>
            <p:ph type="title"/>
          </p:nvPr>
        </p:nvSpPr>
        <p:spPr>
          <a:xfrm>
            <a:off x="1403648" y="116632"/>
            <a:ext cx="7499350" cy="956587"/>
          </a:xfrm>
          <a:prstGeom prst="rect">
            <a:avLst/>
          </a:prstGeom>
        </p:spPr>
        <p:txBody>
          <a:bodyPr vert="horz" wrap="square" lIns="0" tIns="269466" rIns="0" bIns="0" rtlCol="0">
            <a:spAutoFit/>
          </a:bodyPr>
          <a:lstStyle/>
          <a:p>
            <a:pPr marL="12698" algn="ctr"/>
            <a:r>
              <a:rPr spc="-10" dirty="0"/>
              <a:t>Jobs </a:t>
            </a:r>
            <a:r>
              <a:rPr dirty="0"/>
              <a:t>Act </a:t>
            </a:r>
            <a:r>
              <a:rPr spc="-15" dirty="0"/>
              <a:t>D.lgs.</a:t>
            </a:r>
            <a:r>
              <a:rPr spc="-35" dirty="0"/>
              <a:t> </a:t>
            </a:r>
            <a:r>
              <a:rPr spc="-10" dirty="0"/>
              <a:t>81/2015</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1720" y="1052736"/>
            <a:ext cx="5405120" cy="492443"/>
          </a:xfrm>
          <a:prstGeom prst="rect">
            <a:avLst/>
          </a:prstGeom>
          <a:solidFill>
            <a:srgbClr val="FF0000"/>
          </a:solidFill>
          <a:ln w="28575">
            <a:solidFill>
              <a:schemeClr val="tx1"/>
            </a:solidFill>
          </a:ln>
        </p:spPr>
        <p:txBody>
          <a:bodyPr vert="horz" wrap="square" lIns="0" tIns="0" rIns="0" bIns="0" rtlCol="0">
            <a:spAutoFit/>
          </a:bodyPr>
          <a:lstStyle/>
          <a:p>
            <a:pPr marL="12698" algn="ctr"/>
            <a:r>
              <a:rPr sz="3200" b="1" dirty="0">
                <a:latin typeface="Calibri"/>
                <a:cs typeface="Calibri"/>
              </a:rPr>
              <a:t>INQUADRAMENTO</a:t>
            </a:r>
            <a:r>
              <a:rPr sz="3200" b="1" spc="-75" dirty="0">
                <a:latin typeface="Calibri"/>
                <a:cs typeface="Calibri"/>
              </a:rPr>
              <a:t> </a:t>
            </a:r>
            <a:r>
              <a:rPr sz="3200" b="1" spc="-5" dirty="0">
                <a:latin typeface="Calibri"/>
                <a:cs typeface="Calibri"/>
              </a:rPr>
              <a:t>TRIBUTARIO</a:t>
            </a:r>
            <a:endParaRPr sz="3200" dirty="0">
              <a:latin typeface="Calibri"/>
              <a:cs typeface="Calibri"/>
            </a:endParaRPr>
          </a:p>
        </p:txBody>
      </p:sp>
      <p:sp>
        <p:nvSpPr>
          <p:cNvPr id="3" name="object 3"/>
          <p:cNvSpPr/>
          <p:nvPr/>
        </p:nvSpPr>
        <p:spPr>
          <a:xfrm>
            <a:off x="1187624" y="1604772"/>
            <a:ext cx="7734380" cy="3846829"/>
          </a:xfrm>
          <a:custGeom>
            <a:avLst/>
            <a:gdLst/>
            <a:ahLst/>
            <a:cxnLst/>
            <a:rect l="l" t="t" r="r" b="b"/>
            <a:pathLst>
              <a:path w="8623300" h="3846829">
                <a:moveTo>
                  <a:pt x="0" y="3846576"/>
                </a:moveTo>
                <a:lnTo>
                  <a:pt x="8622792" y="3846576"/>
                </a:lnTo>
                <a:lnTo>
                  <a:pt x="8622792" y="0"/>
                </a:lnTo>
                <a:lnTo>
                  <a:pt x="0" y="0"/>
                </a:lnTo>
                <a:lnTo>
                  <a:pt x="0" y="3846576"/>
                </a:lnTo>
                <a:close/>
              </a:path>
            </a:pathLst>
          </a:custGeom>
          <a:solidFill>
            <a:srgbClr val="FFFFFF"/>
          </a:solidFill>
        </p:spPr>
        <p:txBody>
          <a:bodyPr wrap="square" lIns="0" tIns="0" rIns="0" bIns="0" rtlCol="0"/>
          <a:lstStyle/>
          <a:p>
            <a:endParaRPr/>
          </a:p>
        </p:txBody>
      </p:sp>
      <p:sp>
        <p:nvSpPr>
          <p:cNvPr id="5" name="object 5"/>
          <p:cNvSpPr txBox="1"/>
          <p:nvPr/>
        </p:nvSpPr>
        <p:spPr>
          <a:xfrm>
            <a:off x="1187624" y="2060848"/>
            <a:ext cx="7657545" cy="3829253"/>
          </a:xfrm>
          <a:prstGeom prst="rect">
            <a:avLst/>
          </a:prstGeom>
        </p:spPr>
        <p:txBody>
          <a:bodyPr vert="horz" wrap="square" lIns="0" tIns="0" rIns="0" bIns="0" rtlCol="0">
            <a:spAutoFit/>
          </a:bodyPr>
          <a:lstStyle/>
          <a:p>
            <a:pPr algn="ctr">
              <a:lnSpc>
                <a:spcPct val="100000"/>
              </a:lnSpc>
            </a:pPr>
            <a:r>
              <a:rPr b="1" dirty="0">
                <a:latin typeface="Calibri"/>
                <a:cs typeface="Calibri"/>
              </a:rPr>
              <a:t>Art. 50 </a:t>
            </a:r>
            <a:r>
              <a:rPr b="1" spc="-5" dirty="0">
                <a:latin typeface="Calibri"/>
                <a:cs typeface="Calibri"/>
              </a:rPr>
              <a:t>c.1 </a:t>
            </a:r>
            <a:r>
              <a:rPr b="1" spc="-10" dirty="0">
                <a:latin typeface="Calibri"/>
                <a:cs typeface="Calibri"/>
              </a:rPr>
              <a:t>lett. </a:t>
            </a:r>
            <a:r>
              <a:rPr b="1" dirty="0">
                <a:latin typeface="Calibri"/>
                <a:cs typeface="Calibri"/>
              </a:rPr>
              <a:t>c-bis)</a:t>
            </a:r>
            <a:r>
              <a:rPr b="1" spc="-105" dirty="0">
                <a:latin typeface="Calibri"/>
                <a:cs typeface="Calibri"/>
              </a:rPr>
              <a:t> </a:t>
            </a:r>
            <a:r>
              <a:rPr b="1" spc="-5" dirty="0">
                <a:latin typeface="Calibri"/>
                <a:cs typeface="Calibri"/>
              </a:rPr>
              <a:t>TUIR</a:t>
            </a:r>
            <a:endParaRPr dirty="0">
              <a:latin typeface="Calibri"/>
              <a:cs typeface="Calibri"/>
            </a:endParaRPr>
          </a:p>
          <a:p>
            <a:pPr algn="ctr">
              <a:lnSpc>
                <a:spcPct val="100000"/>
              </a:lnSpc>
            </a:pPr>
            <a:r>
              <a:rPr b="1" spc="-5" dirty="0">
                <a:latin typeface="Calibri"/>
                <a:cs typeface="Calibri"/>
              </a:rPr>
              <a:t>REDDITI </a:t>
            </a:r>
            <a:r>
              <a:rPr b="1" spc="-20" dirty="0">
                <a:latin typeface="Calibri"/>
                <a:cs typeface="Calibri"/>
              </a:rPr>
              <a:t>ASSIMILATI </a:t>
            </a:r>
            <a:r>
              <a:rPr b="1" dirty="0">
                <a:latin typeface="Calibri"/>
                <a:cs typeface="Calibri"/>
              </a:rPr>
              <a:t>A </a:t>
            </a:r>
            <a:r>
              <a:rPr b="1" spc="-5" dirty="0">
                <a:latin typeface="Calibri"/>
                <a:cs typeface="Calibri"/>
              </a:rPr>
              <a:t>QUELLI </a:t>
            </a:r>
            <a:r>
              <a:rPr b="1" dirty="0">
                <a:latin typeface="Calibri"/>
                <a:cs typeface="Calibri"/>
              </a:rPr>
              <a:t>DI </a:t>
            </a:r>
            <a:r>
              <a:rPr b="1" spc="-30" dirty="0">
                <a:latin typeface="Calibri"/>
                <a:cs typeface="Calibri"/>
              </a:rPr>
              <a:t>LAVORO</a:t>
            </a:r>
            <a:r>
              <a:rPr b="1" spc="20" dirty="0">
                <a:latin typeface="Calibri"/>
                <a:cs typeface="Calibri"/>
              </a:rPr>
              <a:t> </a:t>
            </a:r>
            <a:r>
              <a:rPr b="1" dirty="0">
                <a:latin typeface="Calibri"/>
                <a:cs typeface="Calibri"/>
              </a:rPr>
              <a:t>DIPENDENTE</a:t>
            </a:r>
            <a:endParaRPr dirty="0">
              <a:latin typeface="Calibri"/>
              <a:cs typeface="Calibri"/>
            </a:endParaRPr>
          </a:p>
          <a:p>
            <a:pPr marL="12698" marR="5080" algn="just"/>
            <a:r>
              <a:rPr i="1" spc="-5" dirty="0">
                <a:latin typeface="Calibri"/>
                <a:cs typeface="Calibri"/>
              </a:rPr>
              <a:t>“….le </a:t>
            </a:r>
            <a:r>
              <a:rPr i="1" spc="-10" dirty="0">
                <a:latin typeface="Calibri"/>
                <a:cs typeface="Calibri"/>
              </a:rPr>
              <a:t>somme…percepite </a:t>
            </a:r>
            <a:r>
              <a:rPr i="1" spc="-5" dirty="0">
                <a:latin typeface="Calibri"/>
                <a:cs typeface="Calibri"/>
              </a:rPr>
              <a:t>in relazione ad altri </a:t>
            </a:r>
            <a:r>
              <a:rPr b="1" i="1" u="heavy" dirty="0">
                <a:latin typeface="Calibri"/>
                <a:cs typeface="Calibri"/>
              </a:rPr>
              <a:t>rapporti </a:t>
            </a:r>
            <a:r>
              <a:rPr b="1" i="1" u="heavy" spc="-5" dirty="0">
                <a:latin typeface="Calibri"/>
                <a:cs typeface="Calibri"/>
              </a:rPr>
              <a:t>di collaborazione </a:t>
            </a:r>
            <a:r>
              <a:rPr i="1" spc="-5" dirty="0">
                <a:latin typeface="Calibri"/>
                <a:cs typeface="Calibri"/>
              </a:rPr>
              <a:t>aventi per </a:t>
            </a:r>
            <a:r>
              <a:rPr i="1" spc="-10" dirty="0">
                <a:latin typeface="Calibri"/>
                <a:cs typeface="Calibri"/>
              </a:rPr>
              <a:t>oggetto  </a:t>
            </a:r>
            <a:r>
              <a:rPr i="1" spc="-5" dirty="0">
                <a:latin typeface="Calibri"/>
                <a:cs typeface="Calibri"/>
              </a:rPr>
              <a:t>la </a:t>
            </a:r>
            <a:r>
              <a:rPr i="1" spc="-10" dirty="0">
                <a:latin typeface="Calibri"/>
                <a:cs typeface="Calibri"/>
              </a:rPr>
              <a:t>prestazione </a:t>
            </a:r>
            <a:r>
              <a:rPr i="1" spc="5" dirty="0">
                <a:latin typeface="Calibri"/>
                <a:cs typeface="Calibri"/>
              </a:rPr>
              <a:t>di </a:t>
            </a:r>
            <a:r>
              <a:rPr i="1" spc="-10" dirty="0">
                <a:latin typeface="Calibri"/>
                <a:cs typeface="Calibri"/>
              </a:rPr>
              <a:t>attività </a:t>
            </a:r>
            <a:r>
              <a:rPr i="1" spc="-15" dirty="0">
                <a:latin typeface="Calibri"/>
                <a:cs typeface="Calibri"/>
              </a:rPr>
              <a:t>svolte </a:t>
            </a:r>
            <a:r>
              <a:rPr b="1" i="1" u="heavy" spc="-5" dirty="0">
                <a:latin typeface="Calibri"/>
                <a:cs typeface="Calibri"/>
              </a:rPr>
              <a:t>senza </a:t>
            </a:r>
            <a:r>
              <a:rPr b="1" i="1" u="heavy" spc="-10" dirty="0">
                <a:latin typeface="Calibri"/>
                <a:cs typeface="Calibri"/>
              </a:rPr>
              <a:t>vincolo </a:t>
            </a:r>
            <a:r>
              <a:rPr b="1" i="1" u="heavy" dirty="0">
                <a:latin typeface="Calibri"/>
                <a:cs typeface="Calibri"/>
              </a:rPr>
              <a:t>di </a:t>
            </a:r>
            <a:r>
              <a:rPr b="1" i="1" u="heavy" spc="-5" dirty="0">
                <a:latin typeface="Calibri"/>
                <a:cs typeface="Calibri"/>
              </a:rPr>
              <a:t>subordinazione </a:t>
            </a:r>
            <a:r>
              <a:rPr i="1" dirty="0">
                <a:latin typeface="Calibri"/>
                <a:cs typeface="Calibri"/>
              </a:rPr>
              <a:t>a </a:t>
            </a:r>
            <a:r>
              <a:rPr i="1" spc="-10" dirty="0">
                <a:latin typeface="Calibri"/>
                <a:cs typeface="Calibri"/>
              </a:rPr>
              <a:t>favore </a:t>
            </a:r>
            <a:r>
              <a:rPr i="1" spc="-5" dirty="0">
                <a:latin typeface="Calibri"/>
                <a:cs typeface="Calibri"/>
              </a:rPr>
              <a:t>di un </a:t>
            </a:r>
            <a:r>
              <a:rPr i="1" spc="-10" dirty="0">
                <a:latin typeface="Calibri"/>
                <a:cs typeface="Calibri"/>
              </a:rPr>
              <a:t>determinato  </a:t>
            </a:r>
            <a:r>
              <a:rPr i="1" spc="-15" dirty="0">
                <a:latin typeface="Calibri"/>
                <a:cs typeface="Calibri"/>
              </a:rPr>
              <a:t>soggetto </a:t>
            </a:r>
            <a:r>
              <a:rPr i="1" dirty="0">
                <a:latin typeface="Calibri"/>
                <a:cs typeface="Calibri"/>
              </a:rPr>
              <a:t>nel </a:t>
            </a:r>
            <a:r>
              <a:rPr i="1" spc="-5" dirty="0">
                <a:latin typeface="Calibri"/>
                <a:cs typeface="Calibri"/>
              </a:rPr>
              <a:t>quadro di un </a:t>
            </a:r>
            <a:r>
              <a:rPr i="1" spc="-10" dirty="0">
                <a:latin typeface="Calibri"/>
                <a:cs typeface="Calibri"/>
              </a:rPr>
              <a:t>rapporto unitario </a:t>
            </a:r>
            <a:r>
              <a:rPr i="1" dirty="0">
                <a:latin typeface="Calibri"/>
                <a:cs typeface="Calibri"/>
              </a:rPr>
              <a:t>e </a:t>
            </a:r>
            <a:r>
              <a:rPr i="1" spc="-10" dirty="0">
                <a:latin typeface="Calibri"/>
                <a:cs typeface="Calibri"/>
              </a:rPr>
              <a:t>continuativo senza </a:t>
            </a:r>
            <a:r>
              <a:rPr i="1" spc="-5" dirty="0">
                <a:latin typeface="Calibri"/>
                <a:cs typeface="Calibri"/>
              </a:rPr>
              <a:t>impiego di mezzi  </a:t>
            </a:r>
            <a:r>
              <a:rPr i="1" spc="-10" dirty="0">
                <a:latin typeface="Calibri"/>
                <a:cs typeface="Calibri"/>
              </a:rPr>
              <a:t>organizzati </a:t>
            </a:r>
            <a:r>
              <a:rPr i="1" dirty="0">
                <a:latin typeface="Calibri"/>
                <a:cs typeface="Calibri"/>
              </a:rPr>
              <a:t>e con </a:t>
            </a:r>
            <a:r>
              <a:rPr i="1" spc="-5" dirty="0">
                <a:latin typeface="Calibri"/>
                <a:cs typeface="Calibri"/>
              </a:rPr>
              <a:t>retribuzione </a:t>
            </a:r>
            <a:r>
              <a:rPr i="1" spc="-10" dirty="0">
                <a:latin typeface="Calibri"/>
                <a:cs typeface="Calibri"/>
              </a:rPr>
              <a:t>periodica prestabilita, </a:t>
            </a:r>
            <a:r>
              <a:rPr i="1" spc="-5" dirty="0">
                <a:latin typeface="Calibri"/>
                <a:cs typeface="Calibri"/>
              </a:rPr>
              <a:t>sempreché le collaborazioni </a:t>
            </a:r>
            <a:r>
              <a:rPr i="1" dirty="0">
                <a:latin typeface="Calibri"/>
                <a:cs typeface="Calibri"/>
              </a:rPr>
              <a:t>non  </a:t>
            </a:r>
            <a:r>
              <a:rPr i="1" spc="-5" dirty="0">
                <a:latin typeface="Calibri"/>
                <a:cs typeface="Calibri"/>
              </a:rPr>
              <a:t>rientrino </a:t>
            </a:r>
            <a:r>
              <a:rPr i="1" spc="-20" dirty="0">
                <a:latin typeface="Calibri"/>
                <a:cs typeface="Calibri"/>
              </a:rPr>
              <a:t>nell’oggetto dell’arte </a:t>
            </a:r>
            <a:r>
              <a:rPr i="1" dirty="0">
                <a:latin typeface="Calibri"/>
                <a:cs typeface="Calibri"/>
              </a:rPr>
              <a:t>o </a:t>
            </a:r>
            <a:r>
              <a:rPr i="1" spc="-10" dirty="0">
                <a:latin typeface="Calibri"/>
                <a:cs typeface="Calibri"/>
              </a:rPr>
              <a:t>professione </a:t>
            </a:r>
            <a:r>
              <a:rPr i="1" spc="-5" dirty="0">
                <a:latin typeface="Calibri"/>
                <a:cs typeface="Calibri"/>
              </a:rPr>
              <a:t>di cui </a:t>
            </a:r>
            <a:r>
              <a:rPr i="1" spc="-20" dirty="0">
                <a:latin typeface="Calibri"/>
                <a:cs typeface="Calibri"/>
              </a:rPr>
              <a:t>all’art. </a:t>
            </a:r>
            <a:r>
              <a:rPr i="1" spc="-5" dirty="0">
                <a:latin typeface="Calibri"/>
                <a:cs typeface="Calibri"/>
              </a:rPr>
              <a:t>53, c. </a:t>
            </a:r>
            <a:r>
              <a:rPr i="1" dirty="0">
                <a:latin typeface="Calibri"/>
                <a:cs typeface="Calibri"/>
              </a:rPr>
              <a:t>1 </a:t>
            </a:r>
            <a:r>
              <a:rPr i="1" spc="-10" dirty="0">
                <a:latin typeface="Calibri"/>
                <a:cs typeface="Calibri"/>
              </a:rPr>
              <a:t>concernente </a:t>
            </a:r>
            <a:r>
              <a:rPr i="1" spc="-5" dirty="0">
                <a:latin typeface="Calibri"/>
                <a:cs typeface="Calibri"/>
              </a:rPr>
              <a:t>redditi </a:t>
            </a:r>
            <a:r>
              <a:rPr i="1" spc="10" dirty="0">
                <a:latin typeface="Calibri"/>
                <a:cs typeface="Calibri"/>
              </a:rPr>
              <a:t>di  </a:t>
            </a:r>
            <a:r>
              <a:rPr i="1" spc="-10" dirty="0">
                <a:latin typeface="Calibri"/>
                <a:cs typeface="Calibri"/>
              </a:rPr>
              <a:t>lavoro</a:t>
            </a:r>
            <a:r>
              <a:rPr i="1" spc="-55" dirty="0">
                <a:latin typeface="Calibri"/>
                <a:cs typeface="Calibri"/>
              </a:rPr>
              <a:t> </a:t>
            </a:r>
            <a:r>
              <a:rPr i="1" spc="-20" dirty="0">
                <a:latin typeface="Calibri"/>
                <a:cs typeface="Calibri"/>
              </a:rPr>
              <a:t>autonomo.”</a:t>
            </a:r>
            <a:endParaRPr dirty="0">
              <a:latin typeface="Calibri"/>
              <a:cs typeface="Calibri"/>
            </a:endParaRPr>
          </a:p>
          <a:p>
            <a:pPr algn="ctr">
              <a:spcBef>
                <a:spcPts val="1200"/>
              </a:spcBef>
            </a:pPr>
            <a:r>
              <a:rPr b="1" spc="-5" dirty="0">
                <a:latin typeface="Calibri"/>
                <a:cs typeface="Calibri"/>
              </a:rPr>
              <a:t>Art. </a:t>
            </a:r>
            <a:r>
              <a:rPr b="1" dirty="0">
                <a:latin typeface="Calibri"/>
                <a:cs typeface="Calibri"/>
              </a:rPr>
              <a:t>23 </a:t>
            </a:r>
            <a:r>
              <a:rPr b="1" spc="-5" dirty="0">
                <a:latin typeface="Calibri"/>
                <a:cs typeface="Calibri"/>
              </a:rPr>
              <a:t>DPR</a:t>
            </a:r>
            <a:r>
              <a:rPr b="1" spc="-45" dirty="0">
                <a:latin typeface="Calibri"/>
                <a:cs typeface="Calibri"/>
              </a:rPr>
              <a:t> </a:t>
            </a:r>
            <a:r>
              <a:rPr b="1" spc="-5" dirty="0">
                <a:latin typeface="Calibri"/>
                <a:cs typeface="Calibri"/>
              </a:rPr>
              <a:t>600/73</a:t>
            </a:r>
            <a:endParaRPr dirty="0">
              <a:latin typeface="Calibri"/>
              <a:cs typeface="Calibri"/>
            </a:endParaRPr>
          </a:p>
          <a:p>
            <a:pPr algn="ctr">
              <a:lnSpc>
                <a:spcPct val="100000"/>
              </a:lnSpc>
            </a:pPr>
            <a:r>
              <a:rPr b="1" spc="-25" dirty="0">
                <a:latin typeface="Calibri"/>
                <a:cs typeface="Calibri"/>
              </a:rPr>
              <a:t>RITENUTA</a:t>
            </a:r>
            <a:endParaRPr dirty="0">
              <a:latin typeface="Calibri"/>
              <a:cs typeface="Calibri"/>
            </a:endParaRPr>
          </a:p>
          <a:p>
            <a:pPr marL="12698" marR="6350" algn="just"/>
            <a:r>
              <a:rPr dirty="0">
                <a:latin typeface="Calibri"/>
                <a:cs typeface="Calibri"/>
              </a:rPr>
              <a:t>I </a:t>
            </a:r>
            <a:r>
              <a:rPr spc="-10" dirty="0">
                <a:latin typeface="Calibri"/>
                <a:cs typeface="Calibri"/>
              </a:rPr>
              <a:t>soggetti </a:t>
            </a:r>
            <a:r>
              <a:rPr spc="-5" dirty="0">
                <a:latin typeface="Calibri"/>
                <a:cs typeface="Calibri"/>
              </a:rPr>
              <a:t>che "..</a:t>
            </a:r>
            <a:r>
              <a:rPr i="1" spc="-5" dirty="0">
                <a:latin typeface="Calibri"/>
                <a:cs typeface="Calibri"/>
              </a:rPr>
              <a:t>.corrispondono somme…di </a:t>
            </a:r>
            <a:r>
              <a:rPr i="1" dirty="0">
                <a:latin typeface="Calibri"/>
                <a:cs typeface="Calibri"/>
              </a:rPr>
              <a:t>cui </a:t>
            </a:r>
            <a:r>
              <a:rPr i="1" spc="-20" dirty="0">
                <a:latin typeface="Calibri"/>
                <a:cs typeface="Calibri"/>
              </a:rPr>
              <a:t>all’art.51</a:t>
            </a:r>
            <a:r>
              <a:rPr i="1" spc="365" dirty="0">
                <a:latin typeface="Calibri"/>
                <a:cs typeface="Calibri"/>
              </a:rPr>
              <a:t> </a:t>
            </a:r>
            <a:r>
              <a:rPr i="1" spc="-5" dirty="0">
                <a:latin typeface="Calibri"/>
                <a:cs typeface="Calibri"/>
              </a:rPr>
              <a:t>devono operare </a:t>
            </a:r>
            <a:r>
              <a:rPr i="1" spc="-25" dirty="0">
                <a:latin typeface="Calibri"/>
                <a:cs typeface="Calibri"/>
              </a:rPr>
              <a:t>all’atto </a:t>
            </a:r>
            <a:r>
              <a:rPr i="1" spc="-5" dirty="0">
                <a:latin typeface="Calibri"/>
                <a:cs typeface="Calibri"/>
              </a:rPr>
              <a:t>del  </a:t>
            </a:r>
            <a:r>
              <a:rPr i="1" spc="-10" dirty="0">
                <a:latin typeface="Calibri"/>
                <a:cs typeface="Calibri"/>
              </a:rPr>
              <a:t>pagamento </a:t>
            </a:r>
            <a:r>
              <a:rPr i="1" spc="-5" dirty="0">
                <a:latin typeface="Calibri"/>
                <a:cs typeface="Calibri"/>
              </a:rPr>
              <a:t>una </a:t>
            </a:r>
            <a:r>
              <a:rPr i="1" spc="-10" dirty="0">
                <a:latin typeface="Calibri"/>
                <a:cs typeface="Calibri"/>
              </a:rPr>
              <a:t>ritenuta </a:t>
            </a:r>
            <a:r>
              <a:rPr i="1" dirty="0">
                <a:latin typeface="Calibri"/>
                <a:cs typeface="Calibri"/>
              </a:rPr>
              <a:t>a </a:t>
            </a:r>
            <a:r>
              <a:rPr i="1" spc="-5" dirty="0">
                <a:latin typeface="Calibri"/>
                <a:cs typeface="Calibri"/>
              </a:rPr>
              <a:t>titolo </a:t>
            </a:r>
            <a:r>
              <a:rPr i="1" spc="-25" dirty="0">
                <a:latin typeface="Calibri"/>
                <a:cs typeface="Calibri"/>
              </a:rPr>
              <a:t>d’acconto </a:t>
            </a:r>
            <a:r>
              <a:rPr i="1" spc="-5" dirty="0">
                <a:latin typeface="Calibri"/>
                <a:cs typeface="Calibri"/>
              </a:rPr>
              <a:t>dell’imposta </a:t>
            </a:r>
            <a:r>
              <a:rPr i="1" dirty="0">
                <a:latin typeface="Calibri"/>
                <a:cs typeface="Calibri"/>
              </a:rPr>
              <a:t>sul </a:t>
            </a:r>
            <a:r>
              <a:rPr i="1" spc="-10" dirty="0">
                <a:latin typeface="Calibri"/>
                <a:cs typeface="Calibri"/>
              </a:rPr>
              <a:t>reddito </a:t>
            </a:r>
            <a:r>
              <a:rPr i="1" spc="-5" dirty="0">
                <a:latin typeface="Calibri"/>
                <a:cs typeface="Calibri"/>
              </a:rPr>
              <a:t>delle persone fisiche  </a:t>
            </a:r>
            <a:r>
              <a:rPr i="1" spc="-10" dirty="0">
                <a:latin typeface="Calibri"/>
                <a:cs typeface="Calibri"/>
              </a:rPr>
              <a:t>dovuta </a:t>
            </a:r>
            <a:r>
              <a:rPr i="1" spc="-5" dirty="0">
                <a:latin typeface="Calibri"/>
                <a:cs typeface="Calibri"/>
              </a:rPr>
              <a:t>dai percipienti </a:t>
            </a:r>
            <a:r>
              <a:rPr i="1" spc="-10" dirty="0">
                <a:latin typeface="Calibri"/>
                <a:cs typeface="Calibri"/>
              </a:rPr>
              <a:t>con </a:t>
            </a:r>
            <a:r>
              <a:rPr i="1" spc="-5" dirty="0">
                <a:latin typeface="Calibri"/>
                <a:cs typeface="Calibri"/>
              </a:rPr>
              <a:t>obbligo di</a:t>
            </a:r>
            <a:r>
              <a:rPr i="1" spc="5" dirty="0">
                <a:latin typeface="Calibri"/>
                <a:cs typeface="Calibri"/>
              </a:rPr>
              <a:t> </a:t>
            </a:r>
            <a:r>
              <a:rPr i="1" spc="-5" dirty="0">
                <a:latin typeface="Calibri"/>
                <a:cs typeface="Calibri"/>
              </a:rPr>
              <a:t>rivalsa"</a:t>
            </a:r>
            <a:endParaRPr dirty="0">
              <a:latin typeface="Calibri"/>
              <a:cs typeface="Calibri"/>
            </a:endParaRPr>
          </a:p>
        </p:txBody>
      </p:sp>
      <p:sp>
        <p:nvSpPr>
          <p:cNvPr id="6" name="object 6"/>
          <p:cNvSpPr txBox="1">
            <a:spLocks noGrp="1"/>
          </p:cNvSpPr>
          <p:nvPr>
            <p:ph type="title"/>
          </p:nvPr>
        </p:nvSpPr>
        <p:spPr>
          <a:xfrm>
            <a:off x="1435100" y="-79454"/>
            <a:ext cx="7499350" cy="949206"/>
          </a:xfrm>
          <a:prstGeom prst="rect">
            <a:avLst/>
          </a:prstGeom>
        </p:spPr>
        <p:txBody>
          <a:bodyPr vert="horz" wrap="square" lIns="0" tIns="269466" rIns="0" bIns="0" rtlCol="0">
            <a:spAutoFit/>
          </a:bodyPr>
          <a:lstStyle/>
          <a:p>
            <a:pPr marL="12698" algn="ctr"/>
            <a:r>
              <a:rPr spc="-5" dirty="0"/>
              <a:t>Co.</a:t>
            </a:r>
            <a:r>
              <a:rPr spc="-10" dirty="0"/>
              <a:t>c</a:t>
            </a:r>
            <a:r>
              <a:rPr dirty="0"/>
              <a:t>o.</a:t>
            </a:r>
            <a:r>
              <a:rPr spc="-15" dirty="0"/>
              <a:t>c</a:t>
            </a:r>
            <a:r>
              <a:rPr dirty="0"/>
              <a:t>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59632" y="0"/>
            <a:ext cx="7499350" cy="949206"/>
          </a:xfrm>
          <a:prstGeom prst="rect">
            <a:avLst/>
          </a:prstGeom>
        </p:spPr>
        <p:txBody>
          <a:bodyPr vert="horz" wrap="square" lIns="0" tIns="269466" rIns="0" bIns="0" rtlCol="0">
            <a:spAutoFit/>
          </a:bodyPr>
          <a:lstStyle/>
          <a:p>
            <a:pPr marL="12698" algn="ctr"/>
            <a:r>
              <a:rPr spc="-5" dirty="0"/>
              <a:t>Co.</a:t>
            </a:r>
            <a:r>
              <a:rPr spc="-10" dirty="0"/>
              <a:t>c</a:t>
            </a:r>
            <a:r>
              <a:rPr dirty="0"/>
              <a:t>o.</a:t>
            </a:r>
            <a:r>
              <a:rPr spc="-15" dirty="0"/>
              <a:t>c</a:t>
            </a:r>
            <a:r>
              <a:rPr dirty="0"/>
              <a:t>o</a:t>
            </a:r>
            <a:r>
              <a:rPr dirty="0" smtClean="0"/>
              <a:t>.</a:t>
            </a:r>
            <a:r>
              <a:rPr lang="it-IT" dirty="0" smtClean="0"/>
              <a:t> – Aspetti previdenziali</a:t>
            </a:r>
            <a:endParaRPr dirty="0"/>
          </a:p>
        </p:txBody>
      </p:sp>
      <p:pic>
        <p:nvPicPr>
          <p:cNvPr id="94210" name="Picture 2"/>
          <p:cNvPicPr>
            <a:picLocks noChangeAspect="1" noChangeArrowheads="1"/>
          </p:cNvPicPr>
          <p:nvPr/>
        </p:nvPicPr>
        <p:blipFill>
          <a:blip r:embed="rId2" cstate="print"/>
          <a:srcRect/>
          <a:stretch>
            <a:fillRect/>
          </a:stretch>
        </p:blipFill>
        <p:spPr bwMode="auto">
          <a:xfrm>
            <a:off x="1619672" y="3429000"/>
            <a:ext cx="6191250" cy="2232248"/>
          </a:xfrm>
          <a:prstGeom prst="rect">
            <a:avLst/>
          </a:prstGeom>
          <a:noFill/>
          <a:ln w="9525">
            <a:noFill/>
            <a:miter lim="800000"/>
            <a:headEnd/>
            <a:tailEnd/>
          </a:ln>
        </p:spPr>
      </p:pic>
      <p:graphicFrame>
        <p:nvGraphicFramePr>
          <p:cNvPr id="9" name="Diagramma 8"/>
          <p:cNvGraphicFramePr/>
          <p:nvPr/>
        </p:nvGraphicFramePr>
        <p:xfrm>
          <a:off x="1691680" y="1412776"/>
          <a:ext cx="609600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971600" y="116632"/>
            <a:ext cx="7992888" cy="826095"/>
          </a:xfrm>
          <a:prstGeom prst="rect">
            <a:avLst/>
          </a:prstGeom>
        </p:spPr>
        <p:txBody>
          <a:bodyPr vert="horz" wrap="square" lIns="0" tIns="269466" rIns="0" bIns="0" rtlCol="0">
            <a:spAutoFit/>
          </a:bodyPr>
          <a:lstStyle/>
          <a:p>
            <a:pPr marL="12698" algn="ctr"/>
            <a:r>
              <a:rPr sz="3600" spc="-5" dirty="0"/>
              <a:t>Co.</a:t>
            </a:r>
            <a:r>
              <a:rPr sz="3600" spc="-10" dirty="0"/>
              <a:t>c</a:t>
            </a:r>
            <a:r>
              <a:rPr sz="3600" dirty="0"/>
              <a:t>o.</a:t>
            </a:r>
            <a:r>
              <a:rPr sz="3600" spc="-15" dirty="0"/>
              <a:t>c</a:t>
            </a:r>
            <a:r>
              <a:rPr sz="3600" dirty="0"/>
              <a:t>o</a:t>
            </a:r>
            <a:r>
              <a:rPr sz="3600" dirty="0" smtClean="0"/>
              <a:t>.</a:t>
            </a:r>
            <a:r>
              <a:rPr lang="it-IT" sz="3600" dirty="0" smtClean="0"/>
              <a:t> – Adempimenti amministrativi</a:t>
            </a:r>
            <a:endParaRPr sz="3600" dirty="0"/>
          </a:p>
        </p:txBody>
      </p:sp>
      <p:graphicFrame>
        <p:nvGraphicFramePr>
          <p:cNvPr id="4" name="Diagramma 3"/>
          <p:cNvGraphicFramePr/>
          <p:nvPr/>
        </p:nvGraphicFramePr>
        <p:xfrm>
          <a:off x="1547664"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3.bp.blogspot.com/-w1d67EzQE1M/UoODCiSlfNI/AAAAAAAAAiw/e_mF7W_-BFo/s320/istruttori+sportivi+e+personal+trainers.jpg"/>
          <p:cNvPicPr>
            <a:picLocks noChangeAspect="1" noChangeArrowheads="1"/>
          </p:cNvPicPr>
          <p:nvPr/>
        </p:nvPicPr>
        <p:blipFill>
          <a:blip r:embed="rId2" cstate="print"/>
          <a:srcRect/>
          <a:stretch>
            <a:fillRect/>
          </a:stretch>
        </p:blipFill>
        <p:spPr bwMode="auto">
          <a:xfrm>
            <a:off x="2339752" y="1628800"/>
            <a:ext cx="4968552" cy="4608512"/>
          </a:xfrm>
          <a:prstGeom prst="rect">
            <a:avLst/>
          </a:prstGeom>
          <a:noFill/>
          <a:ln w="9525">
            <a:noFill/>
            <a:miter lim="800000"/>
            <a:headEnd/>
            <a:tailEnd/>
          </a:ln>
        </p:spPr>
      </p:pic>
      <p:sp>
        <p:nvSpPr>
          <p:cNvPr id="4" name="Titolo 3"/>
          <p:cNvSpPr>
            <a:spLocks noGrp="1"/>
          </p:cNvSpPr>
          <p:nvPr>
            <p:ph type="title"/>
          </p:nvPr>
        </p:nvSpPr>
        <p:spPr>
          <a:xfrm>
            <a:off x="1403648" y="476672"/>
            <a:ext cx="7498080" cy="1143000"/>
          </a:xfrm>
        </p:spPr>
        <p:txBody>
          <a:bodyPr/>
          <a:lstStyle/>
          <a:p>
            <a:pPr algn="ctr"/>
            <a:r>
              <a:rPr lang="it-IT" dirty="0" smtClean="0"/>
              <a:t>Le prestazioni “Atipiche”</a:t>
            </a: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115616" y="980728"/>
            <a:ext cx="7818834" cy="5400600"/>
          </a:xfrm>
        </p:spPr>
        <p:txBody>
          <a:bodyPr/>
          <a:lstStyle/>
          <a:p>
            <a:pPr marL="277495" marR="6985" indent="-264795">
              <a:lnSpc>
                <a:spcPct val="100000"/>
              </a:lnSpc>
              <a:buClr>
                <a:srgbClr val="000066"/>
              </a:buClr>
              <a:buSzPct val="63636"/>
              <a:buFont typeface="Wingdings"/>
              <a:buChar char=""/>
              <a:tabLst>
                <a:tab pos="278130" algn="l"/>
                <a:tab pos="1887220" algn="l"/>
                <a:tab pos="2552065" algn="l"/>
                <a:tab pos="3760470" algn="l"/>
                <a:tab pos="4237990" algn="l"/>
                <a:tab pos="5259070" algn="l"/>
                <a:tab pos="6903720" algn="l"/>
                <a:tab pos="7318375" algn="l"/>
              </a:tabLst>
            </a:pPr>
            <a:endParaRPr lang="it-IT" sz="2800" spc="-5" dirty="0" smtClean="0">
              <a:latin typeface="Calibri" pitchFamily="34" charset="0"/>
              <a:cs typeface="Arial"/>
            </a:endParaRPr>
          </a:p>
          <a:p>
            <a:pPr marL="277495" marR="6985" indent="-264795">
              <a:lnSpc>
                <a:spcPct val="100000"/>
              </a:lnSpc>
              <a:buClr>
                <a:srgbClr val="000066"/>
              </a:buClr>
              <a:buSzPct val="63636"/>
              <a:buFont typeface="Wingdings"/>
              <a:buChar char=""/>
              <a:tabLst>
                <a:tab pos="278130" algn="l"/>
                <a:tab pos="1887220" algn="l"/>
                <a:tab pos="2552065" algn="l"/>
                <a:tab pos="3760470" algn="l"/>
                <a:tab pos="4237990" algn="l"/>
                <a:tab pos="5259070" algn="l"/>
                <a:tab pos="6903720" algn="l"/>
                <a:tab pos="7318375" algn="l"/>
              </a:tabLst>
            </a:pPr>
            <a:r>
              <a:rPr lang="it-IT" sz="2800" spc="-5" dirty="0" smtClean="0">
                <a:latin typeface="Calibri" pitchFamily="34" charset="0"/>
                <a:cs typeface="Arial"/>
              </a:rPr>
              <a:t>Es</a:t>
            </a:r>
            <a:r>
              <a:rPr lang="it-IT" sz="2800" dirty="0" smtClean="0">
                <a:latin typeface="Calibri" pitchFamily="34" charset="0"/>
                <a:cs typeface="Arial"/>
              </a:rPr>
              <a:t>c</a:t>
            </a:r>
            <a:r>
              <a:rPr lang="it-IT" sz="2800" spc="-5" dirty="0" smtClean="0">
                <a:latin typeface="Calibri" pitchFamily="34" charset="0"/>
                <a:cs typeface="Arial"/>
              </a:rPr>
              <a:t>lusione</a:t>
            </a:r>
            <a:r>
              <a:rPr lang="it-IT" sz="2800" dirty="0" smtClean="0">
                <a:latin typeface="Calibri" pitchFamily="34" charset="0"/>
                <a:cs typeface="Arial"/>
              </a:rPr>
              <a:t>	</a:t>
            </a:r>
            <a:r>
              <a:rPr lang="it-IT" sz="2800" spc="-5" dirty="0" smtClean="0">
                <a:latin typeface="Calibri" pitchFamily="34" charset="0"/>
                <a:cs typeface="Arial"/>
              </a:rPr>
              <a:t>per</a:t>
            </a:r>
            <a:r>
              <a:rPr lang="it-IT" sz="2800" dirty="0" smtClean="0">
                <a:latin typeface="Calibri" pitchFamily="34" charset="0"/>
                <a:cs typeface="Arial"/>
              </a:rPr>
              <a:t>	</a:t>
            </a:r>
            <a:r>
              <a:rPr lang="it-IT" sz="2800" spc="-5" dirty="0" smtClean="0">
                <a:latin typeface="Calibri" pitchFamily="34" charset="0"/>
                <a:cs typeface="Arial"/>
              </a:rPr>
              <a:t>rap</a:t>
            </a:r>
            <a:r>
              <a:rPr lang="it-IT" sz="2800" dirty="0" smtClean="0">
                <a:latin typeface="Calibri" pitchFamily="34" charset="0"/>
                <a:cs typeface="Arial"/>
              </a:rPr>
              <a:t>p</a:t>
            </a:r>
            <a:r>
              <a:rPr lang="it-IT" sz="2800" spc="-5" dirty="0" smtClean="0">
                <a:latin typeface="Calibri" pitchFamily="34" charset="0"/>
                <a:cs typeface="Arial"/>
              </a:rPr>
              <a:t>orti</a:t>
            </a:r>
            <a:r>
              <a:rPr lang="it-IT" sz="2800" dirty="0" smtClean="0">
                <a:latin typeface="Calibri" pitchFamily="34" charset="0"/>
                <a:cs typeface="Arial"/>
              </a:rPr>
              <a:t>	 </a:t>
            </a:r>
            <a:r>
              <a:rPr lang="it-IT" sz="2800" spc="-5" dirty="0" smtClean="0">
                <a:latin typeface="Calibri" pitchFamily="34" charset="0"/>
                <a:cs typeface="Arial"/>
              </a:rPr>
              <a:t>di</a:t>
            </a:r>
            <a:r>
              <a:rPr lang="it-IT" sz="2800" dirty="0" smtClean="0">
                <a:latin typeface="Calibri" pitchFamily="34" charset="0"/>
                <a:cs typeface="Arial"/>
              </a:rPr>
              <a:t>	</a:t>
            </a:r>
            <a:r>
              <a:rPr lang="it-IT" sz="2800" spc="-5" dirty="0" smtClean="0">
                <a:latin typeface="Calibri" pitchFamily="34" charset="0"/>
                <a:cs typeface="Arial"/>
              </a:rPr>
              <a:t>lav</a:t>
            </a:r>
            <a:r>
              <a:rPr lang="it-IT" sz="2800" dirty="0" smtClean="0">
                <a:latin typeface="Calibri" pitchFamily="34" charset="0"/>
                <a:cs typeface="Arial"/>
              </a:rPr>
              <a:t>o</a:t>
            </a:r>
            <a:r>
              <a:rPr lang="it-IT" sz="2800" spc="-5" dirty="0" smtClean="0">
                <a:latin typeface="Calibri" pitchFamily="34" charset="0"/>
                <a:cs typeface="Arial"/>
              </a:rPr>
              <a:t>ro</a:t>
            </a:r>
            <a:r>
              <a:rPr lang="it-IT" sz="2800" dirty="0" smtClean="0">
                <a:latin typeface="Calibri" pitchFamily="34" charset="0"/>
                <a:cs typeface="Arial"/>
              </a:rPr>
              <a:t>	</a:t>
            </a:r>
            <a:r>
              <a:rPr lang="it-IT" sz="2800" spc="-5" dirty="0" smtClean="0">
                <a:latin typeface="Calibri" pitchFamily="34" charset="0"/>
                <a:cs typeface="Arial"/>
              </a:rPr>
              <a:t>dipe</a:t>
            </a:r>
            <a:r>
              <a:rPr lang="it-IT" sz="2800" dirty="0" smtClean="0">
                <a:latin typeface="Calibri" pitchFamily="34" charset="0"/>
                <a:cs typeface="Arial"/>
              </a:rPr>
              <a:t>nd</a:t>
            </a:r>
            <a:r>
              <a:rPr lang="it-IT" sz="2800" spc="-5" dirty="0" smtClean="0">
                <a:latin typeface="Calibri" pitchFamily="34" charset="0"/>
                <a:cs typeface="Arial"/>
              </a:rPr>
              <a:t>ente</a:t>
            </a:r>
            <a:r>
              <a:rPr lang="it-IT" sz="2800" dirty="0" smtClean="0">
                <a:latin typeface="Calibri" pitchFamily="34" charset="0"/>
                <a:cs typeface="Arial"/>
              </a:rPr>
              <a:t>	</a:t>
            </a:r>
            <a:r>
              <a:rPr lang="it-IT" sz="2800" spc="-5" dirty="0" smtClean="0">
                <a:latin typeface="Calibri" pitchFamily="34" charset="0"/>
                <a:cs typeface="Arial"/>
              </a:rPr>
              <a:t>e l</a:t>
            </a:r>
            <a:r>
              <a:rPr lang="it-IT" sz="2800" dirty="0" smtClean="0">
                <a:latin typeface="Calibri" pitchFamily="34" charset="0"/>
                <a:cs typeface="Arial"/>
              </a:rPr>
              <a:t>i</a:t>
            </a:r>
            <a:r>
              <a:rPr lang="it-IT" sz="2800" spc="-5" dirty="0" smtClean="0">
                <a:latin typeface="Calibri" pitchFamily="34" charset="0"/>
                <a:cs typeface="Arial"/>
              </a:rPr>
              <a:t>be</a:t>
            </a:r>
            <a:r>
              <a:rPr lang="it-IT" sz="2800" spc="5" dirty="0" smtClean="0">
                <a:latin typeface="Calibri" pitchFamily="34" charset="0"/>
                <a:cs typeface="Arial"/>
              </a:rPr>
              <a:t>r</a:t>
            </a:r>
            <a:r>
              <a:rPr lang="it-IT" sz="2800" spc="-5" dirty="0" smtClean="0">
                <a:latin typeface="Calibri" pitchFamily="34" charset="0"/>
                <a:cs typeface="Arial"/>
              </a:rPr>
              <a:t>o  </a:t>
            </a:r>
            <a:r>
              <a:rPr lang="it-IT" sz="2800" dirty="0" smtClean="0">
                <a:latin typeface="Calibri" pitchFamily="34" charset="0"/>
                <a:cs typeface="Arial"/>
              </a:rPr>
              <a:t>professionali</a:t>
            </a:r>
          </a:p>
          <a:p>
            <a:pPr marL="277495" indent="-264795">
              <a:lnSpc>
                <a:spcPct val="100000"/>
              </a:lnSpc>
              <a:spcBef>
                <a:spcPts val="525"/>
              </a:spcBef>
              <a:buClr>
                <a:srgbClr val="000066"/>
              </a:buClr>
              <a:buSzPct val="63636"/>
              <a:buFont typeface="Wingdings"/>
              <a:buChar char=""/>
              <a:tabLst>
                <a:tab pos="278130" algn="l"/>
              </a:tabLst>
            </a:pPr>
            <a:r>
              <a:rPr lang="it-IT" sz="2800" spc="-5" dirty="0" smtClean="0">
                <a:latin typeface="Calibri" pitchFamily="34" charset="0"/>
                <a:cs typeface="Arial"/>
              </a:rPr>
              <a:t>Individuazione dei soggetti</a:t>
            </a:r>
            <a:r>
              <a:rPr lang="it-IT" sz="2800" spc="80" dirty="0" smtClean="0">
                <a:latin typeface="Calibri" pitchFamily="34" charset="0"/>
                <a:cs typeface="Arial"/>
              </a:rPr>
              <a:t> </a:t>
            </a:r>
            <a:r>
              <a:rPr lang="it-IT" sz="2800" spc="-5" dirty="0" smtClean="0">
                <a:latin typeface="Calibri" pitchFamily="34" charset="0"/>
                <a:cs typeface="Arial"/>
              </a:rPr>
              <a:t>eroganti</a:t>
            </a:r>
            <a:endParaRPr lang="it-IT" sz="2800" dirty="0" smtClean="0">
              <a:latin typeface="Calibri" pitchFamily="34" charset="0"/>
              <a:cs typeface="Arial"/>
            </a:endParaRPr>
          </a:p>
          <a:p>
            <a:pPr marL="277495" indent="-264795">
              <a:lnSpc>
                <a:spcPct val="100000"/>
              </a:lnSpc>
              <a:spcBef>
                <a:spcPts val="525"/>
              </a:spcBef>
              <a:buClr>
                <a:srgbClr val="000066"/>
              </a:buClr>
              <a:buSzPct val="63636"/>
              <a:buFont typeface="Wingdings"/>
              <a:buChar char=""/>
              <a:tabLst>
                <a:tab pos="278130" algn="l"/>
              </a:tabLst>
            </a:pPr>
            <a:r>
              <a:rPr lang="it-IT" sz="2800" spc="-5" dirty="0" smtClean="0">
                <a:latin typeface="Calibri" pitchFamily="34" charset="0"/>
                <a:cs typeface="Arial"/>
              </a:rPr>
              <a:t>Individuazione dei soggetti che possono percepire   </a:t>
            </a:r>
            <a:r>
              <a:rPr lang="it-IT" sz="2800" spc="285" dirty="0" smtClean="0">
                <a:latin typeface="Calibri" pitchFamily="34" charset="0"/>
                <a:cs typeface="Arial"/>
              </a:rPr>
              <a:t> </a:t>
            </a:r>
            <a:r>
              <a:rPr lang="it-IT" sz="2800" dirty="0" smtClean="0">
                <a:latin typeface="Calibri" pitchFamily="34" charset="0"/>
                <a:cs typeface="Arial"/>
              </a:rPr>
              <a:t>compensi </a:t>
            </a:r>
            <a:r>
              <a:rPr lang="it-IT" sz="2800" spc="-5" dirty="0" smtClean="0">
                <a:latin typeface="Calibri" pitchFamily="34" charset="0"/>
                <a:cs typeface="Arial"/>
              </a:rPr>
              <a:t>trattamento </a:t>
            </a:r>
            <a:r>
              <a:rPr lang="it-IT" sz="2800" dirty="0" smtClean="0">
                <a:latin typeface="Calibri" pitchFamily="34" charset="0"/>
                <a:cs typeface="Arial"/>
              </a:rPr>
              <a:t>fiscale </a:t>
            </a:r>
            <a:r>
              <a:rPr lang="it-IT" sz="2800" spc="-5" dirty="0" smtClean="0">
                <a:latin typeface="Calibri" pitchFamily="34" charset="0"/>
                <a:cs typeface="Arial"/>
              </a:rPr>
              <a:t>agevolato</a:t>
            </a:r>
            <a:endParaRPr lang="it-IT" sz="2800" dirty="0" smtClean="0">
              <a:latin typeface="Calibri" pitchFamily="34" charset="0"/>
              <a:cs typeface="Arial"/>
            </a:endParaRPr>
          </a:p>
          <a:p>
            <a:pPr marL="277495" marR="5080" indent="-264795">
              <a:lnSpc>
                <a:spcPct val="100000"/>
              </a:lnSpc>
              <a:spcBef>
                <a:spcPts val="530"/>
              </a:spcBef>
              <a:buClr>
                <a:srgbClr val="000066"/>
              </a:buClr>
              <a:buSzPct val="63636"/>
              <a:buFont typeface="Wingdings"/>
              <a:buChar char=""/>
              <a:tabLst>
                <a:tab pos="278130" algn="l"/>
                <a:tab pos="2200910" algn="l"/>
                <a:tab pos="2928620" algn="l"/>
                <a:tab pos="4106545" algn="l"/>
                <a:tab pos="4460240" algn="l"/>
                <a:tab pos="5539105" algn="l"/>
                <a:tab pos="6874509" algn="l"/>
                <a:tab pos="7787640" algn="l"/>
              </a:tabLst>
            </a:pPr>
            <a:r>
              <a:rPr lang="it-IT" sz="2800" spc="-5" dirty="0" smtClean="0">
                <a:latin typeface="Calibri" pitchFamily="34" charset="0"/>
                <a:cs typeface="Arial"/>
              </a:rPr>
              <a:t>Individ</a:t>
            </a:r>
            <a:r>
              <a:rPr lang="it-IT" sz="2800" dirty="0" smtClean="0">
                <a:latin typeface="Calibri" pitchFamily="34" charset="0"/>
                <a:cs typeface="Arial"/>
              </a:rPr>
              <a:t>u</a:t>
            </a:r>
            <a:r>
              <a:rPr lang="it-IT" sz="2800" spc="-5" dirty="0" smtClean="0">
                <a:latin typeface="Calibri" pitchFamily="34" charset="0"/>
                <a:cs typeface="Arial"/>
              </a:rPr>
              <a:t>a</a:t>
            </a:r>
            <a:r>
              <a:rPr lang="it-IT" sz="2800" dirty="0" smtClean="0">
                <a:latin typeface="Calibri" pitchFamily="34" charset="0"/>
                <a:cs typeface="Arial"/>
              </a:rPr>
              <a:t>z</a:t>
            </a:r>
            <a:r>
              <a:rPr lang="it-IT" sz="2800" spc="-5" dirty="0" smtClean="0">
                <a:latin typeface="Calibri" pitchFamily="34" charset="0"/>
                <a:cs typeface="Arial"/>
              </a:rPr>
              <a:t>ione de</a:t>
            </a:r>
            <a:r>
              <a:rPr lang="it-IT" sz="2800" dirty="0" smtClean="0">
                <a:latin typeface="Calibri" pitchFamily="34" charset="0"/>
                <a:cs typeface="Arial"/>
              </a:rPr>
              <a:t>l</a:t>
            </a:r>
            <a:r>
              <a:rPr lang="it-IT" sz="2800" spc="-5" dirty="0" smtClean="0">
                <a:latin typeface="Calibri" pitchFamily="34" charset="0"/>
                <a:cs typeface="Arial"/>
              </a:rPr>
              <a:t>le </a:t>
            </a:r>
            <a:r>
              <a:rPr lang="it-IT" sz="2800" spc="-5" dirty="0" err="1" smtClean="0">
                <a:latin typeface="Calibri" pitchFamily="34" charset="0"/>
                <a:cs typeface="Arial"/>
              </a:rPr>
              <a:t>ti</a:t>
            </a:r>
            <a:r>
              <a:rPr lang="it-IT" sz="2800" dirty="0" err="1" smtClean="0">
                <a:latin typeface="Calibri" pitchFamily="34" charset="0"/>
                <a:cs typeface="Arial"/>
              </a:rPr>
              <a:t>p</a:t>
            </a:r>
            <a:r>
              <a:rPr lang="it-IT" sz="2800" spc="-5" dirty="0" err="1" smtClean="0">
                <a:latin typeface="Calibri" pitchFamily="34" charset="0"/>
                <a:cs typeface="Arial"/>
              </a:rPr>
              <a:t>olog</a:t>
            </a:r>
            <a:r>
              <a:rPr lang="it-IT" sz="2800" dirty="0" err="1" smtClean="0">
                <a:latin typeface="Calibri" pitchFamily="34" charset="0"/>
                <a:cs typeface="Arial"/>
              </a:rPr>
              <a:t>i</a:t>
            </a:r>
            <a:r>
              <a:rPr lang="it-IT" sz="2800" spc="-5" dirty="0" err="1" smtClean="0">
                <a:latin typeface="Calibri" pitchFamily="34" charset="0"/>
                <a:cs typeface="Arial"/>
              </a:rPr>
              <a:t>e</a:t>
            </a:r>
            <a:r>
              <a:rPr lang="it-IT" sz="2800" dirty="0" err="1" smtClean="0">
                <a:latin typeface="Calibri" pitchFamily="34" charset="0"/>
                <a:cs typeface="Arial"/>
              </a:rPr>
              <a:t>d</a:t>
            </a:r>
            <a:r>
              <a:rPr lang="it-IT" sz="2800" spc="-5" dirty="0" err="1" smtClean="0">
                <a:latin typeface="Calibri" pitchFamily="34" charset="0"/>
                <a:cs typeface="Arial"/>
              </a:rPr>
              <a:t>i</a:t>
            </a:r>
            <a:r>
              <a:rPr lang="it-IT" sz="2800" spc="-5" dirty="0" smtClean="0">
                <a:latin typeface="Calibri" pitchFamily="34" charset="0"/>
                <a:cs typeface="Arial"/>
              </a:rPr>
              <a:t> att</a:t>
            </a:r>
            <a:r>
              <a:rPr lang="it-IT" sz="2800" dirty="0" smtClean="0">
                <a:latin typeface="Calibri" pitchFamily="34" charset="0"/>
                <a:cs typeface="Arial"/>
              </a:rPr>
              <a:t>i</a:t>
            </a:r>
            <a:r>
              <a:rPr lang="it-IT" sz="2800" spc="-5" dirty="0" smtClean="0">
                <a:latin typeface="Calibri" pitchFamily="34" charset="0"/>
                <a:cs typeface="Arial"/>
              </a:rPr>
              <a:t>vità (e</a:t>
            </a:r>
            <a:r>
              <a:rPr lang="it-IT" sz="2800" dirty="0" smtClean="0">
                <a:latin typeface="Calibri" pitchFamily="34" charset="0"/>
                <a:cs typeface="Arial"/>
              </a:rPr>
              <a:t>s</a:t>
            </a:r>
            <a:r>
              <a:rPr lang="it-IT" sz="2800" spc="-5" dirty="0" smtClean="0">
                <a:latin typeface="Calibri" pitchFamily="34" charset="0"/>
                <a:cs typeface="Arial"/>
              </a:rPr>
              <a:t>er</a:t>
            </a:r>
            <a:r>
              <a:rPr lang="it-IT" sz="2800" spc="5" dirty="0" smtClean="0">
                <a:latin typeface="Calibri" pitchFamily="34" charset="0"/>
                <a:cs typeface="Arial"/>
              </a:rPr>
              <a:t>c</a:t>
            </a:r>
            <a:r>
              <a:rPr lang="it-IT" sz="2800" spc="-5" dirty="0" smtClean="0">
                <a:latin typeface="Calibri" pitchFamily="34" charset="0"/>
                <a:cs typeface="Arial"/>
              </a:rPr>
              <a:t>i</a:t>
            </a:r>
            <a:r>
              <a:rPr lang="it-IT" sz="2800" dirty="0" smtClean="0">
                <a:latin typeface="Calibri" pitchFamily="34" charset="0"/>
                <a:cs typeface="Arial"/>
              </a:rPr>
              <a:t>z</a:t>
            </a:r>
            <a:r>
              <a:rPr lang="it-IT" sz="2800" spc="-5" dirty="0" smtClean="0">
                <a:latin typeface="Calibri" pitchFamily="34" charset="0"/>
                <a:cs typeface="Arial"/>
              </a:rPr>
              <a:t>io diretto di  attività sportiva</a:t>
            </a:r>
            <a:r>
              <a:rPr lang="it-IT" sz="2800" dirty="0" smtClean="0">
                <a:latin typeface="Calibri" pitchFamily="34" charset="0"/>
                <a:cs typeface="Arial"/>
              </a:rPr>
              <a:t> dilettantistica);</a:t>
            </a:r>
          </a:p>
          <a:p>
            <a:pPr marL="277495" indent="-264795">
              <a:lnSpc>
                <a:spcPct val="100000"/>
              </a:lnSpc>
              <a:spcBef>
                <a:spcPts val="525"/>
              </a:spcBef>
              <a:buClr>
                <a:srgbClr val="000066"/>
              </a:buClr>
              <a:buSzPct val="63636"/>
              <a:buFont typeface="Wingdings"/>
              <a:buChar char=""/>
              <a:tabLst>
                <a:tab pos="278130" algn="l"/>
              </a:tabLst>
            </a:pPr>
            <a:r>
              <a:rPr lang="it-IT" sz="2800" spc="-5" dirty="0" smtClean="0">
                <a:latin typeface="Calibri" pitchFamily="34" charset="0"/>
                <a:cs typeface="Arial"/>
              </a:rPr>
              <a:t>Individuazione delle tipologie di compenso</a:t>
            </a:r>
            <a:r>
              <a:rPr lang="it-IT" sz="2800" spc="150" dirty="0" smtClean="0">
                <a:latin typeface="Calibri" pitchFamily="34" charset="0"/>
                <a:cs typeface="Arial"/>
              </a:rPr>
              <a:t> </a:t>
            </a:r>
            <a:r>
              <a:rPr lang="it-IT" sz="2800" spc="-5" dirty="0" smtClean="0">
                <a:latin typeface="Calibri" pitchFamily="34" charset="0"/>
                <a:cs typeface="Arial"/>
              </a:rPr>
              <a:t>agevolate.</a:t>
            </a:r>
            <a:endParaRPr lang="it-IT" sz="2800" dirty="0" smtClean="0">
              <a:latin typeface="Calibri" pitchFamily="34" charset="0"/>
              <a:cs typeface="Arial"/>
            </a:endParaRPr>
          </a:p>
          <a:p>
            <a:endParaRPr lang="it-IT" sz="2800" dirty="0">
              <a:latin typeface="Calibri" pitchFamily="34" charset="0"/>
            </a:endParaRPr>
          </a:p>
        </p:txBody>
      </p:sp>
      <p:sp>
        <p:nvSpPr>
          <p:cNvPr id="5" name="Titolo 4"/>
          <p:cNvSpPr>
            <a:spLocks noGrp="1"/>
          </p:cNvSpPr>
          <p:nvPr>
            <p:ph type="title"/>
          </p:nvPr>
        </p:nvSpPr>
        <p:spPr>
          <a:xfrm>
            <a:off x="1043608" y="0"/>
            <a:ext cx="8100392" cy="1196752"/>
          </a:xfrm>
        </p:spPr>
        <p:txBody>
          <a:bodyPr>
            <a:normAutofit/>
          </a:bodyPr>
          <a:lstStyle/>
          <a:p>
            <a:pPr algn="ctr"/>
            <a:r>
              <a:rPr lang="it-IT" dirty="0" smtClean="0"/>
              <a:t>Attività sportiva dilettantistica</a:t>
            </a:r>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1435100" y="2564904"/>
            <a:ext cx="7499350" cy="3683496"/>
          </a:xfrm>
        </p:spPr>
        <p:txBody>
          <a:bodyPr/>
          <a:lstStyle/>
          <a:p>
            <a:endParaRPr lang="it-IT" sz="4800" dirty="0" smtClean="0">
              <a:latin typeface="Calibri" pitchFamily="34" charset="0"/>
            </a:endParaRPr>
          </a:p>
          <a:p>
            <a:r>
              <a:rPr lang="it-IT" sz="4800" dirty="0" smtClean="0">
                <a:latin typeface="Calibri" pitchFamily="34" charset="0"/>
              </a:rPr>
              <a:t>Art. 67 </a:t>
            </a:r>
            <a:r>
              <a:rPr lang="it-IT" sz="4800" dirty="0" err="1" smtClean="0">
                <a:latin typeface="Calibri" pitchFamily="34" charset="0"/>
              </a:rPr>
              <a:t>co</a:t>
            </a:r>
            <a:r>
              <a:rPr lang="it-IT" sz="4800" dirty="0" smtClean="0">
                <a:latin typeface="Calibri" pitchFamily="34" charset="0"/>
              </a:rPr>
              <a:t>. 1 lett. m) </a:t>
            </a:r>
            <a:r>
              <a:rPr lang="it-IT" sz="4800" dirty="0" err="1" smtClean="0">
                <a:latin typeface="Calibri" pitchFamily="34" charset="0"/>
              </a:rPr>
              <a:t>T.U.I.R</a:t>
            </a:r>
            <a:endParaRPr lang="it-IT" sz="4800" dirty="0" smtClean="0">
              <a:latin typeface="Calibri" pitchFamily="34" charset="0"/>
            </a:endParaRPr>
          </a:p>
          <a:p>
            <a:endParaRPr lang="it-IT" sz="4800" dirty="0" smtClean="0">
              <a:latin typeface="Calibri" pitchFamily="34" charset="0"/>
            </a:endParaRPr>
          </a:p>
          <a:p>
            <a:r>
              <a:rPr lang="it-IT" sz="4800" dirty="0" smtClean="0">
                <a:latin typeface="Calibri" pitchFamily="34" charset="0"/>
              </a:rPr>
              <a:t>Art. 35 </a:t>
            </a:r>
            <a:r>
              <a:rPr lang="it-IT" sz="4800" dirty="0" err="1" smtClean="0">
                <a:latin typeface="Calibri" pitchFamily="34" charset="0"/>
              </a:rPr>
              <a:t>co</a:t>
            </a:r>
            <a:r>
              <a:rPr lang="it-IT" sz="4800" dirty="0" smtClean="0">
                <a:latin typeface="Calibri" pitchFamily="34" charset="0"/>
              </a:rPr>
              <a:t>. 5 D.L. 207/08</a:t>
            </a:r>
          </a:p>
          <a:p>
            <a:endParaRPr lang="it-IT" sz="4800" dirty="0" smtClean="0">
              <a:latin typeface="Calibri" pitchFamily="34" charset="0"/>
            </a:endParaRPr>
          </a:p>
          <a:p>
            <a:r>
              <a:rPr lang="it-IT" sz="4800" dirty="0" smtClean="0">
                <a:latin typeface="Calibri" pitchFamily="34" charset="0"/>
              </a:rPr>
              <a:t>Art. 69 </a:t>
            </a:r>
            <a:r>
              <a:rPr lang="it-IT" sz="4800" dirty="0" err="1" smtClean="0">
                <a:latin typeface="Calibri" pitchFamily="34" charset="0"/>
              </a:rPr>
              <a:t>co</a:t>
            </a:r>
            <a:r>
              <a:rPr lang="it-IT" sz="4800" dirty="0" smtClean="0">
                <a:latin typeface="Calibri" pitchFamily="34" charset="0"/>
              </a:rPr>
              <a:t>. 2 del </a:t>
            </a:r>
            <a:r>
              <a:rPr lang="it-IT" sz="4800" dirty="0" err="1" smtClean="0">
                <a:latin typeface="Calibri" pitchFamily="34" charset="0"/>
              </a:rPr>
              <a:t>T.U.I.R</a:t>
            </a:r>
            <a:r>
              <a:rPr lang="it-IT" sz="4800" dirty="0" smtClean="0">
                <a:latin typeface="Calibri" pitchFamily="34" charset="0"/>
              </a:rPr>
              <a:t>.</a:t>
            </a:r>
          </a:p>
          <a:p>
            <a:endParaRPr lang="it-IT" sz="4800" dirty="0" smtClean="0">
              <a:latin typeface="Calibri" pitchFamily="34" charset="0"/>
            </a:endParaRPr>
          </a:p>
          <a:p>
            <a:r>
              <a:rPr lang="it-IT" sz="4800" dirty="0" smtClean="0">
                <a:latin typeface="Calibri" pitchFamily="34" charset="0"/>
              </a:rPr>
              <a:t>Art. 25 </a:t>
            </a:r>
            <a:r>
              <a:rPr lang="it-IT" sz="4800" dirty="0" err="1" smtClean="0">
                <a:latin typeface="Calibri" pitchFamily="34" charset="0"/>
              </a:rPr>
              <a:t>co</a:t>
            </a:r>
            <a:r>
              <a:rPr lang="it-IT" sz="4800" dirty="0" smtClean="0">
                <a:latin typeface="Calibri" pitchFamily="34" charset="0"/>
              </a:rPr>
              <a:t>. 1 L. 133/99</a:t>
            </a:r>
            <a:endParaRPr lang="it-IT" sz="4800" dirty="0">
              <a:latin typeface="Calibri" pitchFamily="34" charset="0"/>
            </a:endParaRPr>
          </a:p>
        </p:txBody>
      </p:sp>
      <p:sp>
        <p:nvSpPr>
          <p:cNvPr id="8" name="Callout con freccia in giù 7"/>
          <p:cNvSpPr/>
          <p:nvPr/>
        </p:nvSpPr>
        <p:spPr>
          <a:xfrm>
            <a:off x="2555776" y="1340768"/>
            <a:ext cx="4680520" cy="1368152"/>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Riferimenti normativi</a:t>
            </a:r>
            <a:endParaRPr lang="it-IT" sz="4000" dirty="0">
              <a:latin typeface="Calibri" pitchFamily="34" charset="0"/>
            </a:endParaRPr>
          </a:p>
        </p:txBody>
      </p:sp>
      <p:sp>
        <p:nvSpPr>
          <p:cNvPr id="9" name="Titolo 4"/>
          <p:cNvSpPr>
            <a:spLocks noGrp="1"/>
          </p:cNvSpPr>
          <p:nvPr>
            <p:ph type="title"/>
          </p:nvPr>
        </p:nvSpPr>
        <p:spPr>
          <a:xfrm>
            <a:off x="1435100" y="274638"/>
            <a:ext cx="7499350" cy="994122"/>
          </a:xfrm>
        </p:spPr>
        <p:txBody>
          <a:bodyPr>
            <a:normAutofit/>
          </a:bodyPr>
          <a:lstStyle/>
          <a:p>
            <a:pPr algn="ctr"/>
            <a:r>
              <a:rPr lang="it-IT" dirty="0" smtClean="0"/>
              <a:t>Attività sportiva dilettantistica</a:t>
            </a: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1115616" y="1700808"/>
            <a:ext cx="7818834" cy="4824536"/>
          </a:xfrm>
        </p:spPr>
        <p:txBody>
          <a:bodyPr/>
          <a:lstStyle/>
          <a:p>
            <a:r>
              <a:rPr lang="it-IT" b="1" i="1" dirty="0" smtClean="0">
                <a:latin typeface="Calibri" pitchFamily="34" charset="0"/>
              </a:rPr>
              <a:t>Sono redditi diversi</a:t>
            </a:r>
            <a:r>
              <a:rPr lang="it-IT" i="1" dirty="0" smtClean="0">
                <a:latin typeface="Calibri" pitchFamily="34" charset="0"/>
              </a:rPr>
              <a:t>, se non costituiscono redditi conseguiti  nell’esercizio di arti o professioni né in relazione alla qualità di  lavoratore dipendente …. lett.  m) </a:t>
            </a:r>
          </a:p>
          <a:p>
            <a:pPr>
              <a:buFont typeface="Wingdings" pitchFamily="2" charset="2"/>
              <a:buChar char="Ø"/>
            </a:pPr>
            <a:r>
              <a:rPr lang="it-IT" i="1" dirty="0" smtClean="0">
                <a:latin typeface="Calibri" pitchFamily="34" charset="0"/>
              </a:rPr>
              <a:t>le </a:t>
            </a:r>
            <a:r>
              <a:rPr lang="it-IT" b="1" i="1" dirty="0" smtClean="0">
                <a:latin typeface="Calibri" pitchFamily="34" charset="0"/>
              </a:rPr>
              <a:t>indennità di trasferta</a:t>
            </a:r>
            <a:r>
              <a:rPr lang="it-IT" i="1" dirty="0" smtClean="0">
                <a:latin typeface="Calibri" pitchFamily="34" charset="0"/>
              </a:rPr>
              <a:t>, </a:t>
            </a:r>
            <a:r>
              <a:rPr lang="it-IT" b="1" i="1" dirty="0" smtClean="0">
                <a:latin typeface="Calibri" pitchFamily="34" charset="0"/>
              </a:rPr>
              <a:t>i rimborsi forfetari di spesa</a:t>
            </a:r>
            <a:r>
              <a:rPr lang="it-IT" i="1" dirty="0" smtClean="0">
                <a:latin typeface="Calibri" pitchFamily="34" charset="0"/>
              </a:rPr>
              <a:t>, </a:t>
            </a:r>
            <a:r>
              <a:rPr lang="it-IT" b="1" i="1" dirty="0" smtClean="0">
                <a:latin typeface="Calibri" pitchFamily="34" charset="0"/>
              </a:rPr>
              <a:t>i premi e i compensi erogati nell’esercizio diretto di attività sportive dilettantistiche </a:t>
            </a:r>
            <a:r>
              <a:rPr lang="it-IT" i="1" dirty="0" smtClean="0">
                <a:latin typeface="Calibri" pitchFamily="34" charset="0"/>
              </a:rPr>
              <a:t>dal CONI, dalle Federazioni sportive nazionali … dagli enti di promozioni sportiva e da qualunque organismo, che persegua finalità sportive dilettantistiche  e che da essi sia riconosciuto;</a:t>
            </a:r>
            <a:endParaRPr lang="it-IT" i="1" dirty="0">
              <a:latin typeface="Calibri" pitchFamily="34" charset="0"/>
            </a:endParaRPr>
          </a:p>
        </p:txBody>
      </p:sp>
      <p:sp>
        <p:nvSpPr>
          <p:cNvPr id="8" name="Callout con freccia in giù 7"/>
          <p:cNvSpPr/>
          <p:nvPr/>
        </p:nvSpPr>
        <p:spPr>
          <a:xfrm>
            <a:off x="1691680" y="188640"/>
            <a:ext cx="6264696" cy="1368152"/>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Art. 67 </a:t>
            </a:r>
            <a:r>
              <a:rPr lang="it-IT" sz="4000" dirty="0" err="1" smtClean="0">
                <a:latin typeface="Calibri" pitchFamily="34" charset="0"/>
              </a:rPr>
              <a:t>co</a:t>
            </a:r>
            <a:r>
              <a:rPr lang="it-IT" sz="4000" dirty="0" smtClean="0">
                <a:latin typeface="Calibri" pitchFamily="34" charset="0"/>
              </a:rPr>
              <a:t>. 1 lett. m) </a:t>
            </a:r>
            <a:r>
              <a:rPr lang="it-IT" sz="4000" dirty="0" err="1" smtClean="0">
                <a:latin typeface="Calibri" pitchFamily="34" charset="0"/>
              </a:rPr>
              <a:t>T.U.I.R</a:t>
            </a:r>
            <a:endParaRPr lang="it-IT" sz="4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971600" y="2996952"/>
            <a:ext cx="7962850" cy="3024336"/>
          </a:xfrm>
        </p:spPr>
        <p:txBody>
          <a:bodyPr/>
          <a:lstStyle/>
          <a:p>
            <a:pPr algn="just">
              <a:buFont typeface="Wingdings" pitchFamily="2" charset="2"/>
              <a:buChar char="Ø"/>
            </a:pPr>
            <a:r>
              <a:rPr lang="it-IT" i="1" dirty="0" smtClean="0">
                <a:latin typeface="Calibri" pitchFamily="34" charset="0"/>
              </a:rPr>
              <a:t>Tale disposizione si applica anche ai rapporti di collaborazione coordinata e continuativa di carattere  amministrativo gestionale di natura non professionale resi in  favore di società ed associazioni sportive dilettantistiche.</a:t>
            </a:r>
            <a:endParaRPr lang="it-IT" i="1" dirty="0">
              <a:latin typeface="Calibri" pitchFamily="34" charset="0"/>
            </a:endParaRPr>
          </a:p>
        </p:txBody>
      </p:sp>
      <p:sp>
        <p:nvSpPr>
          <p:cNvPr id="8" name="Callout con freccia in giù 7"/>
          <p:cNvSpPr/>
          <p:nvPr/>
        </p:nvSpPr>
        <p:spPr>
          <a:xfrm>
            <a:off x="1691680" y="188640"/>
            <a:ext cx="6264696" cy="2448272"/>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Art. 67 </a:t>
            </a:r>
            <a:r>
              <a:rPr lang="it-IT" sz="4000" dirty="0" err="1" smtClean="0">
                <a:latin typeface="Calibri" pitchFamily="34" charset="0"/>
              </a:rPr>
              <a:t>co</a:t>
            </a:r>
            <a:r>
              <a:rPr lang="it-IT" sz="4000" dirty="0" smtClean="0">
                <a:latin typeface="Calibri" pitchFamily="34" charset="0"/>
              </a:rPr>
              <a:t>. 1 lett. m) </a:t>
            </a:r>
            <a:r>
              <a:rPr lang="it-IT" sz="4000" dirty="0" err="1" smtClean="0">
                <a:latin typeface="Calibri" pitchFamily="34" charset="0"/>
              </a:rPr>
              <a:t>T.U.I.R</a:t>
            </a:r>
            <a:endParaRPr lang="it-IT" sz="4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p:cBhvr override="childStyle">
                                        <p:cTn id="6" dur="500" fill="hold"/>
                                        <p:tgtEl>
                                          <p:spTgt spid="7">
                                            <p:txEl>
                                              <p:pRg st="0" end="0"/>
                                            </p:txEl>
                                          </p:spTgt>
                                        </p:tgtEl>
                                        <p:attrNameLst>
                                          <p:attrName>style.color</p:attrName>
                                        </p:attrNameLst>
                                      </p:cBhvr>
                                      <p:to>
                                        <a:srgbClr val="FC1D0C"/>
                                      </p:to>
                                    </p:animClr>
                                    <p:animClr clrSpc="rgb">
                                      <p:cBhvr>
                                        <p:cTn id="7" dur="500" fill="hold"/>
                                        <p:tgtEl>
                                          <p:spTgt spid="7">
                                            <p:txEl>
                                              <p:pRg st="0" end="0"/>
                                            </p:txEl>
                                          </p:spTgt>
                                        </p:tgtEl>
                                        <p:attrNameLst>
                                          <p:attrName>fillcolor</p:attrName>
                                        </p:attrNameLst>
                                      </p:cBhvr>
                                      <p:to>
                                        <a:srgbClr val="FC1D0C"/>
                                      </p:to>
                                    </p:animClr>
                                    <p:set>
                                      <p:cBhvr>
                                        <p:cTn id="8" dur="500" fill="hold"/>
                                        <p:tgtEl>
                                          <p:spTgt spid="7">
                                            <p:txEl>
                                              <p:pRg st="0" end="0"/>
                                            </p:txEl>
                                          </p:spTgt>
                                        </p:tgtEl>
                                        <p:attrNameLst>
                                          <p:attrName>fill.type</p:attrName>
                                        </p:attrNameLst>
                                      </p:cBhvr>
                                      <p:to>
                                        <p:strVal val="solid"/>
                                      </p:to>
                                    </p:set>
                                    <p:anim to="1.5" calcmode="lin" valueType="num">
                                      <p:cBhvr override="childStyle">
                                        <p:cTn id="9" dur="500" fill="hold"/>
                                        <p:tgtEl>
                                          <p:spTgt spid="7">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971600" y="2204864"/>
            <a:ext cx="7962850" cy="4464496"/>
          </a:xfrm>
        </p:spPr>
        <p:txBody>
          <a:bodyPr/>
          <a:lstStyle/>
          <a:p>
            <a:pPr algn="just">
              <a:buFont typeface="Wingdings" pitchFamily="2" charset="2"/>
              <a:buChar char="Ø"/>
            </a:pPr>
            <a:r>
              <a:rPr lang="it-IT" i="1" dirty="0" smtClean="0">
                <a:latin typeface="Calibri" pitchFamily="34" charset="0"/>
              </a:rPr>
              <a:t>Nelle parole “esercizio diretto di attività sportive dilettantistiche” contenute  nell’art. 67, comma 1, lettera m), del testo unico delle imposte sui redditi,  di cui al decreto del Presidente della Repubblica 22 dicembre 1986, n. 917, e  successive modificazioni, sono ricomprese la </a:t>
            </a:r>
            <a:r>
              <a:rPr lang="it-IT" b="1" i="1" u="sng" dirty="0" smtClean="0">
                <a:latin typeface="Calibri" pitchFamily="34" charset="0"/>
              </a:rPr>
              <a:t>formazione, la didattica, la  preparazione e l’assistenza</a:t>
            </a:r>
            <a:r>
              <a:rPr lang="it-IT" i="1" u="sng" dirty="0" smtClean="0">
                <a:latin typeface="Calibri" pitchFamily="34" charset="0"/>
              </a:rPr>
              <a:t> </a:t>
            </a:r>
            <a:r>
              <a:rPr lang="it-IT" i="1" dirty="0" smtClean="0">
                <a:latin typeface="Calibri" pitchFamily="34" charset="0"/>
              </a:rPr>
              <a:t>all’attività sportiva dilettantistica.</a:t>
            </a:r>
          </a:p>
          <a:p>
            <a:pPr algn="just">
              <a:buFont typeface="Wingdings" pitchFamily="2" charset="2"/>
              <a:buChar char="Ø"/>
            </a:pPr>
            <a:r>
              <a:rPr lang="it-IT" i="1" dirty="0" smtClean="0">
                <a:solidFill>
                  <a:srgbClr val="FF0000"/>
                </a:solidFill>
                <a:latin typeface="Calibri" pitchFamily="34" charset="0"/>
              </a:rPr>
              <a:t>Gli istruttori sportivi possono assumere la  qualifica di “sportivo dilettante”.</a:t>
            </a:r>
          </a:p>
          <a:p>
            <a:pPr algn="just">
              <a:buFont typeface="Wingdings" pitchFamily="2" charset="2"/>
              <a:buChar char="Ø"/>
            </a:pPr>
            <a:endParaRPr lang="it-IT" i="1" dirty="0">
              <a:latin typeface="Calibri" pitchFamily="34" charset="0"/>
            </a:endParaRPr>
          </a:p>
        </p:txBody>
      </p:sp>
      <p:sp>
        <p:nvSpPr>
          <p:cNvPr id="8" name="Callout con freccia in giù 7"/>
          <p:cNvSpPr/>
          <p:nvPr/>
        </p:nvSpPr>
        <p:spPr>
          <a:xfrm>
            <a:off x="1691680" y="188640"/>
            <a:ext cx="6552728" cy="1872208"/>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Art. 35 </a:t>
            </a:r>
            <a:r>
              <a:rPr lang="it-IT" sz="4000" dirty="0" err="1" smtClean="0">
                <a:latin typeface="Calibri" pitchFamily="34" charset="0"/>
              </a:rPr>
              <a:t>co</a:t>
            </a:r>
            <a:r>
              <a:rPr lang="it-IT" sz="4000" dirty="0" smtClean="0">
                <a:latin typeface="Calibri" pitchFamily="34" charset="0"/>
              </a:rPr>
              <a:t>. 5 D.L. 207/2008</a:t>
            </a:r>
          </a:p>
          <a:p>
            <a:pPr algn="ctr"/>
            <a:r>
              <a:rPr lang="it-IT" sz="4000" dirty="0" smtClean="0">
                <a:latin typeface="Calibri" pitchFamily="34" charset="0"/>
              </a:rPr>
              <a:t>(</a:t>
            </a:r>
            <a:r>
              <a:rPr lang="it-IT" sz="4000" dirty="0" err="1" smtClean="0">
                <a:latin typeface="Calibri" pitchFamily="34" charset="0"/>
              </a:rPr>
              <a:t>Milleproroghe</a:t>
            </a:r>
            <a:r>
              <a:rPr lang="it-IT" sz="4000" dirty="0" smtClean="0">
                <a:latin typeface="Calibri" pitchFamily="34" charset="0"/>
              </a:rPr>
              <a:t>)</a:t>
            </a:r>
            <a:endParaRPr lang="it-IT" sz="4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10" dur="3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normAutofit fontScale="92500"/>
          </a:bodyPr>
          <a:lstStyle/>
          <a:p>
            <a:pPr algn="just">
              <a:buClr>
                <a:srgbClr val="006633"/>
              </a:buClr>
              <a:buFont typeface="Wingdings" pitchFamily="2" charset="2"/>
              <a:buNone/>
            </a:pPr>
            <a:r>
              <a:rPr lang="it-IT" dirty="0" smtClean="0">
                <a:latin typeface="Calibri" pitchFamily="34" charset="0"/>
              </a:rPr>
              <a:t>Ai fini fiscali, </a:t>
            </a:r>
            <a:r>
              <a:rPr lang="it-IT" dirty="0" smtClean="0">
                <a:solidFill>
                  <a:srgbClr val="FF0000"/>
                </a:solidFill>
                <a:latin typeface="Calibri" pitchFamily="34" charset="0"/>
              </a:rPr>
              <a:t>i redditi </a:t>
            </a:r>
            <a:r>
              <a:rPr lang="it-IT" dirty="0" smtClean="0">
                <a:latin typeface="Calibri" pitchFamily="34" charset="0"/>
              </a:rPr>
              <a:t>derivanti dalle prestazioni sportive degli atleti </a:t>
            </a:r>
            <a:r>
              <a:rPr lang="it-IT" dirty="0" smtClean="0">
                <a:solidFill>
                  <a:srgbClr val="FF0000"/>
                </a:solidFill>
                <a:latin typeface="Calibri" pitchFamily="34" charset="0"/>
              </a:rPr>
              <a:t>sono trattati sempre come redditi di lavoro dipendente</a:t>
            </a:r>
            <a:r>
              <a:rPr lang="it-IT" dirty="0" smtClean="0">
                <a:latin typeface="Calibri" pitchFamily="34" charset="0"/>
              </a:rPr>
              <a:t>:</a:t>
            </a:r>
          </a:p>
          <a:p>
            <a:pPr algn="just">
              <a:buClr>
                <a:srgbClr val="006633"/>
              </a:buClr>
              <a:buFont typeface="Wingdings" pitchFamily="2" charset="2"/>
              <a:buChar char="Ø"/>
            </a:pPr>
            <a:endParaRPr lang="it-IT" dirty="0" smtClean="0">
              <a:latin typeface="Calibri" pitchFamily="34" charset="0"/>
            </a:endParaRPr>
          </a:p>
          <a:p>
            <a:pPr marL="542925" lvl="1" indent="-276225" algn="just">
              <a:buClr>
                <a:srgbClr val="006633"/>
              </a:buClr>
              <a:buFont typeface="Wingdings" pitchFamily="2" charset="2"/>
              <a:buChar char="Ø"/>
            </a:pPr>
            <a:r>
              <a:rPr lang="it-IT" sz="3200" dirty="0" smtClean="0">
                <a:latin typeface="Calibri" pitchFamily="34" charset="0"/>
              </a:rPr>
              <a:t>Ai redditi derivanti dalle prestazioni sportive oggetto di contatto di lavoro subordinato si applicano le disposizioni degli art. 49 e 51 del TUIR che dettano le regole di determinazione e tassazione per i redditi di lavoro dipendente.</a:t>
            </a:r>
          </a:p>
          <a:p>
            <a:endParaRPr lang="it-IT" dirty="0"/>
          </a:p>
        </p:txBody>
      </p:sp>
      <p:sp>
        <p:nvSpPr>
          <p:cNvPr id="5" name="Titolo 4"/>
          <p:cNvSpPr txBox="1">
            <a:spLocks/>
          </p:cNvSpPr>
          <p:nvPr/>
        </p:nvSpPr>
        <p:spPr>
          <a:xfrm>
            <a:off x="1475656" y="188640"/>
            <a:ext cx="7272808" cy="1008112"/>
          </a:xfrm>
          <a:prstGeom prst="rect">
            <a:avLst/>
          </a:prstGeom>
        </p:spPr>
        <p:txBody>
          <a:bodyPr>
            <a:normAutofit fontScale="8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Arial" charset="0"/>
              </a:rPr>
              <a:t>Lo sport </a:t>
            </a:r>
            <a:r>
              <a:rPr kumimoji="0" lang="en-US" sz="4400" b="0" i="0" u="none" strike="noStrike" kern="1200" cap="none" spc="0" normalizeH="0" baseline="0" noProof="0" dirty="0" err="1" smtClean="0">
                <a:ln>
                  <a:noFill/>
                </a:ln>
                <a:solidFill>
                  <a:schemeClr val="accent3">
                    <a:lumMod val="50000"/>
                  </a:schemeClr>
                </a:solidFill>
                <a:effectLst/>
                <a:uLnTx/>
                <a:uFillTx/>
                <a:latin typeface="+mj-lt"/>
                <a:ea typeface="+mj-ea"/>
                <a:cs typeface="Arial" charset="0"/>
              </a:rPr>
              <a:t>professionistico</a:t>
            </a: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Arial" charset="0"/>
              </a:rPr>
              <a:t>Regime </a:t>
            </a:r>
            <a:r>
              <a:rPr kumimoji="0" lang="en-US" sz="4400" b="0" i="0" u="none" strike="noStrike" kern="1200" cap="none" spc="0" normalizeH="0" baseline="0" noProof="0" dirty="0" err="1" smtClean="0">
                <a:ln>
                  <a:noFill/>
                </a:ln>
                <a:solidFill>
                  <a:schemeClr val="accent3">
                    <a:lumMod val="50000"/>
                  </a:schemeClr>
                </a:solidFill>
                <a:effectLst/>
                <a:uLnTx/>
                <a:uFillTx/>
                <a:latin typeface="+mj-lt"/>
                <a:ea typeface="+mj-ea"/>
                <a:cs typeface="Arial" charset="0"/>
              </a:rPr>
              <a:t>tributario</a:t>
            </a:r>
            <a:endPar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4400" b="0" i="0" u="none" strike="noStrike" kern="1200" cap="none" spc="0" normalizeH="0" baseline="0" noProof="0" dirty="0">
              <a:ln>
                <a:noFill/>
              </a:ln>
              <a:solidFill>
                <a:srgbClr val="572314"/>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971600" y="2204864"/>
            <a:ext cx="7962850" cy="4464496"/>
          </a:xfrm>
        </p:spPr>
        <p:txBody>
          <a:bodyPr/>
          <a:lstStyle/>
          <a:p>
            <a:pPr algn="just">
              <a:buFont typeface="Wingdings" pitchFamily="2" charset="2"/>
              <a:buChar char="Ø"/>
            </a:pPr>
            <a:r>
              <a:rPr lang="it-IT" i="1" dirty="0" smtClean="0">
                <a:latin typeface="Calibri" pitchFamily="34" charset="0"/>
              </a:rPr>
              <a:t>Le indennità, i rimborsi forfetari, i premi e i compensi di cui alla lett. m) del comma 1 dell’art. 67 </a:t>
            </a:r>
            <a:r>
              <a:rPr lang="it-IT" b="1" i="1" dirty="0" smtClean="0">
                <a:latin typeface="Calibri" pitchFamily="34" charset="0"/>
              </a:rPr>
              <a:t>non concorrono a formare il reddito </a:t>
            </a:r>
            <a:r>
              <a:rPr lang="it-IT" i="1" dirty="0" smtClean="0">
                <a:latin typeface="Calibri" pitchFamily="34" charset="0"/>
              </a:rPr>
              <a:t>per un importo non superiore complessivamente nel periodo d’imposta ad </a:t>
            </a:r>
            <a:r>
              <a:rPr lang="it-IT" b="1" i="1" dirty="0" smtClean="0">
                <a:latin typeface="Calibri" pitchFamily="34" charset="0"/>
              </a:rPr>
              <a:t>€ 7.500</a:t>
            </a:r>
            <a:r>
              <a:rPr lang="it-IT" i="1" dirty="0" smtClean="0">
                <a:latin typeface="Calibri" pitchFamily="34" charset="0"/>
              </a:rPr>
              <a:t>. </a:t>
            </a:r>
            <a:r>
              <a:rPr lang="it-IT" b="1" i="1" dirty="0" smtClean="0">
                <a:latin typeface="Calibri" pitchFamily="34" charset="0"/>
              </a:rPr>
              <a:t>Non concorrono</a:t>
            </a:r>
            <a:r>
              <a:rPr lang="it-IT" i="1" dirty="0" smtClean="0">
                <a:latin typeface="Calibri" pitchFamily="34" charset="0"/>
              </a:rPr>
              <a:t>, altresì, a formare il reddito </a:t>
            </a:r>
            <a:r>
              <a:rPr lang="it-IT" b="1" i="1" dirty="0" smtClean="0">
                <a:latin typeface="Calibri" pitchFamily="34" charset="0"/>
              </a:rPr>
              <a:t>i rimborsi di spese documentate relative al vitto, all’alloggio, al viaggio e al trasporto</a:t>
            </a:r>
            <a:r>
              <a:rPr lang="it-IT" i="1" dirty="0" smtClean="0">
                <a:latin typeface="Calibri" pitchFamily="34" charset="0"/>
              </a:rPr>
              <a:t> sostenute in occasione di prestazioni effettuate </a:t>
            </a:r>
            <a:r>
              <a:rPr lang="it-IT" i="1" u="sng" dirty="0" smtClean="0">
                <a:latin typeface="Calibri" pitchFamily="34" charset="0"/>
              </a:rPr>
              <a:t>fuori dal territorio comunale. </a:t>
            </a:r>
          </a:p>
          <a:p>
            <a:pPr algn="just">
              <a:buFont typeface="Wingdings" pitchFamily="2" charset="2"/>
              <a:buChar char="Ø"/>
            </a:pPr>
            <a:endParaRPr lang="it-IT" i="1" dirty="0">
              <a:latin typeface="Calibri" pitchFamily="34" charset="0"/>
            </a:endParaRPr>
          </a:p>
        </p:txBody>
      </p:sp>
      <p:sp>
        <p:nvSpPr>
          <p:cNvPr id="8" name="Callout con freccia in giù 7"/>
          <p:cNvSpPr/>
          <p:nvPr/>
        </p:nvSpPr>
        <p:spPr>
          <a:xfrm>
            <a:off x="1691680" y="188640"/>
            <a:ext cx="6552728" cy="1872208"/>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Art. 69 </a:t>
            </a:r>
            <a:r>
              <a:rPr lang="it-IT" sz="4000" dirty="0" err="1" smtClean="0">
                <a:latin typeface="Calibri" pitchFamily="34" charset="0"/>
              </a:rPr>
              <a:t>co</a:t>
            </a:r>
            <a:r>
              <a:rPr lang="it-IT" sz="4000" dirty="0" smtClean="0">
                <a:latin typeface="Calibri" pitchFamily="34" charset="0"/>
              </a:rPr>
              <a:t>. 2 </a:t>
            </a:r>
            <a:r>
              <a:rPr lang="it-IT" sz="4000" dirty="0" err="1" smtClean="0">
                <a:latin typeface="Calibri" pitchFamily="34" charset="0"/>
              </a:rPr>
              <a:t>T.U.I.R.</a:t>
            </a:r>
            <a:endParaRPr lang="it-IT" sz="4000" dirty="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llout con freccia in giù 7"/>
          <p:cNvSpPr/>
          <p:nvPr/>
        </p:nvSpPr>
        <p:spPr>
          <a:xfrm>
            <a:off x="1691680" y="0"/>
            <a:ext cx="6552728" cy="1440160"/>
          </a:xfrm>
          <a:prstGeom prst="downArrowCallou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Calibri" pitchFamily="34" charset="0"/>
              </a:rPr>
              <a:t>Art. 25 L. 133/1999</a:t>
            </a:r>
            <a:endParaRPr lang="it-IT" sz="4000"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043608" y="1484784"/>
            <a:ext cx="8100392"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15616" y="908720"/>
            <a:ext cx="7776864" cy="5142433"/>
          </a:xfrm>
          <a:prstGeom prst="rect">
            <a:avLst/>
          </a:prstGeom>
        </p:spPr>
        <p:txBody>
          <a:bodyPr vert="horz" wrap="square" lIns="0" tIns="0" rIns="0" bIns="0" rtlCol="0">
            <a:spAutoFit/>
          </a:bodyPr>
          <a:lstStyle/>
          <a:p>
            <a:pPr>
              <a:lnSpc>
                <a:spcPct val="100000"/>
              </a:lnSpc>
              <a:spcBef>
                <a:spcPts val="54"/>
              </a:spcBef>
            </a:pPr>
            <a:endParaRPr sz="2250" dirty="0">
              <a:latin typeface="Times New Roman"/>
              <a:cs typeface="Times New Roman"/>
            </a:endParaRPr>
          </a:p>
          <a:p>
            <a:pPr marL="277495" marR="1205230" indent="-264795">
              <a:lnSpc>
                <a:spcPct val="100000"/>
              </a:lnSpc>
              <a:buAutoNum type="arabicPeriod"/>
              <a:tabLst>
                <a:tab pos="293370" algn="l"/>
              </a:tabLst>
            </a:pPr>
            <a:r>
              <a:rPr sz="2000" dirty="0">
                <a:latin typeface="Calibri" pitchFamily="34" charset="0"/>
                <a:cs typeface="Arial"/>
              </a:rPr>
              <a:t>Soggetti che svolgono esercizio diretto di </a:t>
            </a:r>
            <a:r>
              <a:rPr sz="2000" spc="-5" dirty="0">
                <a:latin typeface="Calibri" pitchFamily="34" charset="0"/>
                <a:cs typeface="Arial"/>
              </a:rPr>
              <a:t>attività</a:t>
            </a:r>
            <a:r>
              <a:rPr sz="2000" spc="-130" dirty="0">
                <a:latin typeface="Calibri" pitchFamily="34" charset="0"/>
                <a:cs typeface="Arial"/>
              </a:rPr>
              <a:t> </a:t>
            </a:r>
            <a:r>
              <a:rPr sz="2000" dirty="0" err="1">
                <a:latin typeface="Calibri" pitchFamily="34" charset="0"/>
                <a:cs typeface="Arial"/>
              </a:rPr>
              <a:t>sportiva</a:t>
            </a:r>
            <a:r>
              <a:rPr sz="2000" dirty="0">
                <a:latin typeface="Calibri" pitchFamily="34" charset="0"/>
                <a:cs typeface="Arial"/>
              </a:rPr>
              <a:t>  </a:t>
            </a:r>
            <a:r>
              <a:rPr sz="2000" dirty="0" err="1" smtClean="0">
                <a:latin typeface="Calibri" pitchFamily="34" charset="0"/>
                <a:cs typeface="Arial"/>
              </a:rPr>
              <a:t>dilettantistica</a:t>
            </a:r>
            <a:r>
              <a:rPr lang="it-IT" sz="2000" dirty="0" smtClean="0">
                <a:latin typeface="Calibri" pitchFamily="34" charset="0"/>
                <a:cs typeface="Arial"/>
              </a:rPr>
              <a:t>:</a:t>
            </a:r>
            <a:endParaRPr sz="2000" dirty="0">
              <a:latin typeface="Calibri" pitchFamily="34" charset="0"/>
              <a:cs typeface="Arial"/>
            </a:endParaRPr>
          </a:p>
          <a:p>
            <a:pPr marL="756285" lvl="1" indent="-286385">
              <a:lnSpc>
                <a:spcPct val="100000"/>
              </a:lnSpc>
              <a:spcBef>
                <a:spcPts val="440"/>
              </a:spcBef>
              <a:buClr>
                <a:srgbClr val="09386A"/>
              </a:buClr>
              <a:buFont typeface="Wingdings"/>
              <a:buChar char=""/>
              <a:tabLst>
                <a:tab pos="756920" algn="l"/>
              </a:tabLst>
            </a:pPr>
            <a:r>
              <a:rPr sz="2000" spc="-5" dirty="0" err="1" smtClean="0">
                <a:latin typeface="Calibri" pitchFamily="34" charset="0"/>
                <a:cs typeface="Arial"/>
              </a:rPr>
              <a:t>Atleti</a:t>
            </a:r>
            <a:r>
              <a:rPr lang="it-IT" sz="2000" spc="-5" dirty="0" smtClean="0">
                <a:latin typeface="Calibri" pitchFamily="34" charset="0"/>
                <a:cs typeface="Arial"/>
              </a:rPr>
              <a:t>, allenatori e tecnici</a:t>
            </a:r>
            <a:endParaRPr sz="2000" dirty="0">
              <a:latin typeface="Calibri" pitchFamily="34" charset="0"/>
              <a:cs typeface="Arial"/>
            </a:endParaRPr>
          </a:p>
          <a:p>
            <a:pPr marL="756285" lvl="1" indent="-286385">
              <a:lnSpc>
                <a:spcPct val="100000"/>
              </a:lnSpc>
              <a:spcBef>
                <a:spcPts val="434"/>
              </a:spcBef>
              <a:buClr>
                <a:srgbClr val="09386A"/>
              </a:buClr>
              <a:buFont typeface="Wingdings"/>
              <a:buChar char=""/>
              <a:tabLst>
                <a:tab pos="756920" algn="l"/>
              </a:tabLst>
            </a:pPr>
            <a:r>
              <a:rPr lang="it-IT" sz="2000" spc="-5" dirty="0" smtClean="0">
                <a:latin typeface="Calibri" pitchFamily="34" charset="0"/>
                <a:cs typeface="Arial"/>
              </a:rPr>
              <a:t>Figure dirigenziali (presenziano all’avvenimento-svolgono funzioni indispensabili alla manifestazione sportiva)</a:t>
            </a:r>
          </a:p>
          <a:p>
            <a:pPr marL="756285" lvl="1" indent="-286385">
              <a:lnSpc>
                <a:spcPct val="100000"/>
              </a:lnSpc>
              <a:spcBef>
                <a:spcPts val="434"/>
              </a:spcBef>
              <a:buClr>
                <a:srgbClr val="09386A"/>
              </a:buClr>
              <a:buFont typeface="Wingdings"/>
              <a:buChar char=""/>
              <a:tabLst>
                <a:tab pos="756920" algn="l"/>
              </a:tabLst>
            </a:pPr>
            <a:r>
              <a:rPr lang="it-IT" sz="2000" spc="-5" dirty="0" smtClean="0">
                <a:latin typeface="Calibri" pitchFamily="34" charset="0"/>
                <a:cs typeface="Arial"/>
              </a:rPr>
              <a:t>A</a:t>
            </a:r>
            <a:r>
              <a:rPr sz="2000" spc="-5" dirty="0" err="1" smtClean="0">
                <a:latin typeface="Calibri" pitchFamily="34" charset="0"/>
                <a:cs typeface="Arial"/>
              </a:rPr>
              <a:t>ccompagnatori</a:t>
            </a:r>
            <a:endParaRPr sz="2000" dirty="0">
              <a:latin typeface="Calibri" pitchFamily="34" charset="0"/>
              <a:cs typeface="Arial"/>
            </a:endParaRPr>
          </a:p>
          <a:p>
            <a:pPr marL="756285" lvl="1" indent="-286385">
              <a:lnSpc>
                <a:spcPct val="100000"/>
              </a:lnSpc>
              <a:spcBef>
                <a:spcPts val="430"/>
              </a:spcBef>
              <a:buClr>
                <a:srgbClr val="09386A"/>
              </a:buClr>
              <a:buFont typeface="Wingdings"/>
              <a:buChar char=""/>
              <a:tabLst>
                <a:tab pos="756920" algn="l"/>
              </a:tabLst>
            </a:pPr>
            <a:r>
              <a:rPr sz="2000" spc="-5" dirty="0">
                <a:latin typeface="Calibri" pitchFamily="34" charset="0"/>
                <a:cs typeface="Arial"/>
              </a:rPr>
              <a:t>Giudici di</a:t>
            </a:r>
            <a:r>
              <a:rPr sz="2000" spc="-60" dirty="0">
                <a:latin typeface="Calibri" pitchFamily="34" charset="0"/>
                <a:cs typeface="Arial"/>
              </a:rPr>
              <a:t> </a:t>
            </a:r>
            <a:r>
              <a:rPr sz="2000" spc="-5" dirty="0">
                <a:latin typeface="Calibri" pitchFamily="34" charset="0"/>
                <a:cs typeface="Arial"/>
              </a:rPr>
              <a:t>gara</a:t>
            </a:r>
            <a:endParaRPr sz="2000" dirty="0">
              <a:latin typeface="Calibri" pitchFamily="34" charset="0"/>
              <a:cs typeface="Arial"/>
            </a:endParaRPr>
          </a:p>
          <a:p>
            <a:pPr marL="756285" lvl="1" indent="-286385">
              <a:lnSpc>
                <a:spcPct val="100000"/>
              </a:lnSpc>
              <a:spcBef>
                <a:spcPts val="430"/>
              </a:spcBef>
              <a:buClr>
                <a:srgbClr val="09386A"/>
              </a:buClr>
              <a:buFont typeface="Wingdings"/>
              <a:buChar char=""/>
              <a:tabLst>
                <a:tab pos="756920" algn="l"/>
              </a:tabLst>
            </a:pPr>
            <a:r>
              <a:rPr sz="2000" spc="-5" dirty="0" err="1" smtClean="0">
                <a:latin typeface="Calibri" pitchFamily="34" charset="0"/>
                <a:cs typeface="Arial"/>
              </a:rPr>
              <a:t>Commissari</a:t>
            </a:r>
            <a:endParaRPr lang="it-IT" sz="2000" spc="-5" dirty="0" smtClean="0">
              <a:latin typeface="Calibri" pitchFamily="34" charset="0"/>
              <a:cs typeface="Arial"/>
            </a:endParaRPr>
          </a:p>
          <a:p>
            <a:pPr marL="756285" lvl="1" indent="-286385">
              <a:lnSpc>
                <a:spcPct val="100000"/>
              </a:lnSpc>
              <a:spcBef>
                <a:spcPts val="430"/>
              </a:spcBef>
              <a:buClr>
                <a:srgbClr val="09386A"/>
              </a:buClr>
              <a:buFont typeface="Wingdings"/>
              <a:buChar char=""/>
              <a:tabLst>
                <a:tab pos="756920" algn="l"/>
              </a:tabLst>
            </a:pPr>
            <a:r>
              <a:rPr lang="it-IT" sz="2000" spc="-5" dirty="0" smtClean="0">
                <a:latin typeface="Calibri" pitchFamily="34" charset="0"/>
                <a:cs typeface="Arial"/>
              </a:rPr>
              <a:t>“Massaggiatori” non professionali</a:t>
            </a:r>
          </a:p>
          <a:p>
            <a:pPr marL="756285" lvl="1" indent="-286385">
              <a:lnSpc>
                <a:spcPct val="100000"/>
              </a:lnSpc>
              <a:spcBef>
                <a:spcPts val="430"/>
              </a:spcBef>
              <a:buClr>
                <a:srgbClr val="09386A"/>
              </a:buClr>
              <a:buFont typeface="Wingdings"/>
              <a:buChar char=""/>
              <a:tabLst>
                <a:tab pos="756920" algn="l"/>
              </a:tabLst>
            </a:pPr>
            <a:r>
              <a:rPr lang="it-IT" sz="2000" spc="-5" dirty="0" smtClean="0">
                <a:latin typeface="Calibri" pitchFamily="34" charset="0"/>
                <a:cs typeface="Arial"/>
              </a:rPr>
              <a:t>Addetti alla manutenzione impianti (“manto erboso” in particolare)</a:t>
            </a:r>
            <a:endParaRPr sz="2000" dirty="0">
              <a:latin typeface="Calibri" pitchFamily="34" charset="0"/>
              <a:cs typeface="Arial"/>
            </a:endParaRPr>
          </a:p>
          <a:p>
            <a:pPr marL="292735" indent="-280035">
              <a:lnSpc>
                <a:spcPct val="100000"/>
              </a:lnSpc>
              <a:spcBef>
                <a:spcPts val="470"/>
              </a:spcBef>
              <a:buAutoNum type="arabicPeriod"/>
              <a:tabLst>
                <a:tab pos="293370" algn="l"/>
              </a:tabLst>
            </a:pPr>
            <a:r>
              <a:rPr sz="2000" dirty="0">
                <a:latin typeface="Calibri" pitchFamily="34" charset="0"/>
                <a:cs typeface="Arial"/>
              </a:rPr>
              <a:t>Istruttori sportivi (art. 35</a:t>
            </a:r>
            <a:r>
              <a:rPr sz="2000" spc="-140" dirty="0">
                <a:latin typeface="Calibri" pitchFamily="34" charset="0"/>
                <a:cs typeface="Arial"/>
              </a:rPr>
              <a:t> </a:t>
            </a:r>
            <a:r>
              <a:rPr sz="2000" dirty="0">
                <a:latin typeface="Calibri" pitchFamily="34" charset="0"/>
                <a:cs typeface="Arial"/>
              </a:rPr>
              <a:t>milleproroghe)</a:t>
            </a:r>
          </a:p>
          <a:p>
            <a:pPr marL="277495" marR="5080" indent="-264795">
              <a:lnSpc>
                <a:spcPct val="100000"/>
              </a:lnSpc>
              <a:spcBef>
                <a:spcPts val="480"/>
              </a:spcBef>
              <a:buAutoNum type="arabicPeriod"/>
              <a:tabLst>
                <a:tab pos="288925" algn="l"/>
                <a:tab pos="4358005" algn="l"/>
              </a:tabLst>
            </a:pPr>
            <a:r>
              <a:rPr sz="2000" b="1" spc="-10" dirty="0">
                <a:latin typeface="Calibri" pitchFamily="34" charset="0"/>
                <a:cs typeface="Arial"/>
              </a:rPr>
              <a:t>Titolari  </a:t>
            </a:r>
            <a:r>
              <a:rPr sz="2000" b="1" dirty="0">
                <a:latin typeface="Calibri" pitchFamily="34" charset="0"/>
                <a:cs typeface="Arial"/>
              </a:rPr>
              <a:t>di rapporti</a:t>
            </a:r>
            <a:r>
              <a:rPr sz="2000" b="1" spc="270" dirty="0">
                <a:latin typeface="Calibri" pitchFamily="34" charset="0"/>
                <a:cs typeface="Arial"/>
              </a:rPr>
              <a:t> </a:t>
            </a:r>
            <a:r>
              <a:rPr sz="2000" b="1" dirty="0" err="1">
                <a:latin typeface="Calibri" pitchFamily="34" charset="0"/>
                <a:cs typeface="Arial"/>
              </a:rPr>
              <a:t>di</a:t>
            </a:r>
            <a:r>
              <a:rPr sz="2000" b="1" spc="290" dirty="0">
                <a:latin typeface="Calibri" pitchFamily="34" charset="0"/>
                <a:cs typeface="Arial"/>
              </a:rPr>
              <a:t> </a:t>
            </a:r>
            <a:r>
              <a:rPr sz="2000" b="1" dirty="0" err="1" smtClean="0">
                <a:latin typeface="Calibri" pitchFamily="34" charset="0"/>
                <a:cs typeface="Arial"/>
              </a:rPr>
              <a:t>collaborazione</a:t>
            </a:r>
            <a:r>
              <a:rPr lang="it-IT" sz="2000" b="1" dirty="0" smtClean="0">
                <a:latin typeface="Calibri" pitchFamily="34" charset="0"/>
                <a:cs typeface="Arial"/>
              </a:rPr>
              <a:t> </a:t>
            </a:r>
            <a:r>
              <a:rPr sz="2000" b="1" dirty="0" err="1" smtClean="0">
                <a:latin typeface="Calibri" pitchFamily="34" charset="0"/>
                <a:cs typeface="Arial"/>
              </a:rPr>
              <a:t>coordinata</a:t>
            </a:r>
            <a:r>
              <a:rPr sz="2000" b="1" dirty="0" smtClean="0">
                <a:latin typeface="Calibri" pitchFamily="34" charset="0"/>
                <a:cs typeface="Arial"/>
              </a:rPr>
              <a:t> </a:t>
            </a:r>
            <a:r>
              <a:rPr sz="2000" b="1" dirty="0">
                <a:latin typeface="Calibri" pitchFamily="34" charset="0"/>
                <a:cs typeface="Arial"/>
              </a:rPr>
              <a:t>e</a:t>
            </a:r>
            <a:r>
              <a:rPr sz="2000" b="1" spc="-85" dirty="0">
                <a:latin typeface="Calibri" pitchFamily="34" charset="0"/>
                <a:cs typeface="Arial"/>
              </a:rPr>
              <a:t> </a:t>
            </a:r>
            <a:r>
              <a:rPr sz="2000" b="1" dirty="0">
                <a:latin typeface="Calibri" pitchFamily="34" charset="0"/>
                <a:cs typeface="Arial"/>
              </a:rPr>
              <a:t>continuativa</a:t>
            </a:r>
            <a:r>
              <a:rPr sz="2000" b="1" spc="-55" dirty="0">
                <a:latin typeface="Calibri" pitchFamily="34" charset="0"/>
                <a:cs typeface="Arial"/>
              </a:rPr>
              <a:t> </a:t>
            </a:r>
            <a:r>
              <a:rPr sz="2000" b="1" dirty="0">
                <a:latin typeface="Calibri" pitchFamily="34" charset="0"/>
                <a:cs typeface="Arial"/>
              </a:rPr>
              <a:t>non  professionale per prestazioni di carattere amministrativo –  gestionale a favore di società e associazioni sportive</a:t>
            </a:r>
            <a:r>
              <a:rPr sz="2000" b="1" spc="-170" dirty="0">
                <a:latin typeface="Calibri" pitchFamily="34" charset="0"/>
                <a:cs typeface="Arial"/>
              </a:rPr>
              <a:t> </a:t>
            </a:r>
            <a:r>
              <a:rPr sz="2000" b="1" dirty="0">
                <a:latin typeface="Calibri" pitchFamily="34" charset="0"/>
                <a:cs typeface="Arial"/>
              </a:rPr>
              <a:t>dilettantistiche</a:t>
            </a:r>
          </a:p>
        </p:txBody>
      </p:sp>
      <p:sp>
        <p:nvSpPr>
          <p:cNvPr id="4" name="Titolo 3"/>
          <p:cNvSpPr>
            <a:spLocks noGrp="1"/>
          </p:cNvSpPr>
          <p:nvPr>
            <p:ph type="title"/>
          </p:nvPr>
        </p:nvSpPr>
        <p:spPr>
          <a:xfrm>
            <a:off x="1043608" y="274638"/>
            <a:ext cx="7890842" cy="994122"/>
          </a:xfrm>
        </p:spPr>
        <p:txBody>
          <a:bodyPr>
            <a:normAutofit fontScale="90000"/>
          </a:bodyPr>
          <a:lstStyle/>
          <a:p>
            <a:pPr algn="ctr"/>
            <a:r>
              <a:rPr lang="it-IT" dirty="0" smtClean="0">
                <a:cs typeface="Arial"/>
              </a:rPr>
              <a:t>Soggetti percettori (Persone fisiche)</a:t>
            </a:r>
            <a:br>
              <a:rPr lang="it-IT" dirty="0" smtClean="0">
                <a:cs typeface="Arial"/>
              </a:rPr>
            </a:br>
            <a:endParaRPr lang="it-IT"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9632" y="1196752"/>
            <a:ext cx="7218533" cy="4721805"/>
          </a:xfrm>
          <a:prstGeom prst="rect">
            <a:avLst/>
          </a:prstGeom>
        </p:spPr>
        <p:txBody>
          <a:bodyPr vert="horz" wrap="square" lIns="0" tIns="0" rIns="0" bIns="0" rtlCol="0">
            <a:spAutoFit/>
          </a:bodyPr>
          <a:lstStyle/>
          <a:p>
            <a:pPr marL="12700">
              <a:lnSpc>
                <a:spcPct val="100000"/>
              </a:lnSpc>
              <a:spcBef>
                <a:spcPts val="525"/>
              </a:spcBef>
            </a:pPr>
            <a:r>
              <a:rPr sz="2200" spc="-5" dirty="0" smtClean="0">
                <a:latin typeface="Calibri" pitchFamily="34" charset="0"/>
                <a:cs typeface="Arial"/>
              </a:rPr>
              <a:t>Circ</a:t>
            </a:r>
            <a:r>
              <a:rPr sz="2200" spc="-5" dirty="0">
                <a:latin typeface="Calibri" pitchFamily="34" charset="0"/>
                <a:cs typeface="Arial"/>
              </a:rPr>
              <a:t>. Ag. Entrate 21/E </a:t>
            </a:r>
            <a:r>
              <a:rPr sz="2200" dirty="0">
                <a:latin typeface="Calibri" pitchFamily="34" charset="0"/>
                <a:cs typeface="Arial"/>
              </a:rPr>
              <a:t>del </a:t>
            </a:r>
            <a:r>
              <a:rPr sz="2200" spc="-5" dirty="0">
                <a:latin typeface="Calibri" pitchFamily="34" charset="0"/>
                <a:cs typeface="Arial"/>
              </a:rPr>
              <a:t>22/04/2003 (a </a:t>
            </a:r>
            <a:r>
              <a:rPr sz="2200" dirty="0">
                <a:latin typeface="Calibri" pitchFamily="34" charset="0"/>
                <a:cs typeface="Arial"/>
              </a:rPr>
              <a:t>commento   </a:t>
            </a:r>
            <a:r>
              <a:rPr sz="2200" spc="445" dirty="0">
                <a:latin typeface="Calibri" pitchFamily="34" charset="0"/>
                <a:cs typeface="Arial"/>
              </a:rPr>
              <a:t> </a:t>
            </a:r>
            <a:r>
              <a:rPr sz="2200" dirty="0">
                <a:latin typeface="Calibri" pitchFamily="34" charset="0"/>
                <a:cs typeface="Arial"/>
              </a:rPr>
              <a:t>dell’art. </a:t>
            </a:r>
            <a:r>
              <a:rPr sz="2200" dirty="0" smtClean="0">
                <a:latin typeface="Calibri" pitchFamily="34" charset="0"/>
                <a:cs typeface="Arial"/>
              </a:rPr>
              <a:t>90</a:t>
            </a:r>
            <a:r>
              <a:rPr lang="it-IT" sz="2200" dirty="0" smtClean="0">
                <a:latin typeface="Calibri" pitchFamily="34" charset="0"/>
                <a:cs typeface="Arial"/>
              </a:rPr>
              <a:t> </a:t>
            </a:r>
            <a:r>
              <a:rPr sz="2200" spc="-5" dirty="0" smtClean="0">
                <a:latin typeface="Calibri" pitchFamily="34" charset="0"/>
                <a:cs typeface="Arial"/>
              </a:rPr>
              <a:t>L</a:t>
            </a:r>
            <a:r>
              <a:rPr sz="2200" spc="-5" dirty="0">
                <a:latin typeface="Calibri" pitchFamily="34" charset="0"/>
                <a:cs typeface="Arial"/>
              </a:rPr>
              <a:t>.</a:t>
            </a:r>
            <a:r>
              <a:rPr sz="2200" spc="-60" dirty="0">
                <a:latin typeface="Calibri" pitchFamily="34" charset="0"/>
                <a:cs typeface="Arial"/>
              </a:rPr>
              <a:t> </a:t>
            </a:r>
            <a:r>
              <a:rPr sz="2200" spc="-5" dirty="0">
                <a:latin typeface="Calibri" pitchFamily="34" charset="0"/>
                <a:cs typeface="Arial"/>
              </a:rPr>
              <a:t>289/2002):</a:t>
            </a:r>
            <a:endParaRPr sz="2200" dirty="0">
              <a:latin typeface="Calibri" pitchFamily="34" charset="0"/>
              <a:cs typeface="Arial"/>
            </a:endParaRPr>
          </a:p>
          <a:p>
            <a:pPr marL="277495" marR="6985" indent="-265430" algn="just">
              <a:lnSpc>
                <a:spcPct val="100000"/>
              </a:lnSpc>
              <a:spcBef>
                <a:spcPts val="530"/>
              </a:spcBef>
            </a:pPr>
            <a:r>
              <a:rPr sz="2200" spc="-5" dirty="0">
                <a:latin typeface="Calibri" pitchFamily="34" charset="0"/>
                <a:cs typeface="Arial"/>
              </a:rPr>
              <a:t>“</a:t>
            </a:r>
            <a:r>
              <a:rPr sz="2200" i="1" spc="-5" dirty="0">
                <a:latin typeface="Calibri" pitchFamily="34" charset="0"/>
                <a:cs typeface="Arial"/>
              </a:rPr>
              <a:t>Il carattere amministrativo - gestionale delle collaborazioni  limita la </a:t>
            </a:r>
            <a:r>
              <a:rPr sz="2200" i="1" dirty="0">
                <a:latin typeface="Calibri" pitchFamily="34" charset="0"/>
                <a:cs typeface="Arial"/>
              </a:rPr>
              <a:t>previsione </a:t>
            </a:r>
            <a:r>
              <a:rPr sz="2200" i="1" spc="-5" dirty="0">
                <a:latin typeface="Calibri" pitchFamily="34" charset="0"/>
                <a:cs typeface="Arial"/>
              </a:rPr>
              <a:t>dell’art. 81 </a:t>
            </a:r>
            <a:r>
              <a:rPr sz="2200" i="1" dirty="0">
                <a:latin typeface="Calibri" pitchFamily="34" charset="0"/>
                <a:cs typeface="Arial"/>
              </a:rPr>
              <a:t>(ora </a:t>
            </a:r>
            <a:r>
              <a:rPr sz="2200" i="1" spc="-5" dirty="0">
                <a:latin typeface="Calibri" pitchFamily="34" charset="0"/>
                <a:cs typeface="Arial"/>
              </a:rPr>
              <a:t>67), </a:t>
            </a:r>
            <a:r>
              <a:rPr sz="2200" i="1" dirty="0">
                <a:latin typeface="Calibri" pitchFamily="34" charset="0"/>
                <a:cs typeface="Arial"/>
              </a:rPr>
              <a:t>comma </a:t>
            </a:r>
            <a:r>
              <a:rPr sz="2200" i="1" spc="-5" dirty="0">
                <a:latin typeface="Calibri" pitchFamily="34" charset="0"/>
                <a:cs typeface="Arial"/>
              </a:rPr>
              <a:t>1, lett. m), alla  collaborazione nell’attività amministrativa e di gestione  dell’ente</a:t>
            </a:r>
            <a:r>
              <a:rPr sz="2200" spc="-5" dirty="0">
                <a:latin typeface="Calibri" pitchFamily="34" charset="0"/>
                <a:cs typeface="Arial"/>
              </a:rPr>
              <a:t>”</a:t>
            </a:r>
            <a:endParaRPr sz="2200" dirty="0">
              <a:latin typeface="Calibri" pitchFamily="34" charset="0"/>
              <a:cs typeface="Arial"/>
            </a:endParaRPr>
          </a:p>
          <a:p>
            <a:pPr marL="277495" marR="8890" indent="-32384">
              <a:lnSpc>
                <a:spcPct val="100000"/>
              </a:lnSpc>
              <a:spcBef>
                <a:spcPts val="525"/>
              </a:spcBef>
            </a:pPr>
            <a:r>
              <a:rPr sz="2200" spc="-5" dirty="0">
                <a:latin typeface="Calibri" pitchFamily="34" charset="0"/>
                <a:cs typeface="Arial"/>
              </a:rPr>
              <a:t>possono beneficiare dell’agevolazione in caso di svolgimento  </a:t>
            </a:r>
            <a:r>
              <a:rPr sz="2200" u="heavy" spc="-5" dirty="0">
                <a:latin typeface="Calibri" pitchFamily="34" charset="0"/>
                <a:cs typeface="Arial"/>
              </a:rPr>
              <a:t>non professionale</a:t>
            </a:r>
            <a:r>
              <a:rPr sz="2200" u="heavy" spc="50" dirty="0">
                <a:latin typeface="Calibri" pitchFamily="34" charset="0"/>
                <a:cs typeface="Arial"/>
              </a:rPr>
              <a:t> </a:t>
            </a:r>
            <a:r>
              <a:rPr sz="2200" spc="-5" dirty="0">
                <a:latin typeface="Calibri" pitchFamily="34" charset="0"/>
                <a:cs typeface="Arial"/>
              </a:rPr>
              <a:t>dell’attività:</a:t>
            </a:r>
            <a:endParaRPr sz="2200" dirty="0">
              <a:latin typeface="Calibri" pitchFamily="34" charset="0"/>
              <a:cs typeface="Arial"/>
            </a:endParaRPr>
          </a:p>
          <a:p>
            <a:pPr marL="355600" indent="-342900">
              <a:lnSpc>
                <a:spcPct val="100000"/>
              </a:lnSpc>
              <a:spcBef>
                <a:spcPts val="525"/>
              </a:spcBef>
              <a:buClr>
                <a:srgbClr val="000066"/>
              </a:buClr>
              <a:buFont typeface="Wingdings"/>
              <a:buChar char=""/>
              <a:tabLst>
                <a:tab pos="355600" algn="l"/>
              </a:tabLst>
            </a:pPr>
            <a:r>
              <a:rPr sz="2200" spc="-5" dirty="0">
                <a:latin typeface="Calibri" pitchFamily="34" charset="0"/>
                <a:cs typeface="Arial"/>
              </a:rPr>
              <a:t>Personale di </a:t>
            </a:r>
            <a:r>
              <a:rPr sz="2200" dirty="0">
                <a:latin typeface="Calibri" pitchFamily="34" charset="0"/>
                <a:cs typeface="Arial"/>
              </a:rPr>
              <a:t>segreteria </a:t>
            </a:r>
            <a:r>
              <a:rPr sz="2200" spc="-5" dirty="0">
                <a:latin typeface="Calibri" pitchFamily="34" charset="0"/>
                <a:cs typeface="Arial"/>
              </a:rPr>
              <a:t>(</a:t>
            </a:r>
            <a:r>
              <a:rPr sz="2200" spc="-5" dirty="0" err="1">
                <a:latin typeface="Calibri" pitchFamily="34" charset="0"/>
                <a:cs typeface="Arial"/>
              </a:rPr>
              <a:t>tenuta</a:t>
            </a:r>
            <a:r>
              <a:rPr sz="2200" spc="-5" dirty="0">
                <a:latin typeface="Calibri" pitchFamily="34" charset="0"/>
                <a:cs typeface="Arial"/>
              </a:rPr>
              <a:t> </a:t>
            </a:r>
            <a:r>
              <a:rPr sz="2200" dirty="0" err="1" smtClean="0">
                <a:latin typeface="Calibri" pitchFamily="34" charset="0"/>
                <a:cs typeface="Arial"/>
              </a:rPr>
              <a:t>contabilità</a:t>
            </a:r>
            <a:r>
              <a:rPr lang="it-IT" sz="2200" dirty="0" smtClean="0">
                <a:latin typeface="Calibri" pitchFamily="34" charset="0"/>
                <a:cs typeface="Arial"/>
              </a:rPr>
              <a:t>,</a:t>
            </a:r>
            <a:r>
              <a:rPr sz="2200" spc="70" dirty="0" smtClean="0">
                <a:latin typeface="Calibri" pitchFamily="34" charset="0"/>
                <a:cs typeface="Arial"/>
              </a:rPr>
              <a:t> </a:t>
            </a:r>
            <a:r>
              <a:rPr sz="2200" spc="-5" dirty="0" err="1" smtClean="0">
                <a:latin typeface="Calibri" pitchFamily="34" charset="0"/>
                <a:cs typeface="Arial"/>
              </a:rPr>
              <a:t>raccolta</a:t>
            </a:r>
            <a:r>
              <a:rPr lang="it-IT" sz="2200" spc="-5" dirty="0" smtClean="0">
                <a:latin typeface="Calibri" pitchFamily="34" charset="0"/>
                <a:cs typeface="Arial"/>
              </a:rPr>
              <a:t> iscrizioni, tenuta della prima nota e della cassa, </a:t>
            </a:r>
            <a:r>
              <a:rPr sz="2200" spc="-5" dirty="0" smtClean="0">
                <a:latin typeface="Calibri" pitchFamily="34" charset="0"/>
                <a:cs typeface="Arial"/>
              </a:rPr>
              <a:t>etc</a:t>
            </a:r>
            <a:r>
              <a:rPr sz="2200" spc="-5" dirty="0">
                <a:latin typeface="Calibri" pitchFamily="34" charset="0"/>
                <a:cs typeface="Arial"/>
              </a:rPr>
              <a:t>.);</a:t>
            </a:r>
            <a:endParaRPr sz="2200" dirty="0">
              <a:latin typeface="Calibri" pitchFamily="34" charset="0"/>
              <a:cs typeface="Arial"/>
            </a:endParaRPr>
          </a:p>
          <a:p>
            <a:pPr marL="355600" indent="-342900">
              <a:lnSpc>
                <a:spcPct val="100000"/>
              </a:lnSpc>
              <a:spcBef>
                <a:spcPts val="525"/>
              </a:spcBef>
              <a:buClr>
                <a:srgbClr val="000066"/>
              </a:buClr>
              <a:buFont typeface="Wingdings"/>
              <a:buChar char=""/>
              <a:tabLst>
                <a:tab pos="355600" algn="l"/>
              </a:tabLst>
            </a:pPr>
            <a:r>
              <a:rPr sz="2200" spc="-5" dirty="0">
                <a:latin typeface="Calibri" pitchFamily="34" charset="0"/>
                <a:cs typeface="Arial"/>
              </a:rPr>
              <a:t>Direttori sportivi</a:t>
            </a:r>
            <a:r>
              <a:rPr sz="2200" spc="-10" dirty="0">
                <a:latin typeface="Calibri" pitchFamily="34" charset="0"/>
                <a:cs typeface="Arial"/>
              </a:rPr>
              <a:t> </a:t>
            </a:r>
            <a:r>
              <a:rPr sz="2200" spc="-5" dirty="0">
                <a:latin typeface="Calibri" pitchFamily="34" charset="0"/>
                <a:cs typeface="Arial"/>
              </a:rPr>
              <a:t>(?);</a:t>
            </a:r>
            <a:endParaRPr sz="2200" dirty="0">
              <a:latin typeface="Calibri" pitchFamily="34" charset="0"/>
              <a:cs typeface="Arial"/>
            </a:endParaRPr>
          </a:p>
          <a:p>
            <a:pPr marL="355600" indent="-342900">
              <a:lnSpc>
                <a:spcPct val="100000"/>
              </a:lnSpc>
              <a:spcBef>
                <a:spcPts val="525"/>
              </a:spcBef>
              <a:buClr>
                <a:srgbClr val="000066"/>
              </a:buClr>
              <a:buFont typeface="Wingdings"/>
              <a:buChar char=""/>
              <a:tabLst>
                <a:tab pos="355600" algn="l"/>
                <a:tab pos="6464300" algn="l"/>
              </a:tabLst>
            </a:pPr>
            <a:r>
              <a:rPr sz="2200" dirty="0">
                <a:latin typeface="Calibri" pitchFamily="34" charset="0"/>
                <a:cs typeface="Arial"/>
              </a:rPr>
              <a:t>Istruttori </a:t>
            </a:r>
            <a:r>
              <a:rPr sz="2200" spc="-5" dirty="0">
                <a:latin typeface="Calibri" pitchFamily="34" charset="0"/>
                <a:cs typeface="Arial"/>
              </a:rPr>
              <a:t>sportivi(??? – </a:t>
            </a:r>
            <a:r>
              <a:rPr sz="2200" dirty="0">
                <a:latin typeface="Calibri" pitchFamily="34" charset="0"/>
                <a:cs typeface="Arial"/>
              </a:rPr>
              <a:t>casistica </a:t>
            </a:r>
            <a:r>
              <a:rPr sz="2200" spc="-5" dirty="0">
                <a:latin typeface="Calibri" pitchFamily="34" charset="0"/>
                <a:cs typeface="Arial"/>
              </a:rPr>
              <a:t>ridotta </a:t>
            </a:r>
            <a:r>
              <a:rPr sz="2200" spc="560" dirty="0">
                <a:latin typeface="Calibri" pitchFamily="34" charset="0"/>
                <a:cs typeface="Arial"/>
              </a:rPr>
              <a:t> </a:t>
            </a:r>
            <a:r>
              <a:rPr sz="2200" spc="-5" dirty="0">
                <a:latin typeface="Calibri" pitchFamily="34" charset="0"/>
                <a:cs typeface="Arial"/>
              </a:rPr>
              <a:t>dopo</a:t>
            </a:r>
            <a:r>
              <a:rPr sz="2200" spc="235" dirty="0">
                <a:latin typeface="Calibri" pitchFamily="34" charset="0"/>
                <a:cs typeface="Arial"/>
              </a:rPr>
              <a:t> </a:t>
            </a:r>
            <a:r>
              <a:rPr sz="2200" spc="-5" dirty="0">
                <a:latin typeface="Calibri" pitchFamily="34" charset="0"/>
                <a:cs typeface="Arial"/>
              </a:rPr>
              <a:t>art.	35</a:t>
            </a:r>
            <a:endParaRPr sz="2200" dirty="0">
              <a:latin typeface="Calibri" pitchFamily="34" charset="0"/>
              <a:cs typeface="Arial"/>
            </a:endParaRPr>
          </a:p>
          <a:p>
            <a:pPr marL="277495">
              <a:lnSpc>
                <a:spcPct val="100000"/>
              </a:lnSpc>
            </a:pPr>
            <a:r>
              <a:rPr sz="2200" spc="-5" dirty="0">
                <a:latin typeface="Calibri" pitchFamily="34" charset="0"/>
                <a:cs typeface="Arial"/>
              </a:rPr>
              <a:t>«milleproroghe»);</a:t>
            </a:r>
            <a:endParaRPr sz="2200" dirty="0">
              <a:latin typeface="Calibri" pitchFamily="34" charset="0"/>
              <a:cs typeface="Arial"/>
            </a:endParaRPr>
          </a:p>
        </p:txBody>
      </p:sp>
      <p:sp>
        <p:nvSpPr>
          <p:cNvPr id="4" name="Titolo 3"/>
          <p:cNvSpPr>
            <a:spLocks noGrp="1"/>
          </p:cNvSpPr>
          <p:nvPr>
            <p:ph type="title"/>
          </p:nvPr>
        </p:nvSpPr>
        <p:spPr>
          <a:xfrm>
            <a:off x="1435100" y="274638"/>
            <a:ext cx="7499350" cy="706090"/>
          </a:xfrm>
        </p:spPr>
        <p:txBody>
          <a:bodyPr>
            <a:normAutofit fontScale="90000"/>
          </a:bodyPr>
          <a:lstStyle/>
          <a:p>
            <a:r>
              <a:rPr lang="it-IT" dirty="0" err="1" smtClean="0"/>
              <a:t>Co.co.co</a:t>
            </a:r>
            <a:r>
              <a:rPr lang="it-IT" dirty="0" smtClean="0"/>
              <a:t> amministrativo gestionali</a:t>
            </a:r>
            <a:endParaRPr lang="it-IT"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1331640" y="0"/>
            <a:ext cx="7499350" cy="634082"/>
          </a:xfrm>
        </p:spPr>
        <p:txBody>
          <a:bodyPr>
            <a:normAutofit fontScale="90000"/>
          </a:bodyPr>
          <a:lstStyle/>
          <a:p>
            <a:r>
              <a:rPr lang="it-IT" dirty="0" err="1" smtClean="0"/>
              <a:t>Co.co.co</a:t>
            </a:r>
            <a:r>
              <a:rPr lang="it-IT" dirty="0" smtClean="0"/>
              <a:t> amministrativo gestionali</a:t>
            </a:r>
            <a:endParaRPr lang="it-IT" dirty="0"/>
          </a:p>
        </p:txBody>
      </p:sp>
      <p:sp>
        <p:nvSpPr>
          <p:cNvPr id="6" name="Segnaposto contenuto 5"/>
          <p:cNvSpPr>
            <a:spLocks noGrp="1"/>
          </p:cNvSpPr>
          <p:nvPr>
            <p:ph idx="1"/>
          </p:nvPr>
        </p:nvSpPr>
        <p:spPr>
          <a:xfrm>
            <a:off x="1253158" y="836712"/>
            <a:ext cx="7890842" cy="5760640"/>
          </a:xfrm>
        </p:spPr>
        <p:txBody>
          <a:bodyPr/>
          <a:lstStyle/>
          <a:p>
            <a:pPr marL="277495" marR="5080" indent="-265430">
              <a:lnSpc>
                <a:spcPct val="100000"/>
              </a:lnSpc>
              <a:spcBef>
                <a:spcPts val="530"/>
              </a:spcBef>
              <a:buNone/>
            </a:pPr>
            <a:r>
              <a:rPr lang="it-IT" sz="2800" spc="-5" dirty="0" smtClean="0">
                <a:latin typeface="Calibri" pitchFamily="34" charset="0"/>
                <a:cs typeface="Arial"/>
              </a:rPr>
              <a:t>… in quanto contratti di collaborazione coordinata e continuativa  devono essere caratterizzati</a:t>
            </a:r>
            <a:r>
              <a:rPr lang="it-IT" sz="2800" spc="65" dirty="0" smtClean="0">
                <a:latin typeface="Calibri" pitchFamily="34" charset="0"/>
                <a:cs typeface="Arial"/>
              </a:rPr>
              <a:t> </a:t>
            </a:r>
            <a:r>
              <a:rPr lang="it-IT" sz="2800" spc="-5" dirty="0" smtClean="0">
                <a:latin typeface="Calibri" pitchFamily="34" charset="0"/>
                <a:cs typeface="Arial"/>
              </a:rPr>
              <a:t>da":</a:t>
            </a:r>
            <a:endParaRPr lang="it-IT" sz="2800" dirty="0" smtClean="0">
              <a:latin typeface="Calibri" pitchFamily="34" charset="0"/>
              <a:cs typeface="Arial"/>
            </a:endParaRPr>
          </a:p>
          <a:p>
            <a:pPr marL="277495" indent="-264795" algn="just">
              <a:lnSpc>
                <a:spcPct val="100000"/>
              </a:lnSpc>
              <a:spcBef>
                <a:spcPts val="525"/>
              </a:spcBef>
              <a:tabLst>
                <a:tab pos="172720" algn="l"/>
              </a:tabLst>
            </a:pPr>
            <a:r>
              <a:rPr lang="it-IT" sz="2800" b="1" spc="-5" dirty="0" smtClean="0">
                <a:latin typeface="Calibri" pitchFamily="34" charset="0"/>
                <a:cs typeface="Arial"/>
              </a:rPr>
              <a:t>Assenza</a:t>
            </a:r>
            <a:r>
              <a:rPr lang="it-IT" sz="2800" spc="-5" dirty="0" smtClean="0">
                <a:latin typeface="Calibri" pitchFamily="34" charset="0"/>
                <a:cs typeface="Arial"/>
              </a:rPr>
              <a:t> del vincolo di</a:t>
            </a:r>
            <a:r>
              <a:rPr lang="it-IT" sz="2800" spc="60" dirty="0" smtClean="0">
                <a:latin typeface="Calibri" pitchFamily="34" charset="0"/>
                <a:cs typeface="Arial"/>
              </a:rPr>
              <a:t> </a:t>
            </a:r>
            <a:r>
              <a:rPr lang="it-IT" sz="2800" b="1" spc="-5" dirty="0" smtClean="0">
                <a:latin typeface="Calibri" pitchFamily="34" charset="0"/>
                <a:cs typeface="Arial"/>
              </a:rPr>
              <a:t>subordinazione</a:t>
            </a:r>
          </a:p>
          <a:p>
            <a:pPr marL="277495" indent="-264795" algn="just">
              <a:lnSpc>
                <a:spcPct val="100000"/>
              </a:lnSpc>
              <a:spcBef>
                <a:spcPts val="525"/>
              </a:spcBef>
              <a:tabLst>
                <a:tab pos="172720" algn="l"/>
              </a:tabLst>
            </a:pPr>
            <a:r>
              <a:rPr lang="it-IT" sz="2800" b="1" spc="-5" dirty="0" smtClean="0">
                <a:latin typeface="Calibri" pitchFamily="34" charset="0"/>
                <a:cs typeface="Arial"/>
              </a:rPr>
              <a:t>Continuità </a:t>
            </a:r>
            <a:r>
              <a:rPr lang="it-IT" sz="2800" spc="-5" dirty="0" smtClean="0">
                <a:latin typeface="Calibri" pitchFamily="34" charset="0"/>
                <a:cs typeface="Arial"/>
              </a:rPr>
              <a:t>nel</a:t>
            </a:r>
            <a:r>
              <a:rPr lang="it-IT" sz="2800" spc="-35" dirty="0" smtClean="0">
                <a:latin typeface="Calibri" pitchFamily="34" charset="0"/>
                <a:cs typeface="Arial"/>
              </a:rPr>
              <a:t> </a:t>
            </a:r>
            <a:r>
              <a:rPr lang="it-IT" sz="2800" spc="-5" dirty="0" smtClean="0">
                <a:latin typeface="Calibri" pitchFamily="34" charset="0"/>
                <a:cs typeface="Arial"/>
              </a:rPr>
              <a:t>tempo</a:t>
            </a:r>
          </a:p>
          <a:p>
            <a:pPr marL="277495" indent="-264795" algn="just">
              <a:lnSpc>
                <a:spcPct val="100000"/>
              </a:lnSpc>
              <a:spcBef>
                <a:spcPts val="525"/>
              </a:spcBef>
              <a:tabLst>
                <a:tab pos="172720" algn="l"/>
              </a:tabLst>
            </a:pPr>
            <a:r>
              <a:rPr lang="it-IT" sz="2800" b="1" spc="-5" dirty="0" smtClean="0">
                <a:latin typeface="Calibri" pitchFamily="34" charset="0"/>
                <a:cs typeface="Arial"/>
              </a:rPr>
              <a:t>Inserimento nell’organizzazione </a:t>
            </a:r>
            <a:r>
              <a:rPr lang="it-IT" sz="2800" spc="-5" dirty="0" smtClean="0">
                <a:latin typeface="Calibri" pitchFamily="34" charset="0"/>
                <a:cs typeface="Arial"/>
              </a:rPr>
              <a:t>economica del</a:t>
            </a:r>
            <a:r>
              <a:rPr lang="it-IT" sz="2800" spc="100" dirty="0" smtClean="0">
                <a:latin typeface="Calibri" pitchFamily="34" charset="0"/>
                <a:cs typeface="Arial"/>
              </a:rPr>
              <a:t> </a:t>
            </a:r>
            <a:r>
              <a:rPr lang="it-IT" sz="2800" spc="-5" dirty="0" smtClean="0">
                <a:latin typeface="Calibri" pitchFamily="34" charset="0"/>
                <a:cs typeface="Arial"/>
              </a:rPr>
              <a:t>committente</a:t>
            </a:r>
          </a:p>
          <a:p>
            <a:pPr marL="277495" indent="-264795" algn="just">
              <a:lnSpc>
                <a:spcPct val="100000"/>
              </a:lnSpc>
              <a:spcBef>
                <a:spcPts val="525"/>
              </a:spcBef>
              <a:tabLst>
                <a:tab pos="172720" algn="l"/>
              </a:tabLst>
            </a:pPr>
            <a:r>
              <a:rPr lang="it-IT" sz="2800" b="1" spc="-5" dirty="0" smtClean="0">
                <a:latin typeface="Calibri" pitchFamily="34" charset="0"/>
                <a:cs typeface="Arial"/>
              </a:rPr>
              <a:t>Coordinamento</a:t>
            </a:r>
            <a:r>
              <a:rPr lang="it-IT" sz="2800" spc="-5" dirty="0" smtClean="0">
                <a:latin typeface="Calibri" pitchFamily="34" charset="0"/>
                <a:cs typeface="Arial"/>
              </a:rPr>
              <a:t> con </a:t>
            </a:r>
            <a:r>
              <a:rPr lang="it-IT" sz="2800" dirty="0" smtClean="0">
                <a:latin typeface="Calibri" pitchFamily="34" charset="0"/>
                <a:cs typeface="Arial"/>
              </a:rPr>
              <a:t>il</a:t>
            </a:r>
            <a:r>
              <a:rPr lang="it-IT" sz="2800" spc="5" dirty="0" smtClean="0">
                <a:latin typeface="Calibri" pitchFamily="34" charset="0"/>
                <a:cs typeface="Arial"/>
              </a:rPr>
              <a:t> </a:t>
            </a:r>
            <a:r>
              <a:rPr lang="it-IT" sz="2800" spc="-5" dirty="0" smtClean="0">
                <a:latin typeface="Calibri" pitchFamily="34" charset="0"/>
                <a:cs typeface="Arial"/>
              </a:rPr>
              <a:t>committente</a:t>
            </a:r>
            <a:endParaRPr lang="it-IT" sz="2800" dirty="0" smtClean="0">
              <a:latin typeface="Calibri" pitchFamily="34" charset="0"/>
              <a:cs typeface="Arial"/>
            </a:endParaRPr>
          </a:p>
          <a:p>
            <a:pPr marL="277495" marR="995044" indent="-264795" algn="just">
              <a:lnSpc>
                <a:spcPct val="100000"/>
              </a:lnSpc>
              <a:spcBef>
                <a:spcPts val="530"/>
              </a:spcBef>
              <a:tabLst>
                <a:tab pos="189230" algn="l"/>
              </a:tabLst>
            </a:pPr>
            <a:r>
              <a:rPr lang="it-IT" sz="2800" spc="-5" dirty="0" smtClean="0">
                <a:latin typeface="Calibri" pitchFamily="34" charset="0"/>
                <a:cs typeface="Arial"/>
              </a:rPr>
              <a:t>Di natura </a:t>
            </a:r>
            <a:r>
              <a:rPr lang="it-IT" sz="2800" b="1" u="heavy" spc="-5" dirty="0" smtClean="0">
                <a:latin typeface="Calibri" pitchFamily="34" charset="0"/>
                <a:cs typeface="Arial"/>
              </a:rPr>
              <a:t>non professionale </a:t>
            </a:r>
            <a:r>
              <a:rPr lang="it-IT" sz="2800" spc="-5" dirty="0" smtClean="0">
                <a:latin typeface="Calibri" pitchFamily="34" charset="0"/>
                <a:cs typeface="Arial"/>
              </a:rPr>
              <a:t>- la prestazione non rientra  nell’oggetto dell’arte o professione del</a:t>
            </a:r>
            <a:r>
              <a:rPr lang="it-IT" sz="2800" spc="100" dirty="0" smtClean="0">
                <a:latin typeface="Calibri" pitchFamily="34" charset="0"/>
                <a:cs typeface="Arial"/>
              </a:rPr>
              <a:t> </a:t>
            </a:r>
            <a:r>
              <a:rPr lang="it-IT" sz="2800" spc="-5" dirty="0" smtClean="0">
                <a:latin typeface="Calibri" pitchFamily="34" charset="0"/>
                <a:cs typeface="Arial"/>
              </a:rPr>
              <a:t>percettore</a:t>
            </a:r>
          </a:p>
          <a:p>
            <a:pPr marL="277495" marR="995044" indent="-264795" algn="just">
              <a:lnSpc>
                <a:spcPct val="100000"/>
              </a:lnSpc>
              <a:spcBef>
                <a:spcPts val="530"/>
              </a:spcBef>
              <a:tabLst>
                <a:tab pos="189230" algn="l"/>
              </a:tabLst>
            </a:pPr>
            <a:r>
              <a:rPr lang="it-IT" sz="2800" spc="-5" dirty="0" smtClean="0">
                <a:latin typeface="Calibri" pitchFamily="34" charset="0"/>
                <a:cs typeface="Arial"/>
              </a:rPr>
              <a:t>Rese in favore di associazioni e società</a:t>
            </a:r>
            <a:r>
              <a:rPr lang="it-IT" sz="2800" spc="90" dirty="0" smtClean="0">
                <a:latin typeface="Calibri" pitchFamily="34" charset="0"/>
                <a:cs typeface="Arial"/>
              </a:rPr>
              <a:t> </a:t>
            </a:r>
            <a:r>
              <a:rPr lang="it-IT" sz="2800" spc="-5" dirty="0" smtClean="0">
                <a:latin typeface="Calibri" pitchFamily="34" charset="0"/>
                <a:cs typeface="Arial"/>
              </a:rPr>
              <a:t>sportive </a:t>
            </a:r>
            <a:r>
              <a:rPr lang="it-IT" sz="2800" dirty="0" smtClean="0">
                <a:latin typeface="Calibri" pitchFamily="34" charset="0"/>
                <a:cs typeface="Arial"/>
              </a:rPr>
              <a:t>dilettantistiche</a:t>
            </a:r>
          </a:p>
          <a:p>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43608" y="1124744"/>
            <a:ext cx="7788075" cy="5032147"/>
          </a:xfrm>
          <a:prstGeom prst="rect">
            <a:avLst/>
          </a:prstGeom>
        </p:spPr>
        <p:txBody>
          <a:bodyPr vert="horz" wrap="square" lIns="0" tIns="0" rIns="0" bIns="0" rtlCol="0">
            <a:spAutoFit/>
          </a:bodyPr>
          <a:lstStyle/>
          <a:p>
            <a:pPr>
              <a:spcBef>
                <a:spcPts val="55"/>
              </a:spcBef>
            </a:pPr>
            <a:endParaRPr sz="3900" dirty="0">
              <a:latin typeface="Times New Roman"/>
              <a:cs typeface="Times New Roman"/>
            </a:endParaRPr>
          </a:p>
          <a:p>
            <a:pPr marL="12698" marR="5080" algn="just"/>
            <a:r>
              <a:rPr sz="2400" spc="-5" dirty="0">
                <a:latin typeface="Calibri"/>
                <a:cs typeface="Calibri"/>
              </a:rPr>
              <a:t>La circolare prosegue, però, </a:t>
            </a:r>
            <a:r>
              <a:rPr sz="2400" dirty="0">
                <a:latin typeface="Calibri"/>
                <a:cs typeface="Calibri"/>
              </a:rPr>
              <a:t>affermando </a:t>
            </a:r>
            <a:r>
              <a:rPr sz="2400" spc="-5" dirty="0">
                <a:latin typeface="Calibri"/>
                <a:cs typeface="Calibri"/>
              </a:rPr>
              <a:t>che “</a:t>
            </a:r>
            <a:r>
              <a:rPr sz="2400" i="1" spc="-5" dirty="0">
                <a:latin typeface="Calibri"/>
                <a:cs typeface="Calibri"/>
              </a:rPr>
              <a:t>per quanto riguarda, invece, </a:t>
            </a:r>
            <a:r>
              <a:rPr sz="2400" i="1" spc="-5" dirty="0" smtClean="0">
                <a:latin typeface="Calibri"/>
                <a:cs typeface="Calibri"/>
              </a:rPr>
              <a:t>la </a:t>
            </a:r>
            <a:r>
              <a:rPr sz="2400" i="1" u="heavy" spc="-10" dirty="0">
                <a:latin typeface="Calibri"/>
                <a:cs typeface="Calibri"/>
              </a:rPr>
              <a:t>natura non professionale </a:t>
            </a:r>
            <a:r>
              <a:rPr sz="2400" i="1" spc="-5" dirty="0">
                <a:latin typeface="Calibri"/>
                <a:cs typeface="Calibri"/>
              </a:rPr>
              <a:t>del rapporto </a:t>
            </a:r>
            <a:r>
              <a:rPr sz="2400" i="1" spc="-10" dirty="0">
                <a:latin typeface="Calibri"/>
                <a:cs typeface="Calibri"/>
              </a:rPr>
              <a:t>bisogna </a:t>
            </a:r>
            <a:r>
              <a:rPr sz="2400" i="1" spc="-5" dirty="0">
                <a:latin typeface="Calibri"/>
                <a:cs typeface="Calibri"/>
              </a:rPr>
              <a:t>valutare se </a:t>
            </a:r>
            <a:r>
              <a:rPr sz="2400" i="1" spc="-10" dirty="0">
                <a:latin typeface="Calibri"/>
                <a:cs typeface="Calibri"/>
              </a:rPr>
              <a:t>per </a:t>
            </a:r>
            <a:r>
              <a:rPr sz="2400" i="1" spc="-5" dirty="0">
                <a:latin typeface="Calibri"/>
                <a:cs typeface="Calibri"/>
              </a:rPr>
              <a:t>lo </a:t>
            </a:r>
            <a:r>
              <a:rPr sz="2400" i="1" spc="-5" dirty="0" err="1" smtClean="0">
                <a:latin typeface="Calibri"/>
                <a:cs typeface="Calibri"/>
              </a:rPr>
              <a:t>svolgimento</a:t>
            </a:r>
            <a:r>
              <a:rPr sz="2400" i="1" spc="-5" dirty="0" smtClean="0">
                <a:latin typeface="Calibri"/>
                <a:cs typeface="Calibri"/>
              </a:rPr>
              <a:t> </a:t>
            </a:r>
            <a:r>
              <a:rPr sz="2400" i="1" spc="-5" dirty="0">
                <a:latin typeface="Calibri"/>
                <a:cs typeface="Calibri"/>
              </a:rPr>
              <a:t>dell’attività di collaborazione </a:t>
            </a:r>
            <a:r>
              <a:rPr sz="2400" i="1" spc="-10" dirty="0">
                <a:latin typeface="Calibri"/>
                <a:cs typeface="Calibri"/>
              </a:rPr>
              <a:t>siano necessarie conoscenze  </a:t>
            </a:r>
            <a:r>
              <a:rPr sz="2400" i="1" spc="-5" dirty="0">
                <a:latin typeface="Calibri"/>
                <a:cs typeface="Calibri"/>
              </a:rPr>
              <a:t>tecnico </a:t>
            </a:r>
            <a:r>
              <a:rPr sz="2400" i="1" spc="-10" dirty="0">
                <a:latin typeface="Calibri"/>
                <a:cs typeface="Calibri"/>
              </a:rPr>
              <a:t>giuridiche direttamente </a:t>
            </a:r>
            <a:r>
              <a:rPr sz="2400" i="1" spc="-5" dirty="0">
                <a:latin typeface="Calibri"/>
                <a:cs typeface="Calibri"/>
              </a:rPr>
              <a:t>collegate all’attività di lavoro autonomo  </a:t>
            </a:r>
            <a:r>
              <a:rPr sz="2400" i="1" spc="-10" dirty="0">
                <a:latin typeface="Calibri"/>
                <a:cs typeface="Calibri"/>
              </a:rPr>
              <a:t>esercitata abitualmente. </a:t>
            </a:r>
            <a:r>
              <a:rPr sz="2400" i="1" spc="-5" dirty="0">
                <a:solidFill>
                  <a:srgbClr val="FF0000"/>
                </a:solidFill>
                <a:latin typeface="Calibri"/>
                <a:cs typeface="Calibri"/>
              </a:rPr>
              <a:t>Sono</a:t>
            </a:r>
            <a:r>
              <a:rPr sz="2400" i="1" spc="-5" dirty="0">
                <a:latin typeface="Calibri"/>
                <a:cs typeface="Calibri"/>
              </a:rPr>
              <a:t>, pertanto, </a:t>
            </a:r>
            <a:r>
              <a:rPr sz="2400" i="1" spc="-10" dirty="0">
                <a:solidFill>
                  <a:srgbClr val="FF0000"/>
                </a:solidFill>
                <a:latin typeface="Calibri"/>
                <a:cs typeface="Calibri"/>
              </a:rPr>
              <a:t>escluse </a:t>
            </a:r>
            <a:r>
              <a:rPr sz="2400" i="1" dirty="0">
                <a:solidFill>
                  <a:srgbClr val="FF0000"/>
                </a:solidFill>
                <a:latin typeface="Calibri"/>
                <a:cs typeface="Calibri"/>
              </a:rPr>
              <a:t>le </a:t>
            </a:r>
            <a:r>
              <a:rPr sz="2400" i="1" spc="-5" dirty="0">
                <a:solidFill>
                  <a:srgbClr val="FF0000"/>
                </a:solidFill>
                <a:latin typeface="Calibri"/>
                <a:cs typeface="Calibri"/>
              </a:rPr>
              <a:t>prestazioni rientranti  nell’oggetto dell’arte o della</a:t>
            </a:r>
            <a:r>
              <a:rPr sz="2400" i="1" spc="-25" dirty="0">
                <a:solidFill>
                  <a:srgbClr val="FF0000"/>
                </a:solidFill>
                <a:latin typeface="Calibri"/>
                <a:cs typeface="Calibri"/>
              </a:rPr>
              <a:t> </a:t>
            </a:r>
            <a:r>
              <a:rPr sz="2400" i="1" spc="-5" dirty="0">
                <a:solidFill>
                  <a:srgbClr val="FF0000"/>
                </a:solidFill>
                <a:latin typeface="Calibri"/>
                <a:cs typeface="Calibri"/>
              </a:rPr>
              <a:t>professione”</a:t>
            </a:r>
            <a:r>
              <a:rPr sz="2400" i="1" spc="-5" dirty="0">
                <a:latin typeface="Calibri"/>
                <a:cs typeface="Calibri"/>
              </a:rPr>
              <a:t>.</a:t>
            </a:r>
            <a:endParaRPr sz="2400" dirty="0">
              <a:latin typeface="Calibri"/>
              <a:cs typeface="Calibri"/>
            </a:endParaRPr>
          </a:p>
          <a:p>
            <a:pPr marL="12698" marR="6350" algn="just"/>
            <a:r>
              <a:rPr sz="2400" b="1" spc="-10" dirty="0">
                <a:latin typeface="Calibri"/>
                <a:cs typeface="Calibri"/>
              </a:rPr>
              <a:t>Può </a:t>
            </a:r>
            <a:r>
              <a:rPr sz="2400" b="1" spc="-5" dirty="0">
                <a:latin typeface="Calibri"/>
                <a:cs typeface="Calibri"/>
              </a:rPr>
              <a:t>un rapporto di </a:t>
            </a:r>
            <a:r>
              <a:rPr sz="2400" b="1" dirty="0">
                <a:latin typeface="Calibri"/>
                <a:cs typeface="Calibri"/>
              </a:rPr>
              <a:t>co.co.co. </a:t>
            </a:r>
            <a:r>
              <a:rPr sz="2400" b="1" spc="-5" dirty="0">
                <a:latin typeface="Calibri"/>
                <a:cs typeface="Calibri"/>
              </a:rPr>
              <a:t>essere </a:t>
            </a:r>
            <a:r>
              <a:rPr sz="2400" b="1" dirty="0">
                <a:latin typeface="Calibri"/>
                <a:cs typeface="Calibri"/>
              </a:rPr>
              <a:t>“di </a:t>
            </a:r>
            <a:r>
              <a:rPr sz="2400" b="1" spc="-5" dirty="0">
                <a:latin typeface="Calibri"/>
                <a:cs typeface="Calibri"/>
              </a:rPr>
              <a:t>natura non professionale”? </a:t>
            </a:r>
            <a:r>
              <a:rPr sz="2400" b="1" spc="-10" dirty="0">
                <a:latin typeface="Calibri"/>
                <a:cs typeface="Calibri"/>
              </a:rPr>
              <a:t>Può  una </a:t>
            </a:r>
            <a:r>
              <a:rPr sz="2400" b="1" spc="-5" dirty="0">
                <a:latin typeface="Calibri"/>
                <a:cs typeface="Calibri"/>
              </a:rPr>
              <a:t>collaborazione coordinata e continuativa consistere in </a:t>
            </a:r>
            <a:r>
              <a:rPr sz="2400" b="1" spc="-10" dirty="0">
                <a:latin typeface="Calibri"/>
                <a:cs typeface="Calibri"/>
              </a:rPr>
              <a:t>una  </a:t>
            </a:r>
            <a:r>
              <a:rPr sz="2400" b="1" spc="-5" dirty="0">
                <a:latin typeface="Calibri"/>
                <a:cs typeface="Calibri"/>
              </a:rPr>
              <a:t>prestazione </a:t>
            </a:r>
            <a:r>
              <a:rPr sz="2400" b="1" spc="-10" dirty="0">
                <a:latin typeface="Calibri"/>
                <a:cs typeface="Calibri"/>
              </a:rPr>
              <a:t>che </a:t>
            </a:r>
            <a:r>
              <a:rPr sz="2400" b="1" spc="-5" dirty="0">
                <a:latin typeface="Calibri"/>
                <a:cs typeface="Calibri"/>
              </a:rPr>
              <a:t>non </a:t>
            </a:r>
            <a:r>
              <a:rPr sz="2400" b="1" dirty="0">
                <a:latin typeface="Calibri"/>
                <a:cs typeface="Calibri"/>
              </a:rPr>
              <a:t>sia </a:t>
            </a:r>
            <a:r>
              <a:rPr sz="2400" b="1" spc="-5" dirty="0">
                <a:latin typeface="Calibri"/>
                <a:cs typeface="Calibri"/>
              </a:rPr>
              <a:t>di </a:t>
            </a:r>
            <a:r>
              <a:rPr sz="2400" b="1" dirty="0">
                <a:latin typeface="Calibri"/>
                <a:cs typeface="Calibri"/>
              </a:rPr>
              <a:t>“lavoro” </a:t>
            </a:r>
            <a:r>
              <a:rPr sz="2400" b="1" spc="-5" dirty="0">
                <a:latin typeface="Calibri"/>
                <a:cs typeface="Calibri"/>
              </a:rPr>
              <a:t>(in quanto non è previsto il  </a:t>
            </a:r>
            <a:r>
              <a:rPr sz="2400" b="1" spc="-10" dirty="0">
                <a:latin typeface="Calibri"/>
                <a:cs typeface="Calibri"/>
              </a:rPr>
              <a:t>versamento </a:t>
            </a:r>
            <a:r>
              <a:rPr sz="2400" b="1" spc="-5" dirty="0">
                <a:latin typeface="Calibri"/>
                <a:cs typeface="Calibri"/>
              </a:rPr>
              <a:t>di </a:t>
            </a:r>
            <a:r>
              <a:rPr sz="2400" b="1" spc="-10" dirty="0">
                <a:latin typeface="Calibri"/>
                <a:cs typeface="Calibri"/>
              </a:rPr>
              <a:t>contributi </a:t>
            </a:r>
            <a:r>
              <a:rPr sz="2400" b="1" spc="-5" dirty="0">
                <a:latin typeface="Calibri"/>
                <a:cs typeface="Calibri"/>
              </a:rPr>
              <a:t>previdenziali ed</a:t>
            </a:r>
            <a:r>
              <a:rPr sz="2400" b="1" spc="175" dirty="0">
                <a:latin typeface="Calibri"/>
                <a:cs typeface="Calibri"/>
              </a:rPr>
              <a:t> </a:t>
            </a:r>
            <a:r>
              <a:rPr sz="2400" b="1" spc="-10" dirty="0">
                <a:latin typeface="Calibri"/>
                <a:cs typeface="Calibri"/>
              </a:rPr>
              <a:t>assistenziali)?</a:t>
            </a:r>
            <a:endParaRPr sz="2400" dirty="0">
              <a:latin typeface="Calibri"/>
              <a:cs typeface="Calibri"/>
            </a:endParaRPr>
          </a:p>
        </p:txBody>
      </p:sp>
      <p:sp>
        <p:nvSpPr>
          <p:cNvPr id="5" name="object 5"/>
          <p:cNvSpPr txBox="1">
            <a:spLocks noGrp="1"/>
          </p:cNvSpPr>
          <p:nvPr>
            <p:ph type="title"/>
          </p:nvPr>
        </p:nvSpPr>
        <p:spPr>
          <a:xfrm>
            <a:off x="1043608" y="0"/>
            <a:ext cx="7890842" cy="887651"/>
          </a:xfrm>
          <a:prstGeom prst="rect">
            <a:avLst/>
          </a:prstGeom>
        </p:spPr>
        <p:txBody>
          <a:bodyPr vert="horz" wrap="square" lIns="0" tIns="269466" rIns="0" bIns="0" rtlCol="0">
            <a:spAutoFit/>
          </a:bodyPr>
          <a:lstStyle/>
          <a:p>
            <a:pPr marL="12698"/>
            <a:r>
              <a:rPr sz="4000" spc="-10" dirty="0"/>
              <a:t>Circolare </a:t>
            </a:r>
            <a:r>
              <a:rPr sz="4000" dirty="0"/>
              <a:t>Ag. </a:t>
            </a:r>
            <a:r>
              <a:rPr sz="4000" spc="-20" dirty="0"/>
              <a:t>Entrate </a:t>
            </a:r>
            <a:r>
              <a:rPr sz="4000" dirty="0"/>
              <a:t>n. </a:t>
            </a:r>
            <a:r>
              <a:rPr sz="4000" spc="-5" dirty="0"/>
              <a:t>21/E </a:t>
            </a:r>
            <a:r>
              <a:rPr sz="4000" spc="-10" dirty="0"/>
              <a:t>del</a:t>
            </a:r>
            <a:r>
              <a:rPr sz="4000" spc="-60" dirty="0"/>
              <a:t> </a:t>
            </a:r>
            <a:r>
              <a:rPr sz="4000" spc="-5" dirty="0" smtClean="0"/>
              <a:t>2003</a:t>
            </a:r>
            <a:endParaRPr sz="4000" spc="-5"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259632" y="0"/>
            <a:ext cx="7499350" cy="949206"/>
          </a:xfrm>
          <a:prstGeom prst="rect">
            <a:avLst/>
          </a:prstGeom>
        </p:spPr>
        <p:txBody>
          <a:bodyPr vert="horz" wrap="square" lIns="0" tIns="269466" rIns="0" bIns="0" rtlCol="0">
            <a:spAutoFit/>
          </a:bodyPr>
          <a:lstStyle/>
          <a:p>
            <a:pPr marL="12698"/>
            <a:r>
              <a:rPr spc="-5" dirty="0"/>
              <a:t>Chi </a:t>
            </a:r>
            <a:r>
              <a:rPr dirty="0"/>
              <a:t>sono i </a:t>
            </a:r>
            <a:r>
              <a:rPr spc="-10" dirty="0"/>
              <a:t>co.co.co</a:t>
            </a:r>
            <a:r>
              <a:rPr spc="-50" dirty="0"/>
              <a:t> </a:t>
            </a:r>
            <a:r>
              <a:rPr lang="it-IT" spc="-50" dirty="0" err="1" smtClean="0"/>
              <a:t>amm</a:t>
            </a:r>
            <a:r>
              <a:rPr lang="it-IT" spc="-50" dirty="0" smtClean="0"/>
              <a:t>.</a:t>
            </a:r>
            <a:r>
              <a:rPr spc="-10" dirty="0" smtClean="0"/>
              <a:t>-</a:t>
            </a:r>
            <a:r>
              <a:rPr lang="it-IT" spc="-10" dirty="0" err="1" smtClean="0"/>
              <a:t>gest</a:t>
            </a:r>
            <a:r>
              <a:rPr lang="it-IT" spc="-10" dirty="0" smtClean="0"/>
              <a:t>.</a:t>
            </a:r>
            <a:r>
              <a:rPr spc="-10" dirty="0" smtClean="0"/>
              <a:t>?</a:t>
            </a:r>
            <a:endParaRPr spc="-10" dirty="0"/>
          </a:p>
        </p:txBody>
      </p:sp>
      <p:sp>
        <p:nvSpPr>
          <p:cNvPr id="6" name="Segnaposto contenuto 5"/>
          <p:cNvSpPr>
            <a:spLocks noGrp="1"/>
          </p:cNvSpPr>
          <p:nvPr>
            <p:ph idx="1"/>
          </p:nvPr>
        </p:nvSpPr>
        <p:spPr>
          <a:xfrm>
            <a:off x="1115616" y="1447800"/>
            <a:ext cx="7818834" cy="5005536"/>
          </a:xfrm>
        </p:spPr>
        <p:txBody>
          <a:bodyPr/>
          <a:lstStyle/>
          <a:p>
            <a:pPr>
              <a:buNone/>
            </a:pPr>
            <a:r>
              <a:rPr lang="it-IT" sz="3600" dirty="0" smtClean="0">
                <a:latin typeface="Calibri" pitchFamily="34" charset="0"/>
              </a:rPr>
              <a:t>Disegno del legislatore:</a:t>
            </a:r>
          </a:p>
          <a:p>
            <a:pPr>
              <a:buNone/>
            </a:pPr>
            <a:endParaRPr lang="it-IT" sz="3600" dirty="0" smtClean="0">
              <a:latin typeface="Calibri" pitchFamily="34" charset="0"/>
            </a:endParaRPr>
          </a:p>
          <a:p>
            <a:pPr>
              <a:buFont typeface="Wingdings" pitchFamily="2" charset="2"/>
              <a:buChar char="Ø"/>
            </a:pPr>
            <a:r>
              <a:rPr lang="it-IT" sz="3600" b="1" dirty="0" smtClean="0">
                <a:latin typeface="Calibri" pitchFamily="34" charset="0"/>
              </a:rPr>
              <a:t>“dilettante” </a:t>
            </a:r>
            <a:r>
              <a:rPr lang="it-IT" sz="3600" dirty="0" smtClean="0">
                <a:latin typeface="Calibri" pitchFamily="34" charset="0"/>
              </a:rPr>
              <a:t>in campo (atleta, tecnico, dirigente accompagnatore)</a:t>
            </a:r>
          </a:p>
          <a:p>
            <a:pPr>
              <a:buFont typeface="Wingdings" pitchFamily="2" charset="2"/>
              <a:buChar char="Ø"/>
            </a:pPr>
            <a:endParaRPr lang="it-IT" sz="3600" dirty="0" smtClean="0">
              <a:latin typeface="Calibri" pitchFamily="34" charset="0"/>
            </a:endParaRPr>
          </a:p>
          <a:p>
            <a:pPr>
              <a:buFont typeface="Wingdings" pitchFamily="2" charset="2"/>
              <a:buChar char="Ø"/>
            </a:pPr>
            <a:r>
              <a:rPr lang="it-IT" sz="3600" b="1" dirty="0" smtClean="0">
                <a:latin typeface="Calibri" pitchFamily="34" charset="0"/>
              </a:rPr>
              <a:t>“dilettante” </a:t>
            </a:r>
            <a:r>
              <a:rPr lang="it-IT" sz="3600" dirty="0" smtClean="0">
                <a:latin typeface="Calibri" pitchFamily="34" charset="0"/>
              </a:rPr>
              <a:t>in segreteria </a:t>
            </a:r>
            <a:r>
              <a:rPr lang="it-IT" sz="3600" spc="-10" dirty="0" smtClean="0">
                <a:latin typeface="Calibri" pitchFamily="34" charset="0"/>
                <a:cs typeface="Calibri"/>
              </a:rPr>
              <a:t>inteso come </a:t>
            </a:r>
            <a:r>
              <a:rPr lang="it-IT" sz="3600" u="heavy" spc="-5" dirty="0" smtClean="0">
                <a:latin typeface="Calibri" pitchFamily="34" charset="0"/>
                <a:cs typeface="Calibri"/>
              </a:rPr>
              <a:t>quel </a:t>
            </a:r>
            <a:r>
              <a:rPr lang="it-IT" sz="3600" u="heavy" spc="-10" dirty="0" smtClean="0">
                <a:latin typeface="Calibri" pitchFamily="34" charset="0"/>
                <a:cs typeface="Calibri"/>
              </a:rPr>
              <a:t>soggetto </a:t>
            </a:r>
            <a:r>
              <a:rPr lang="it-IT" sz="3600" u="heavy" dirty="0" smtClean="0">
                <a:latin typeface="Calibri" pitchFamily="34" charset="0"/>
                <a:cs typeface="Calibri"/>
              </a:rPr>
              <a:t>che, </a:t>
            </a:r>
            <a:r>
              <a:rPr lang="it-IT" sz="3600" u="heavy" spc="-5" dirty="0" smtClean="0">
                <a:latin typeface="Calibri" pitchFamily="34" charset="0"/>
                <a:cs typeface="Calibri"/>
              </a:rPr>
              <a:t>in </a:t>
            </a:r>
            <a:r>
              <a:rPr lang="it-IT" sz="3600" u="heavy" spc="-10" dirty="0" smtClean="0">
                <a:latin typeface="Calibri" pitchFamily="34" charset="0"/>
                <a:cs typeface="Calibri"/>
              </a:rPr>
              <a:t>assenza </a:t>
            </a:r>
            <a:r>
              <a:rPr lang="it-IT" sz="3600" u="heavy" dirty="0" smtClean="0">
                <a:latin typeface="Calibri" pitchFamily="34" charset="0"/>
                <a:cs typeface="Calibri"/>
              </a:rPr>
              <a:t>di  </a:t>
            </a:r>
            <a:r>
              <a:rPr lang="it-IT" sz="3600" u="heavy" spc="-10" dirty="0" smtClean="0">
                <a:latin typeface="Calibri" pitchFamily="34" charset="0"/>
                <a:cs typeface="Calibri"/>
              </a:rPr>
              <a:t>specifica professionalità </a:t>
            </a:r>
            <a:r>
              <a:rPr lang="it-IT" sz="3600" u="heavy" dirty="0" smtClean="0">
                <a:latin typeface="Calibri" pitchFamily="34" charset="0"/>
                <a:cs typeface="Calibri"/>
              </a:rPr>
              <a:t>e </a:t>
            </a:r>
            <a:r>
              <a:rPr lang="it-IT" sz="3600" u="heavy" spc="-15" dirty="0" smtClean="0">
                <a:latin typeface="Calibri" pitchFamily="34" charset="0"/>
                <a:cs typeface="Calibri"/>
              </a:rPr>
              <a:t>senza </a:t>
            </a:r>
            <a:r>
              <a:rPr lang="it-IT" sz="3600" u="heavy" dirty="0" smtClean="0">
                <a:latin typeface="Calibri" pitchFamily="34" charset="0"/>
                <a:cs typeface="Calibri"/>
              </a:rPr>
              <a:t>alcun </a:t>
            </a:r>
            <a:r>
              <a:rPr lang="it-IT" sz="3600" u="heavy" spc="-5" dirty="0" smtClean="0">
                <a:latin typeface="Calibri" pitchFamily="34" charset="0"/>
                <a:cs typeface="Calibri"/>
              </a:rPr>
              <a:t>vincolo di </a:t>
            </a:r>
            <a:r>
              <a:rPr lang="it-IT" sz="3600" u="heavy" spc="-10" dirty="0" smtClean="0">
                <a:latin typeface="Calibri" pitchFamily="34" charset="0"/>
                <a:cs typeface="Calibri"/>
              </a:rPr>
              <a:t>dipendenza </a:t>
            </a:r>
            <a:r>
              <a:rPr lang="it-IT" sz="3600" u="heavy" spc="-15" dirty="0" smtClean="0">
                <a:latin typeface="Calibri" pitchFamily="34" charset="0"/>
                <a:cs typeface="Calibri"/>
              </a:rPr>
              <a:t>gerarchica, </a:t>
            </a:r>
            <a:r>
              <a:rPr lang="it-IT" sz="3600" u="heavy" spc="-10" dirty="0" smtClean="0">
                <a:latin typeface="Calibri" pitchFamily="34" charset="0"/>
                <a:cs typeface="Calibri"/>
              </a:rPr>
              <a:t>si  </a:t>
            </a:r>
            <a:r>
              <a:rPr lang="it-IT" sz="3600" u="heavy" spc="-5" dirty="0" smtClean="0">
                <a:latin typeface="Calibri" pitchFamily="34" charset="0"/>
                <a:cs typeface="Calibri"/>
              </a:rPr>
              <a:t>occupa della </a:t>
            </a:r>
            <a:r>
              <a:rPr lang="it-IT" sz="3600" u="heavy" spc="-10" dirty="0" smtClean="0">
                <a:latin typeface="Calibri" pitchFamily="34" charset="0"/>
                <a:cs typeface="Calibri"/>
              </a:rPr>
              <a:t>parte </a:t>
            </a:r>
            <a:r>
              <a:rPr lang="it-IT" sz="3600" u="heavy" spc="-5" dirty="0" smtClean="0">
                <a:latin typeface="Calibri" pitchFamily="34" charset="0"/>
                <a:cs typeface="Calibri"/>
              </a:rPr>
              <a:t>gestionale del sodalizio sportivo da </a:t>
            </a:r>
            <a:r>
              <a:rPr lang="it-IT" sz="3600" u="heavy" spc="-10" dirty="0" smtClean="0">
                <a:latin typeface="Calibri" pitchFamily="34" charset="0"/>
                <a:cs typeface="Calibri"/>
              </a:rPr>
              <a:t>un </a:t>
            </a:r>
            <a:r>
              <a:rPr lang="it-IT" sz="3600" u="heavy" spc="-15" dirty="0" smtClean="0">
                <a:latin typeface="Calibri" pitchFamily="34" charset="0"/>
                <a:cs typeface="Calibri"/>
              </a:rPr>
              <a:t>punto </a:t>
            </a:r>
            <a:r>
              <a:rPr lang="it-IT" sz="3600" u="heavy" dirty="0" smtClean="0">
                <a:latin typeface="Calibri" pitchFamily="34" charset="0"/>
                <a:cs typeface="Calibri"/>
              </a:rPr>
              <a:t>di </a:t>
            </a:r>
            <a:r>
              <a:rPr lang="it-IT" sz="3600" u="heavy" spc="-15" dirty="0" smtClean="0">
                <a:latin typeface="Calibri" pitchFamily="34" charset="0"/>
                <a:cs typeface="Calibri"/>
              </a:rPr>
              <a:t>vista  </a:t>
            </a:r>
            <a:r>
              <a:rPr lang="it-IT" sz="3600" u="heavy" spc="-10" dirty="0" smtClean="0">
                <a:latin typeface="Calibri" pitchFamily="34" charset="0"/>
                <a:cs typeface="Calibri"/>
              </a:rPr>
              <a:t>amministrativo</a:t>
            </a:r>
            <a:r>
              <a:rPr lang="it-IT" spc="-10" dirty="0" smtClean="0">
                <a:latin typeface="Calibri"/>
                <a:cs typeface="Calibri"/>
              </a:rPr>
              <a:t>.</a:t>
            </a:r>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259632" y="0"/>
            <a:ext cx="7499350" cy="949206"/>
          </a:xfrm>
          <a:prstGeom prst="rect">
            <a:avLst/>
          </a:prstGeom>
        </p:spPr>
        <p:txBody>
          <a:bodyPr vert="horz" wrap="square" lIns="0" tIns="269466" rIns="0" bIns="0" rtlCol="0">
            <a:spAutoFit/>
          </a:bodyPr>
          <a:lstStyle/>
          <a:p>
            <a:pPr marL="12698"/>
            <a:r>
              <a:rPr spc="-5" dirty="0"/>
              <a:t>Chi </a:t>
            </a:r>
            <a:r>
              <a:rPr dirty="0"/>
              <a:t>sono i </a:t>
            </a:r>
            <a:r>
              <a:rPr spc="-10" dirty="0"/>
              <a:t>co.co.co</a:t>
            </a:r>
            <a:r>
              <a:rPr spc="-50" dirty="0"/>
              <a:t> </a:t>
            </a:r>
            <a:r>
              <a:rPr lang="it-IT" spc="-50" dirty="0" err="1" smtClean="0"/>
              <a:t>amm</a:t>
            </a:r>
            <a:r>
              <a:rPr spc="-10" dirty="0" smtClean="0"/>
              <a:t>-</a:t>
            </a:r>
            <a:r>
              <a:rPr lang="it-IT" spc="-10" dirty="0" err="1" smtClean="0"/>
              <a:t>gest</a:t>
            </a:r>
            <a:r>
              <a:rPr lang="it-IT" spc="-10" dirty="0" smtClean="0"/>
              <a:t>.</a:t>
            </a:r>
            <a:r>
              <a:rPr spc="-10" dirty="0" smtClean="0"/>
              <a:t>?</a:t>
            </a:r>
            <a:endParaRPr spc="-10" dirty="0"/>
          </a:p>
        </p:txBody>
      </p:sp>
      <p:sp>
        <p:nvSpPr>
          <p:cNvPr id="4" name="Segnaposto contenuto 3"/>
          <p:cNvSpPr>
            <a:spLocks noGrp="1"/>
          </p:cNvSpPr>
          <p:nvPr>
            <p:ph idx="1"/>
          </p:nvPr>
        </p:nvSpPr>
        <p:spPr>
          <a:xfrm>
            <a:off x="1043608" y="1447800"/>
            <a:ext cx="7890842" cy="4800600"/>
          </a:xfrm>
        </p:spPr>
        <p:txBody>
          <a:bodyPr/>
          <a:lstStyle/>
          <a:p>
            <a:pPr algn="just"/>
            <a:r>
              <a:rPr lang="it-IT" sz="3600" dirty="0" smtClean="0">
                <a:latin typeface="Calibri" pitchFamily="34" charset="0"/>
              </a:rPr>
              <a:t>Senza vincoli di orari o di presenza;</a:t>
            </a:r>
          </a:p>
          <a:p>
            <a:pPr algn="just"/>
            <a:endParaRPr lang="it-IT" sz="3600" dirty="0" smtClean="0">
              <a:latin typeface="Calibri" pitchFamily="34" charset="0"/>
            </a:endParaRPr>
          </a:p>
          <a:p>
            <a:pPr algn="just"/>
            <a:r>
              <a:rPr lang="it-IT" sz="3600" dirty="0" smtClean="0">
                <a:latin typeface="Calibri" pitchFamily="34" charset="0"/>
              </a:rPr>
              <a:t>Non assicurando presenza costante presso la sede</a:t>
            </a:r>
          </a:p>
          <a:p>
            <a:pPr algn="just"/>
            <a:endParaRPr lang="it-IT" sz="3600" dirty="0" smtClean="0">
              <a:latin typeface="Calibri" pitchFamily="34" charset="0"/>
            </a:endParaRPr>
          </a:p>
          <a:p>
            <a:pPr algn="just"/>
            <a:r>
              <a:rPr lang="it-IT" sz="3600" dirty="0" smtClean="0">
                <a:latin typeface="Calibri" pitchFamily="34" charset="0"/>
              </a:rPr>
              <a:t>Svolgendo parte dell’attività da casa </a:t>
            </a:r>
          </a:p>
          <a:p>
            <a:pPr algn="just"/>
            <a:endParaRPr lang="it-IT" sz="3600" dirty="0" smtClean="0">
              <a:latin typeface="Calibri" pitchFamily="34" charset="0"/>
            </a:endParaRPr>
          </a:p>
          <a:p>
            <a:pPr algn="just"/>
            <a:r>
              <a:rPr lang="it-IT" sz="3600" dirty="0" smtClean="0">
                <a:latin typeface="Calibri" pitchFamily="34" charset="0"/>
              </a:rPr>
              <a:t>Ricevendo rimborso forfetario (o compenso) per il tempo dedicato e l’attività svolta in via non professionale in favore dell’ente</a:t>
            </a:r>
            <a:endParaRPr lang="it-IT" sz="3600" dirty="0">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1331640" y="0"/>
            <a:ext cx="7499350" cy="634082"/>
          </a:xfrm>
        </p:spPr>
        <p:txBody>
          <a:bodyPr>
            <a:normAutofit fontScale="90000"/>
          </a:bodyPr>
          <a:lstStyle/>
          <a:p>
            <a:r>
              <a:rPr lang="it-IT" dirty="0" err="1" smtClean="0"/>
              <a:t>Co.co.co</a:t>
            </a:r>
            <a:r>
              <a:rPr lang="it-IT" dirty="0" smtClean="0"/>
              <a:t> amministrativo gestionali</a:t>
            </a:r>
            <a:endParaRPr lang="it-IT" dirty="0"/>
          </a:p>
        </p:txBody>
      </p:sp>
      <p:graphicFrame>
        <p:nvGraphicFramePr>
          <p:cNvPr id="7" name="Segnaposto contenuto 6"/>
          <p:cNvGraphicFramePr>
            <a:graphicFrameLocks noGrp="1"/>
          </p:cNvGraphicFramePr>
          <p:nvPr>
            <p:ph idx="1"/>
          </p:nvPr>
        </p:nvGraphicFramePr>
        <p:xfrm>
          <a:off x="1115616" y="1844824"/>
          <a:ext cx="802838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1259632" y="692696"/>
            <a:ext cx="7704856" cy="93610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Calibri" pitchFamily="34" charset="0"/>
              </a:rPr>
              <a:t>Circ. 4746 del 14/02/2007 Ministero Lavoro</a:t>
            </a:r>
            <a:endParaRPr lang="it-IT" sz="3200" dirty="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87624" y="1484784"/>
            <a:ext cx="7488832" cy="5252720"/>
          </a:xfrm>
          <a:prstGeom prst="rect">
            <a:avLst/>
          </a:prstGeom>
        </p:spPr>
        <p:txBody>
          <a:bodyPr vert="horz" wrap="square" lIns="0" tIns="0" rIns="0" bIns="0" rtlCol="0">
            <a:spAutoFit/>
          </a:bodyPr>
          <a:lstStyle/>
          <a:p>
            <a:pPr marL="355563" marR="5080" indent="-342865" algn="just">
              <a:buFont typeface="Wingdings"/>
              <a:buChar char=""/>
              <a:tabLst>
                <a:tab pos="355563" algn="l"/>
              </a:tabLst>
            </a:pPr>
            <a:r>
              <a:rPr sz="2800" b="1" i="1" dirty="0">
                <a:latin typeface="Calibri"/>
                <a:cs typeface="Calibri"/>
              </a:rPr>
              <a:t>“</a:t>
            </a:r>
            <a:r>
              <a:rPr sz="2800" b="1" i="1" u="heavy" dirty="0">
                <a:latin typeface="Calibri"/>
                <a:cs typeface="Calibri"/>
              </a:rPr>
              <a:t>Le </a:t>
            </a:r>
            <a:r>
              <a:rPr sz="2800" b="1" i="1" u="heavy" spc="-10" dirty="0">
                <a:latin typeface="Calibri"/>
                <a:cs typeface="Calibri"/>
              </a:rPr>
              <a:t>collaborazioni </a:t>
            </a:r>
            <a:r>
              <a:rPr sz="2800" b="1" i="1" u="heavy" dirty="0">
                <a:latin typeface="Calibri"/>
                <a:cs typeface="Calibri"/>
              </a:rPr>
              <a:t>rese a </a:t>
            </a:r>
            <a:r>
              <a:rPr sz="2800" b="1" i="1" u="heavy" spc="-10" dirty="0">
                <a:latin typeface="Calibri"/>
                <a:cs typeface="Calibri"/>
              </a:rPr>
              <a:t>fini istituzionali in favore </a:t>
            </a:r>
            <a:r>
              <a:rPr sz="2800" b="1" i="1" u="heavy" spc="-5" dirty="0">
                <a:latin typeface="Calibri"/>
                <a:cs typeface="Calibri"/>
              </a:rPr>
              <a:t>delle associazioni </a:t>
            </a:r>
            <a:r>
              <a:rPr sz="2800" b="1" i="1" u="heavy" dirty="0">
                <a:latin typeface="Calibri"/>
                <a:cs typeface="Calibri"/>
              </a:rPr>
              <a:t>e  </a:t>
            </a:r>
            <a:r>
              <a:rPr sz="2800" b="1" i="1" u="heavy" spc="-10" dirty="0">
                <a:latin typeface="Calibri"/>
                <a:cs typeface="Calibri"/>
              </a:rPr>
              <a:t>società </a:t>
            </a:r>
            <a:r>
              <a:rPr sz="2800" b="1" i="1" u="heavy" spc="-5" dirty="0">
                <a:latin typeface="Calibri"/>
                <a:cs typeface="Calibri"/>
              </a:rPr>
              <a:t>sportive </a:t>
            </a:r>
            <a:r>
              <a:rPr sz="2800" b="1" i="1" u="heavy" spc="-15" dirty="0">
                <a:latin typeface="Calibri"/>
                <a:cs typeface="Calibri"/>
              </a:rPr>
              <a:t>dilettantistiche </a:t>
            </a:r>
            <a:r>
              <a:rPr sz="2800" b="1" i="1" spc="-5" dirty="0">
                <a:latin typeface="Calibri"/>
                <a:cs typeface="Calibri"/>
              </a:rPr>
              <a:t>affiliate </a:t>
            </a:r>
            <a:r>
              <a:rPr sz="2800" b="1" i="1" spc="-10" dirty="0">
                <a:latin typeface="Calibri"/>
                <a:cs typeface="Calibri"/>
              </a:rPr>
              <a:t>alle federazioni </a:t>
            </a:r>
            <a:r>
              <a:rPr sz="2800" b="1" i="1" spc="-5" dirty="0">
                <a:latin typeface="Calibri"/>
                <a:cs typeface="Calibri"/>
              </a:rPr>
              <a:t>sportive nazionali,  </a:t>
            </a:r>
            <a:r>
              <a:rPr sz="2800" b="1" i="1" dirty="0">
                <a:latin typeface="Calibri"/>
                <a:cs typeface="Calibri"/>
              </a:rPr>
              <a:t>alle </a:t>
            </a:r>
            <a:r>
              <a:rPr sz="2800" b="1" i="1" spc="-5" dirty="0">
                <a:latin typeface="Calibri"/>
                <a:cs typeface="Calibri"/>
              </a:rPr>
              <a:t>discipline sportive </a:t>
            </a:r>
            <a:r>
              <a:rPr sz="2800" b="1" i="1" spc="-10" dirty="0">
                <a:latin typeface="Calibri"/>
                <a:cs typeface="Calibri"/>
              </a:rPr>
              <a:t>associate </a:t>
            </a:r>
            <a:r>
              <a:rPr sz="2800" b="1" i="1" dirty="0">
                <a:latin typeface="Calibri"/>
                <a:cs typeface="Calibri"/>
              </a:rPr>
              <a:t>e </a:t>
            </a:r>
            <a:r>
              <a:rPr sz="2800" b="1" i="1" spc="-5" dirty="0">
                <a:latin typeface="Calibri"/>
                <a:cs typeface="Calibri"/>
              </a:rPr>
              <a:t>agli </a:t>
            </a:r>
            <a:r>
              <a:rPr sz="2800" b="1" i="1" spc="-10" dirty="0">
                <a:latin typeface="Calibri"/>
                <a:cs typeface="Calibri"/>
              </a:rPr>
              <a:t>enti </a:t>
            </a:r>
            <a:r>
              <a:rPr sz="2800" b="1" i="1" spc="-5" dirty="0">
                <a:latin typeface="Calibri"/>
                <a:cs typeface="Calibri"/>
              </a:rPr>
              <a:t>di </a:t>
            </a:r>
            <a:r>
              <a:rPr sz="2800" b="1" i="1" spc="-10" dirty="0">
                <a:latin typeface="Calibri"/>
                <a:cs typeface="Calibri"/>
              </a:rPr>
              <a:t>promozione sportiva  riconosciuti </a:t>
            </a:r>
            <a:r>
              <a:rPr sz="2800" b="1" i="1" spc="-5" dirty="0">
                <a:latin typeface="Calibri"/>
                <a:cs typeface="Calibri"/>
              </a:rPr>
              <a:t>dal </a:t>
            </a:r>
            <a:r>
              <a:rPr sz="2800" b="1" i="1" spc="-10" dirty="0">
                <a:latin typeface="Calibri"/>
                <a:cs typeface="Calibri"/>
              </a:rPr>
              <a:t>C.O.N.I. </a:t>
            </a:r>
            <a:r>
              <a:rPr sz="2800" b="1" i="1" u="heavy" spc="-10" dirty="0">
                <a:latin typeface="Calibri"/>
                <a:cs typeface="Calibri"/>
              </a:rPr>
              <a:t>come </a:t>
            </a:r>
            <a:r>
              <a:rPr sz="2800" b="1" i="1" u="heavy" spc="-5" dirty="0">
                <a:latin typeface="Calibri"/>
                <a:cs typeface="Calibri"/>
              </a:rPr>
              <a:t>individuati </a:t>
            </a:r>
            <a:r>
              <a:rPr sz="2800" b="1" i="1" u="heavy" dirty="0">
                <a:latin typeface="Calibri"/>
                <a:cs typeface="Calibri"/>
              </a:rPr>
              <a:t>e </a:t>
            </a:r>
            <a:r>
              <a:rPr sz="2800" b="1" i="1" u="heavy" spc="-10" dirty="0">
                <a:latin typeface="Calibri"/>
                <a:cs typeface="Calibri"/>
              </a:rPr>
              <a:t>disciplinati </a:t>
            </a:r>
            <a:r>
              <a:rPr sz="2800" b="1" i="1" u="heavy" spc="-15" dirty="0">
                <a:latin typeface="Calibri"/>
                <a:cs typeface="Calibri"/>
              </a:rPr>
              <a:t>dall’articolo </a:t>
            </a:r>
            <a:r>
              <a:rPr sz="2800" b="1" i="1" u="heavy" dirty="0">
                <a:latin typeface="Calibri"/>
                <a:cs typeface="Calibri"/>
              </a:rPr>
              <a:t>90 </a:t>
            </a:r>
            <a:r>
              <a:rPr sz="2800" b="1" i="1" spc="-5" dirty="0">
                <a:latin typeface="Calibri"/>
                <a:cs typeface="Calibri"/>
              </a:rPr>
              <a:t>della  </a:t>
            </a:r>
            <a:r>
              <a:rPr sz="2800" b="1" i="1" dirty="0">
                <a:latin typeface="Calibri"/>
                <a:cs typeface="Calibri"/>
              </a:rPr>
              <a:t>legge 27 </a:t>
            </a:r>
            <a:r>
              <a:rPr sz="2800" b="1" i="1" spc="-5" dirty="0">
                <a:latin typeface="Calibri"/>
                <a:cs typeface="Calibri"/>
              </a:rPr>
              <a:t>dicembre 2002, n. </a:t>
            </a:r>
            <a:r>
              <a:rPr sz="2800" b="1" i="1" dirty="0">
                <a:latin typeface="Calibri"/>
                <a:cs typeface="Calibri"/>
              </a:rPr>
              <a:t>289” </a:t>
            </a:r>
            <a:r>
              <a:rPr sz="2800" u="sng" spc="-5" dirty="0">
                <a:solidFill>
                  <a:srgbClr val="FF0000"/>
                </a:solidFill>
                <a:latin typeface="Calibri"/>
                <a:cs typeface="Calibri"/>
              </a:rPr>
              <a:t>sono </a:t>
            </a:r>
            <a:r>
              <a:rPr sz="2800" u="sng" spc="-20" dirty="0">
                <a:solidFill>
                  <a:srgbClr val="FF0000"/>
                </a:solidFill>
                <a:latin typeface="Calibri"/>
                <a:cs typeface="Calibri"/>
              </a:rPr>
              <a:t>state </a:t>
            </a:r>
            <a:r>
              <a:rPr sz="2800" u="sng" spc="-10" dirty="0">
                <a:solidFill>
                  <a:srgbClr val="FF0000"/>
                </a:solidFill>
                <a:latin typeface="Calibri"/>
                <a:cs typeface="Calibri"/>
              </a:rPr>
              <a:t>esonerate dall’applicazione  presuntiva </a:t>
            </a:r>
            <a:r>
              <a:rPr sz="2800" u="sng" spc="-5" dirty="0">
                <a:solidFill>
                  <a:srgbClr val="FF0000"/>
                </a:solidFill>
                <a:latin typeface="Calibri"/>
                <a:cs typeface="Calibri"/>
              </a:rPr>
              <a:t>della disciplina del </a:t>
            </a:r>
            <a:r>
              <a:rPr sz="2800" u="sng" spc="-20" dirty="0">
                <a:solidFill>
                  <a:srgbClr val="FF0000"/>
                </a:solidFill>
                <a:latin typeface="Calibri"/>
                <a:cs typeface="Calibri"/>
              </a:rPr>
              <a:t>lavoro </a:t>
            </a:r>
            <a:r>
              <a:rPr sz="2800" u="sng" spc="-10" dirty="0">
                <a:solidFill>
                  <a:srgbClr val="FF0000"/>
                </a:solidFill>
                <a:latin typeface="Calibri"/>
                <a:cs typeface="Calibri"/>
              </a:rPr>
              <a:t>subordinato </a:t>
            </a:r>
            <a:r>
              <a:rPr sz="2800" spc="-5" dirty="0">
                <a:latin typeface="Calibri"/>
                <a:cs typeface="Calibri"/>
              </a:rPr>
              <a:t>anche in caso </a:t>
            </a:r>
            <a:r>
              <a:rPr sz="2800" dirty="0">
                <a:latin typeface="Calibri"/>
                <a:cs typeface="Calibri"/>
              </a:rPr>
              <a:t>di  </a:t>
            </a:r>
            <a:r>
              <a:rPr sz="2800" spc="-5" dirty="0">
                <a:latin typeface="Calibri"/>
                <a:cs typeface="Calibri"/>
              </a:rPr>
              <a:t>collaborazione </a:t>
            </a:r>
            <a:r>
              <a:rPr sz="2800" spc="-10" dirty="0">
                <a:latin typeface="Calibri"/>
                <a:cs typeface="Calibri"/>
              </a:rPr>
              <a:t>esclusivamente personale, continuativa </a:t>
            </a:r>
            <a:r>
              <a:rPr sz="2800" spc="-5" dirty="0">
                <a:latin typeface="Calibri"/>
                <a:cs typeface="Calibri"/>
              </a:rPr>
              <a:t>ed</a:t>
            </a:r>
            <a:r>
              <a:rPr sz="2800" spc="140" dirty="0">
                <a:latin typeface="Calibri"/>
                <a:cs typeface="Calibri"/>
              </a:rPr>
              <a:t> </a:t>
            </a:r>
            <a:r>
              <a:rPr sz="2800" spc="-15" dirty="0">
                <a:latin typeface="Calibri"/>
                <a:cs typeface="Calibri"/>
              </a:rPr>
              <a:t>eterorganizzata.</a:t>
            </a:r>
            <a:endParaRPr sz="2800" dirty="0">
              <a:latin typeface="Calibri"/>
              <a:cs typeface="Calibri"/>
            </a:endParaRPr>
          </a:p>
          <a:p>
            <a:pPr marL="355563">
              <a:spcBef>
                <a:spcPts val="1605"/>
              </a:spcBef>
            </a:pPr>
            <a:endParaRPr sz="2000" dirty="0">
              <a:latin typeface="Calibri"/>
              <a:cs typeface="Calibri"/>
            </a:endParaRPr>
          </a:p>
        </p:txBody>
      </p:sp>
      <p:sp>
        <p:nvSpPr>
          <p:cNvPr id="5" name="object 5"/>
          <p:cNvSpPr txBox="1">
            <a:spLocks noGrp="1"/>
          </p:cNvSpPr>
          <p:nvPr>
            <p:ph type="title"/>
          </p:nvPr>
        </p:nvSpPr>
        <p:spPr>
          <a:xfrm>
            <a:off x="1115616" y="0"/>
            <a:ext cx="7818834" cy="1354217"/>
          </a:xfrm>
          <a:prstGeom prst="rect">
            <a:avLst/>
          </a:prstGeom>
        </p:spPr>
        <p:txBody>
          <a:bodyPr vert="horz" wrap="square" lIns="0" tIns="0" rIns="0" bIns="0" rtlCol="0">
            <a:spAutoFit/>
          </a:bodyPr>
          <a:lstStyle/>
          <a:p>
            <a:pPr marL="12698" algn="ctr"/>
            <a:r>
              <a:rPr spc="-10" dirty="0"/>
              <a:t>Jobs</a:t>
            </a:r>
            <a:r>
              <a:rPr spc="-85" dirty="0"/>
              <a:t> </a:t>
            </a:r>
            <a:r>
              <a:rPr dirty="0" smtClean="0"/>
              <a:t>Act</a:t>
            </a:r>
            <a:r>
              <a:rPr lang="it-IT" dirty="0" smtClean="0"/>
              <a:t> </a:t>
            </a:r>
            <a:r>
              <a:rPr spc="-15" dirty="0" smtClean="0"/>
              <a:t>D.lgs</a:t>
            </a:r>
            <a:r>
              <a:rPr spc="-15" dirty="0"/>
              <a:t>. </a:t>
            </a:r>
            <a:r>
              <a:rPr spc="-5" dirty="0"/>
              <a:t>81/2015 </a:t>
            </a:r>
            <a:r>
              <a:rPr dirty="0">
                <a:latin typeface="Calibri"/>
                <a:cs typeface="Calibri"/>
              </a:rPr>
              <a:t>– </a:t>
            </a:r>
            <a:r>
              <a:rPr spc="-5" dirty="0"/>
              <a:t>Collaborazioni sportive</a:t>
            </a:r>
            <a:r>
              <a:rPr spc="-10" dirty="0"/>
              <a:t> </a:t>
            </a:r>
            <a:r>
              <a:rPr spc="-15" dirty="0" err="1" smtClean="0"/>
              <a:t>dilett</a:t>
            </a:r>
            <a:r>
              <a:rPr lang="it-IT" spc="-15" dirty="0" smtClean="0"/>
              <a:t>ant.</a:t>
            </a:r>
            <a:endParaRPr spc="-1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1800" y="1628800"/>
            <a:ext cx="3862704" cy="492443"/>
          </a:xfrm>
          <a:prstGeom prst="rect">
            <a:avLst/>
          </a:prstGeom>
        </p:spPr>
        <p:txBody>
          <a:bodyPr vert="horz" wrap="square" lIns="0" tIns="0" rIns="0" bIns="0" rtlCol="0">
            <a:spAutoFit/>
          </a:bodyPr>
          <a:lstStyle/>
          <a:p>
            <a:pPr marL="12698" algn="ctr"/>
            <a:r>
              <a:rPr sz="3200" b="1" spc="-25" dirty="0">
                <a:latin typeface="Calibri"/>
                <a:cs typeface="Calibri"/>
              </a:rPr>
              <a:t>CAUSA </a:t>
            </a:r>
            <a:r>
              <a:rPr sz="3200" b="1" spc="-5" dirty="0">
                <a:latin typeface="Calibri"/>
                <a:cs typeface="Calibri"/>
              </a:rPr>
              <a:t>DEL</a:t>
            </a:r>
            <a:r>
              <a:rPr sz="3200" b="1" spc="-40" dirty="0">
                <a:latin typeface="Calibri"/>
                <a:cs typeface="Calibri"/>
              </a:rPr>
              <a:t> </a:t>
            </a:r>
            <a:r>
              <a:rPr sz="3200" b="1" spc="-15" dirty="0">
                <a:latin typeface="Calibri"/>
                <a:cs typeface="Calibri"/>
              </a:rPr>
              <a:t>RAPPORTO</a:t>
            </a:r>
            <a:endParaRPr sz="3200" dirty="0">
              <a:latin typeface="Calibri"/>
              <a:cs typeface="Calibri"/>
            </a:endParaRPr>
          </a:p>
        </p:txBody>
      </p:sp>
      <p:sp>
        <p:nvSpPr>
          <p:cNvPr id="3" name="object 3"/>
          <p:cNvSpPr/>
          <p:nvPr/>
        </p:nvSpPr>
        <p:spPr>
          <a:xfrm>
            <a:off x="1907704" y="2348880"/>
            <a:ext cx="1295400" cy="1371600"/>
          </a:xfrm>
          <a:custGeom>
            <a:avLst/>
            <a:gdLst/>
            <a:ahLst/>
            <a:cxnLst/>
            <a:rect l="l" t="t" r="r" b="b"/>
            <a:pathLst>
              <a:path w="1295400" h="1371600">
                <a:moveTo>
                  <a:pt x="1295400" y="1028700"/>
                </a:moveTo>
                <a:lnTo>
                  <a:pt x="0" y="1028700"/>
                </a:lnTo>
                <a:lnTo>
                  <a:pt x="647700" y="1371600"/>
                </a:lnTo>
                <a:lnTo>
                  <a:pt x="1295400" y="1028700"/>
                </a:lnTo>
                <a:close/>
              </a:path>
              <a:path w="1295400" h="1371600">
                <a:moveTo>
                  <a:pt x="971550" y="0"/>
                </a:moveTo>
                <a:lnTo>
                  <a:pt x="323850" y="0"/>
                </a:lnTo>
                <a:lnTo>
                  <a:pt x="323850" y="1028700"/>
                </a:lnTo>
                <a:lnTo>
                  <a:pt x="971550" y="1028700"/>
                </a:lnTo>
                <a:lnTo>
                  <a:pt x="971550" y="0"/>
                </a:lnTo>
                <a:close/>
              </a:path>
            </a:pathLst>
          </a:custGeom>
          <a:solidFill>
            <a:srgbClr val="FF0000"/>
          </a:solidFill>
          <a:ln w="19050">
            <a:solidFill>
              <a:schemeClr val="tx1"/>
            </a:solidFill>
          </a:ln>
        </p:spPr>
        <p:txBody>
          <a:bodyPr wrap="square" lIns="0" tIns="0" rIns="0" bIns="0" rtlCol="0"/>
          <a:lstStyle/>
          <a:p>
            <a:endParaRPr/>
          </a:p>
        </p:txBody>
      </p:sp>
      <p:sp>
        <p:nvSpPr>
          <p:cNvPr id="5" name="object 5"/>
          <p:cNvSpPr/>
          <p:nvPr/>
        </p:nvSpPr>
        <p:spPr>
          <a:xfrm>
            <a:off x="6012160" y="2348880"/>
            <a:ext cx="1295400" cy="1371600"/>
          </a:xfrm>
          <a:custGeom>
            <a:avLst/>
            <a:gdLst/>
            <a:ahLst/>
            <a:cxnLst/>
            <a:rect l="l" t="t" r="r" b="b"/>
            <a:pathLst>
              <a:path w="1295400" h="1371600">
                <a:moveTo>
                  <a:pt x="1295400" y="1028700"/>
                </a:moveTo>
                <a:lnTo>
                  <a:pt x="0" y="1028700"/>
                </a:lnTo>
                <a:lnTo>
                  <a:pt x="647700" y="1371600"/>
                </a:lnTo>
                <a:lnTo>
                  <a:pt x="1295400" y="1028700"/>
                </a:lnTo>
                <a:close/>
              </a:path>
              <a:path w="1295400" h="1371600">
                <a:moveTo>
                  <a:pt x="971550" y="0"/>
                </a:moveTo>
                <a:lnTo>
                  <a:pt x="323850" y="0"/>
                </a:lnTo>
                <a:lnTo>
                  <a:pt x="323850" y="1028700"/>
                </a:lnTo>
                <a:lnTo>
                  <a:pt x="971550" y="1028700"/>
                </a:lnTo>
                <a:lnTo>
                  <a:pt x="971550" y="0"/>
                </a:lnTo>
                <a:close/>
              </a:path>
            </a:pathLst>
          </a:custGeom>
          <a:solidFill>
            <a:srgbClr val="FF0000"/>
          </a:solidFill>
          <a:ln w="19050">
            <a:solidFill>
              <a:schemeClr val="tx1"/>
            </a:solidFill>
          </a:ln>
        </p:spPr>
        <p:txBody>
          <a:bodyPr wrap="square" lIns="0" tIns="0" rIns="0" bIns="0" rtlCol="0"/>
          <a:lstStyle/>
          <a:p>
            <a:endParaRPr/>
          </a:p>
        </p:txBody>
      </p:sp>
      <p:sp>
        <p:nvSpPr>
          <p:cNvPr id="7" name="object 7"/>
          <p:cNvSpPr/>
          <p:nvPr/>
        </p:nvSpPr>
        <p:spPr>
          <a:xfrm>
            <a:off x="1115616" y="3933056"/>
            <a:ext cx="2778252" cy="185013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475656" y="4077073"/>
            <a:ext cx="2188845" cy="1538883"/>
          </a:xfrm>
          <a:prstGeom prst="rect">
            <a:avLst/>
          </a:prstGeom>
        </p:spPr>
        <p:txBody>
          <a:bodyPr vert="horz" wrap="square" lIns="0" tIns="0" rIns="0" bIns="0" rtlCol="0">
            <a:spAutoFit/>
          </a:bodyPr>
          <a:lstStyle/>
          <a:p>
            <a:pPr marL="169527" marR="161273" algn="ctr"/>
            <a:r>
              <a:rPr sz="2000" spc="-5" dirty="0">
                <a:solidFill>
                  <a:srgbClr val="080808"/>
                </a:solidFill>
                <a:latin typeface="Calibri"/>
                <a:cs typeface="Calibri"/>
              </a:rPr>
              <a:t>Causa associativa  </a:t>
            </a:r>
            <a:r>
              <a:rPr sz="2000" spc="-10" dirty="0">
                <a:solidFill>
                  <a:srgbClr val="080808"/>
                </a:solidFill>
                <a:latin typeface="Calibri"/>
                <a:cs typeface="Calibri"/>
              </a:rPr>
              <a:t>Oggetto </a:t>
            </a:r>
            <a:r>
              <a:rPr sz="2000" spc="-5" dirty="0">
                <a:solidFill>
                  <a:srgbClr val="080808"/>
                </a:solidFill>
                <a:latin typeface="Calibri"/>
                <a:cs typeface="Calibri"/>
              </a:rPr>
              <a:t>no</a:t>
            </a:r>
            <a:r>
              <a:rPr sz="2000" spc="-90" dirty="0">
                <a:solidFill>
                  <a:srgbClr val="080808"/>
                </a:solidFill>
                <a:latin typeface="Calibri"/>
                <a:cs typeface="Calibri"/>
              </a:rPr>
              <a:t> </a:t>
            </a:r>
            <a:r>
              <a:rPr sz="2000" spc="-20" dirty="0">
                <a:solidFill>
                  <a:srgbClr val="080808"/>
                </a:solidFill>
                <a:latin typeface="Calibri"/>
                <a:cs typeface="Calibri"/>
              </a:rPr>
              <a:t>lavoro  </a:t>
            </a:r>
            <a:r>
              <a:rPr sz="2000" spc="-5" dirty="0">
                <a:solidFill>
                  <a:srgbClr val="080808"/>
                </a:solidFill>
                <a:latin typeface="Calibri"/>
                <a:cs typeface="Calibri"/>
              </a:rPr>
              <a:t>Assenza </a:t>
            </a:r>
            <a:r>
              <a:rPr sz="2000" spc="-10" dirty="0">
                <a:solidFill>
                  <a:srgbClr val="080808"/>
                </a:solidFill>
                <a:latin typeface="Calibri"/>
                <a:cs typeface="Calibri"/>
              </a:rPr>
              <a:t>rapporto  </a:t>
            </a:r>
            <a:r>
              <a:rPr sz="2000" spc="-5" dirty="0">
                <a:solidFill>
                  <a:srgbClr val="080808"/>
                </a:solidFill>
                <a:latin typeface="Calibri"/>
                <a:cs typeface="Calibri"/>
              </a:rPr>
              <a:t>sinallagmatico</a:t>
            </a:r>
            <a:endParaRPr sz="2000" dirty="0">
              <a:latin typeface="Calibri"/>
              <a:cs typeface="Calibri"/>
            </a:endParaRPr>
          </a:p>
          <a:p>
            <a:pPr algn="ctr">
              <a:lnSpc>
                <a:spcPct val="100000"/>
              </a:lnSpc>
            </a:pPr>
            <a:r>
              <a:rPr sz="2000" dirty="0">
                <a:solidFill>
                  <a:srgbClr val="080808"/>
                </a:solidFill>
                <a:latin typeface="Calibri"/>
                <a:cs typeface="Calibri"/>
              </a:rPr>
              <a:t>Può </a:t>
            </a:r>
            <a:r>
              <a:rPr sz="2000" spc="-10" dirty="0">
                <a:solidFill>
                  <a:srgbClr val="080808"/>
                </a:solidFill>
                <a:latin typeface="Calibri"/>
                <a:cs typeface="Calibri"/>
              </a:rPr>
              <a:t>essere</a:t>
            </a:r>
            <a:r>
              <a:rPr sz="2000" spc="-30" dirty="0">
                <a:solidFill>
                  <a:srgbClr val="080808"/>
                </a:solidFill>
                <a:latin typeface="Calibri"/>
                <a:cs typeface="Calibri"/>
              </a:rPr>
              <a:t> </a:t>
            </a:r>
            <a:r>
              <a:rPr sz="2000" spc="-10" dirty="0">
                <a:solidFill>
                  <a:srgbClr val="080808"/>
                </a:solidFill>
                <a:latin typeface="Calibri"/>
                <a:cs typeface="Calibri"/>
              </a:rPr>
              <a:t>retribuito</a:t>
            </a:r>
            <a:endParaRPr sz="2000" dirty="0">
              <a:latin typeface="Calibri"/>
              <a:cs typeface="Calibri"/>
            </a:endParaRPr>
          </a:p>
        </p:txBody>
      </p:sp>
      <p:sp>
        <p:nvSpPr>
          <p:cNvPr id="9" name="object 9"/>
          <p:cNvSpPr/>
          <p:nvPr/>
        </p:nvSpPr>
        <p:spPr>
          <a:xfrm>
            <a:off x="5292080" y="4005064"/>
            <a:ext cx="2708148" cy="185013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436097" y="4077073"/>
            <a:ext cx="2321560" cy="1538883"/>
          </a:xfrm>
          <a:prstGeom prst="rect">
            <a:avLst/>
          </a:prstGeom>
        </p:spPr>
        <p:txBody>
          <a:bodyPr vert="horz" wrap="square" lIns="0" tIns="0" rIns="0" bIns="0" rtlCol="0">
            <a:spAutoFit/>
          </a:bodyPr>
          <a:lstStyle/>
          <a:p>
            <a:pPr marL="147940" marR="141590" algn="ctr"/>
            <a:r>
              <a:rPr sz="2000" spc="-10" dirty="0">
                <a:solidFill>
                  <a:srgbClr val="080808"/>
                </a:solidFill>
                <a:latin typeface="Calibri"/>
                <a:cs typeface="Calibri"/>
              </a:rPr>
              <a:t>Corrispettività </a:t>
            </a:r>
            <a:r>
              <a:rPr sz="2000" spc="-5" dirty="0">
                <a:solidFill>
                  <a:srgbClr val="080808"/>
                </a:solidFill>
                <a:latin typeface="Calibri"/>
                <a:cs typeface="Calibri"/>
              </a:rPr>
              <a:t>della  </a:t>
            </a:r>
            <a:r>
              <a:rPr sz="2000" spc="-10" dirty="0">
                <a:solidFill>
                  <a:srgbClr val="080808"/>
                </a:solidFill>
                <a:latin typeface="Calibri"/>
                <a:cs typeface="Calibri"/>
              </a:rPr>
              <a:t>prestazione</a:t>
            </a:r>
            <a:endParaRPr sz="2000" dirty="0">
              <a:latin typeface="Calibri"/>
              <a:cs typeface="Calibri"/>
            </a:endParaRPr>
          </a:p>
          <a:p>
            <a:pPr marL="12698" marR="5080" indent="-635" algn="ctr"/>
            <a:r>
              <a:rPr sz="2000" spc="-20" dirty="0">
                <a:solidFill>
                  <a:srgbClr val="080808"/>
                </a:solidFill>
                <a:latin typeface="Calibri"/>
                <a:cs typeface="Calibri"/>
              </a:rPr>
              <a:t>Lavoro </a:t>
            </a:r>
            <a:r>
              <a:rPr sz="2000" spc="-5" dirty="0">
                <a:solidFill>
                  <a:srgbClr val="080808"/>
                </a:solidFill>
                <a:latin typeface="Calibri"/>
                <a:cs typeface="Calibri"/>
              </a:rPr>
              <a:t>autonomo </a:t>
            </a:r>
            <a:r>
              <a:rPr sz="2000" dirty="0">
                <a:solidFill>
                  <a:srgbClr val="080808"/>
                </a:solidFill>
                <a:latin typeface="Calibri"/>
                <a:cs typeface="Calibri"/>
              </a:rPr>
              <a:t>o  </a:t>
            </a:r>
            <a:r>
              <a:rPr sz="2000" spc="-10" dirty="0">
                <a:solidFill>
                  <a:srgbClr val="080808"/>
                </a:solidFill>
                <a:latin typeface="Calibri"/>
                <a:cs typeface="Calibri"/>
              </a:rPr>
              <a:t>subordinato  Prestazione</a:t>
            </a:r>
            <a:r>
              <a:rPr sz="2000" spc="-50" dirty="0">
                <a:solidFill>
                  <a:srgbClr val="080808"/>
                </a:solidFill>
                <a:latin typeface="Calibri"/>
                <a:cs typeface="Calibri"/>
              </a:rPr>
              <a:t> </a:t>
            </a:r>
            <a:r>
              <a:rPr sz="2000" spc="-10" dirty="0">
                <a:solidFill>
                  <a:srgbClr val="080808"/>
                </a:solidFill>
                <a:latin typeface="Calibri"/>
                <a:cs typeface="Calibri"/>
              </a:rPr>
              <a:t>volontaria</a:t>
            </a:r>
            <a:endParaRPr sz="2000" dirty="0">
              <a:latin typeface="Calibri"/>
              <a:cs typeface="Calibri"/>
            </a:endParaRPr>
          </a:p>
        </p:txBody>
      </p:sp>
      <p:sp>
        <p:nvSpPr>
          <p:cNvPr id="11" name="object 11"/>
          <p:cNvSpPr txBox="1">
            <a:spLocks noGrp="1"/>
          </p:cNvSpPr>
          <p:nvPr>
            <p:ph type="title"/>
          </p:nvPr>
        </p:nvSpPr>
        <p:spPr>
          <a:xfrm>
            <a:off x="1403648" y="116632"/>
            <a:ext cx="7499350" cy="949234"/>
          </a:xfrm>
          <a:prstGeom prst="rect">
            <a:avLst/>
          </a:prstGeom>
        </p:spPr>
        <p:txBody>
          <a:bodyPr vert="horz" wrap="square" lIns="0" tIns="269466" rIns="0" bIns="0" rtlCol="0">
            <a:spAutoFit/>
          </a:bodyPr>
          <a:lstStyle/>
          <a:p>
            <a:pPr marL="12698" algn="ctr"/>
            <a:r>
              <a:rPr dirty="0" smtClean="0">
                <a:latin typeface="Calibri"/>
                <a:cs typeface="Calibri"/>
              </a:rPr>
              <a:t>La</a:t>
            </a:r>
            <a:r>
              <a:rPr lang="it-IT" dirty="0" smtClean="0">
                <a:latin typeface="Calibri"/>
                <a:cs typeface="Calibri"/>
              </a:rPr>
              <a:t> </a:t>
            </a:r>
            <a:r>
              <a:rPr lang="it-IT" spc="-10" dirty="0" smtClean="0">
                <a:latin typeface="Calibri"/>
                <a:cs typeface="Calibri"/>
              </a:rPr>
              <a:t>prestazione</a:t>
            </a:r>
            <a:r>
              <a:rPr lang="it-IT" spc="-30" dirty="0" smtClean="0">
                <a:latin typeface="Calibri"/>
                <a:cs typeface="Calibri"/>
              </a:rPr>
              <a:t> </a:t>
            </a:r>
            <a:r>
              <a:rPr lang="it-IT" spc="-25" dirty="0" smtClean="0">
                <a:latin typeface="Calibri"/>
                <a:cs typeface="Calibri"/>
              </a:rPr>
              <a:t>dell’operatore</a:t>
            </a:r>
            <a:endParaRPr spc="-25" dirty="0">
              <a:latin typeface="Calibri"/>
              <a:cs typeface="Calibri"/>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115616" y="0"/>
            <a:ext cx="8028384" cy="1143000"/>
          </a:xfrm>
        </p:spPr>
        <p:txBody>
          <a:bodyPr>
            <a:normAutofit fontScale="90000"/>
          </a:bodyPr>
          <a:lstStyle/>
          <a:p>
            <a:r>
              <a:rPr lang="it-IT" spc="-10" dirty="0" smtClean="0"/>
              <a:t>Jobs</a:t>
            </a:r>
            <a:r>
              <a:rPr lang="it-IT" spc="-85" dirty="0" smtClean="0"/>
              <a:t> </a:t>
            </a:r>
            <a:r>
              <a:rPr lang="it-IT" dirty="0" err="1" smtClean="0"/>
              <a:t>Act</a:t>
            </a:r>
            <a:r>
              <a:rPr lang="it-IT" dirty="0" smtClean="0"/>
              <a:t> </a:t>
            </a:r>
            <a:r>
              <a:rPr lang="it-IT" spc="-15" dirty="0" smtClean="0"/>
              <a:t>D.lgs. </a:t>
            </a:r>
            <a:r>
              <a:rPr lang="it-IT" spc="-5" dirty="0" smtClean="0"/>
              <a:t>81/2015 </a:t>
            </a:r>
            <a:r>
              <a:rPr lang="it-IT" dirty="0" smtClean="0">
                <a:latin typeface="Calibri"/>
                <a:cs typeface="Calibri"/>
              </a:rPr>
              <a:t>–</a:t>
            </a:r>
            <a:r>
              <a:rPr lang="it-IT" spc="-5" dirty="0" smtClean="0"/>
              <a:t>Stabilizzazioni</a:t>
            </a:r>
            <a:endParaRPr lang="it-IT" dirty="0"/>
          </a:p>
        </p:txBody>
      </p:sp>
      <p:sp>
        <p:nvSpPr>
          <p:cNvPr id="10" name="Segnaposto contenuto 9"/>
          <p:cNvSpPr>
            <a:spLocks noGrp="1"/>
          </p:cNvSpPr>
          <p:nvPr>
            <p:ph idx="1"/>
          </p:nvPr>
        </p:nvSpPr>
        <p:spPr>
          <a:xfrm>
            <a:off x="1115616" y="1412776"/>
            <a:ext cx="7674818" cy="3816424"/>
          </a:xfrm>
        </p:spPr>
        <p:txBody>
          <a:bodyPr/>
          <a:lstStyle/>
          <a:p>
            <a:r>
              <a:rPr lang="it-IT" spc="-50" dirty="0" smtClean="0">
                <a:latin typeface="Calibri"/>
                <a:cs typeface="Calibri"/>
              </a:rPr>
              <a:t>L’art. </a:t>
            </a:r>
            <a:r>
              <a:rPr lang="it-IT" spc="-5" dirty="0" smtClean="0">
                <a:latin typeface="Calibri"/>
                <a:cs typeface="Calibri"/>
              </a:rPr>
              <a:t>54 </a:t>
            </a:r>
            <a:r>
              <a:rPr lang="it-IT" spc="-10" dirty="0" smtClean="0">
                <a:latin typeface="Calibri"/>
                <a:cs typeface="Calibri"/>
              </a:rPr>
              <a:t>prevede </a:t>
            </a:r>
            <a:r>
              <a:rPr lang="it-IT" dirty="0" smtClean="0">
                <a:latin typeface="Calibri"/>
                <a:cs typeface="Calibri"/>
              </a:rPr>
              <a:t>che </a:t>
            </a:r>
            <a:r>
              <a:rPr lang="it-IT" b="1" dirty="0" smtClean="0">
                <a:latin typeface="Calibri"/>
                <a:cs typeface="Calibri"/>
              </a:rPr>
              <a:t>dal 1° </a:t>
            </a:r>
            <a:r>
              <a:rPr lang="it-IT" b="1" spc="-5" dirty="0" smtClean="0">
                <a:latin typeface="Calibri"/>
                <a:cs typeface="Calibri"/>
              </a:rPr>
              <a:t>gennaio 2016 </a:t>
            </a:r>
            <a:r>
              <a:rPr lang="it-IT" u="heavy" dirty="0" smtClean="0">
                <a:latin typeface="Calibri"/>
                <a:cs typeface="Calibri"/>
              </a:rPr>
              <a:t>i </a:t>
            </a:r>
            <a:r>
              <a:rPr lang="it-IT" u="heavy" spc="-10" dirty="0" smtClean="0">
                <a:latin typeface="Calibri"/>
                <a:cs typeface="Calibri"/>
              </a:rPr>
              <a:t>datori </a:t>
            </a:r>
            <a:r>
              <a:rPr lang="it-IT" u="heavy" dirty="0" smtClean="0">
                <a:latin typeface="Calibri"/>
                <a:cs typeface="Calibri"/>
              </a:rPr>
              <a:t>di </a:t>
            </a:r>
            <a:r>
              <a:rPr lang="it-IT" u="heavy" spc="-20" dirty="0" smtClean="0">
                <a:latin typeface="Calibri"/>
                <a:cs typeface="Calibri"/>
              </a:rPr>
              <a:t>lavoro </a:t>
            </a:r>
            <a:r>
              <a:rPr lang="it-IT" u="heavy" spc="-10" dirty="0" smtClean="0">
                <a:latin typeface="Calibri"/>
                <a:cs typeface="Calibri"/>
              </a:rPr>
              <a:t>privati </a:t>
            </a:r>
            <a:r>
              <a:rPr lang="it-IT" u="heavy" dirty="0" smtClean="0">
                <a:latin typeface="Calibri"/>
                <a:cs typeface="Calibri"/>
              </a:rPr>
              <a:t>che  </a:t>
            </a:r>
            <a:r>
              <a:rPr lang="it-IT" u="heavy" spc="-5" dirty="0" smtClean="0">
                <a:latin typeface="Calibri"/>
                <a:cs typeface="Calibri"/>
              </a:rPr>
              <a:t>assumeranno </a:t>
            </a:r>
            <a:r>
              <a:rPr lang="it-IT" u="heavy" spc="-10" dirty="0" smtClean="0">
                <a:latin typeface="Calibri"/>
                <a:cs typeface="Calibri"/>
              </a:rPr>
              <a:t>con </a:t>
            </a:r>
            <a:r>
              <a:rPr lang="it-IT" u="heavy" spc="-20" dirty="0" smtClean="0">
                <a:latin typeface="Calibri"/>
                <a:cs typeface="Calibri"/>
              </a:rPr>
              <a:t>contratto </a:t>
            </a:r>
            <a:r>
              <a:rPr lang="it-IT" u="heavy" dirty="0" smtClean="0">
                <a:latin typeface="Calibri"/>
                <a:cs typeface="Calibri"/>
              </a:rPr>
              <a:t>di </a:t>
            </a:r>
            <a:r>
              <a:rPr lang="it-IT" u="heavy" spc="-20" dirty="0" smtClean="0">
                <a:latin typeface="Calibri"/>
                <a:cs typeface="Calibri"/>
              </a:rPr>
              <a:t>lavoro </a:t>
            </a:r>
            <a:r>
              <a:rPr lang="it-IT" u="heavy" spc="-10" dirty="0" smtClean="0">
                <a:latin typeface="Calibri"/>
                <a:cs typeface="Calibri"/>
              </a:rPr>
              <a:t>subordinato </a:t>
            </a:r>
            <a:r>
              <a:rPr lang="it-IT" u="heavy" dirty="0" smtClean="0">
                <a:latin typeface="Calibri"/>
                <a:cs typeface="Calibri"/>
              </a:rPr>
              <a:t>a </a:t>
            </a:r>
            <a:r>
              <a:rPr lang="it-IT" u="heavy" spc="-10" dirty="0" smtClean="0">
                <a:latin typeface="Calibri"/>
                <a:cs typeface="Calibri"/>
              </a:rPr>
              <a:t>tempo indeterminato  </a:t>
            </a:r>
            <a:r>
              <a:rPr lang="it-IT" u="heavy" spc="-5" dirty="0" smtClean="0">
                <a:latin typeface="Calibri"/>
                <a:cs typeface="Calibri"/>
              </a:rPr>
              <a:t>soggetti </a:t>
            </a:r>
            <a:r>
              <a:rPr lang="it-IT" u="heavy" dirty="0" smtClean="0">
                <a:latin typeface="Calibri"/>
                <a:cs typeface="Calibri"/>
              </a:rPr>
              <a:t>già </a:t>
            </a:r>
            <a:r>
              <a:rPr lang="it-IT" u="heavy" spc="-5" dirty="0" smtClean="0">
                <a:latin typeface="Calibri"/>
                <a:cs typeface="Calibri"/>
              </a:rPr>
              <a:t>parti </a:t>
            </a:r>
            <a:r>
              <a:rPr lang="it-IT" u="heavy" dirty="0" smtClean="0">
                <a:latin typeface="Calibri"/>
                <a:cs typeface="Calibri"/>
              </a:rPr>
              <a:t>di </a:t>
            </a:r>
            <a:r>
              <a:rPr lang="it-IT" u="heavy" spc="-15" dirty="0" smtClean="0">
                <a:latin typeface="Calibri"/>
                <a:cs typeface="Calibri"/>
              </a:rPr>
              <a:t>contratti </a:t>
            </a:r>
            <a:r>
              <a:rPr lang="it-IT" u="heavy" dirty="0" smtClean="0">
                <a:latin typeface="Calibri"/>
                <a:cs typeface="Calibri"/>
              </a:rPr>
              <a:t>di </a:t>
            </a:r>
            <a:r>
              <a:rPr lang="it-IT" u="heavy" spc="-15" dirty="0" err="1" smtClean="0">
                <a:latin typeface="Calibri"/>
                <a:cs typeface="Calibri"/>
              </a:rPr>
              <a:t>co.co.co.</a:t>
            </a:r>
            <a:r>
              <a:rPr lang="it-IT" u="heavy" spc="-15" dirty="0" smtClean="0">
                <a:latin typeface="Calibri"/>
                <a:cs typeface="Calibri"/>
              </a:rPr>
              <a:t>/</a:t>
            </a:r>
            <a:r>
              <a:rPr lang="it-IT" u="heavy" spc="-15" dirty="0" err="1" smtClean="0">
                <a:latin typeface="Calibri"/>
                <a:cs typeface="Calibri"/>
              </a:rPr>
              <a:t>co.co.pro.</a:t>
            </a:r>
            <a:r>
              <a:rPr lang="it-IT" u="heavy" spc="-15" dirty="0" smtClean="0">
                <a:latin typeface="Calibri"/>
                <a:cs typeface="Calibri"/>
              </a:rPr>
              <a:t> </a:t>
            </a:r>
            <a:r>
              <a:rPr lang="it-IT" u="heavy" spc="-20" dirty="0" smtClean="0">
                <a:latin typeface="Calibri"/>
                <a:cs typeface="Calibri"/>
              </a:rPr>
              <a:t>ovvero </a:t>
            </a:r>
            <a:r>
              <a:rPr lang="it-IT" u="heavy" spc="-5" dirty="0" smtClean="0">
                <a:latin typeface="Calibri"/>
                <a:cs typeface="Calibri"/>
              </a:rPr>
              <a:t>titolari </a:t>
            </a:r>
            <a:r>
              <a:rPr lang="it-IT" u="heavy" dirty="0" smtClean="0">
                <a:latin typeface="Calibri"/>
                <a:cs typeface="Calibri"/>
              </a:rPr>
              <a:t>di </a:t>
            </a:r>
            <a:r>
              <a:rPr lang="it-IT" u="heavy" spc="-5" dirty="0" smtClean="0">
                <a:latin typeface="Calibri"/>
                <a:cs typeface="Calibri"/>
              </a:rPr>
              <a:t>partita  </a:t>
            </a:r>
            <a:r>
              <a:rPr lang="it-IT" u="heavy" spc="-10" dirty="0" smtClean="0">
                <a:latin typeface="Calibri"/>
                <a:cs typeface="Calibri"/>
              </a:rPr>
              <a:t>Iva, vedranno </a:t>
            </a:r>
            <a:r>
              <a:rPr lang="it-IT" u="heavy" spc="-5" dirty="0" smtClean="0">
                <a:latin typeface="Calibri"/>
                <a:cs typeface="Calibri"/>
              </a:rPr>
              <a:t>estinguersi </a:t>
            </a:r>
            <a:r>
              <a:rPr lang="it-IT" u="heavy" dirty="0" smtClean="0">
                <a:latin typeface="Calibri"/>
                <a:cs typeface="Calibri"/>
              </a:rPr>
              <a:t>gli illeciti </a:t>
            </a:r>
            <a:r>
              <a:rPr lang="it-IT" u="heavy" spc="-5" dirty="0" smtClean="0">
                <a:latin typeface="Calibri"/>
                <a:cs typeface="Calibri"/>
              </a:rPr>
              <a:t>amministrativi, contributivi </a:t>
            </a:r>
            <a:r>
              <a:rPr lang="it-IT" u="heavy" dirty="0" smtClean="0">
                <a:latin typeface="Calibri"/>
                <a:cs typeface="Calibri"/>
              </a:rPr>
              <a:t>e </a:t>
            </a:r>
            <a:r>
              <a:rPr lang="it-IT" u="heavy" spc="-5" dirty="0" smtClean="0">
                <a:latin typeface="Calibri"/>
                <a:cs typeface="Calibri"/>
              </a:rPr>
              <a:t>fiscali </a:t>
            </a:r>
            <a:r>
              <a:rPr lang="it-IT" spc="-5" dirty="0" smtClean="0">
                <a:latin typeface="Calibri"/>
                <a:cs typeface="Calibri"/>
              </a:rPr>
              <a:t>connessi  </a:t>
            </a:r>
            <a:r>
              <a:rPr lang="it-IT" spc="-20" dirty="0" smtClean="0">
                <a:latin typeface="Calibri"/>
                <a:cs typeface="Calibri"/>
              </a:rPr>
              <a:t>all’erronea </a:t>
            </a:r>
            <a:r>
              <a:rPr lang="it-IT" spc="-5" dirty="0" smtClean="0">
                <a:latin typeface="Calibri"/>
                <a:cs typeface="Calibri"/>
              </a:rPr>
              <a:t>qualificazione del </a:t>
            </a:r>
            <a:r>
              <a:rPr lang="it-IT" spc="-10" dirty="0" smtClean="0">
                <a:latin typeface="Calibri"/>
                <a:cs typeface="Calibri"/>
              </a:rPr>
              <a:t>pregresso rapporto </a:t>
            </a:r>
            <a:r>
              <a:rPr lang="it-IT" dirty="0" smtClean="0">
                <a:latin typeface="Calibri"/>
                <a:cs typeface="Calibri"/>
              </a:rPr>
              <a:t>di</a:t>
            </a:r>
            <a:r>
              <a:rPr lang="it-IT" spc="120" dirty="0" smtClean="0">
                <a:latin typeface="Calibri"/>
                <a:cs typeface="Calibri"/>
              </a:rPr>
              <a:t> </a:t>
            </a:r>
            <a:r>
              <a:rPr lang="it-IT" spc="-15" dirty="0" smtClean="0">
                <a:latin typeface="Calibri"/>
                <a:cs typeface="Calibri"/>
              </a:rPr>
              <a:t>lavoro.</a:t>
            </a:r>
            <a:endParaRPr lang="it-IT" dirty="0" smtClean="0">
              <a:latin typeface="Calibri"/>
              <a:cs typeface="Calibri"/>
            </a:endParaRPr>
          </a:p>
          <a:p>
            <a:endParaRPr lang="it-IT" dirty="0"/>
          </a:p>
        </p:txBody>
      </p:sp>
      <p:sp>
        <p:nvSpPr>
          <p:cNvPr id="11" name="Freccia a destra 10"/>
          <p:cNvSpPr/>
          <p:nvPr/>
        </p:nvSpPr>
        <p:spPr>
          <a:xfrm>
            <a:off x="1907704" y="5013176"/>
            <a:ext cx="5544616" cy="15567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latin typeface="Calibri" pitchFamily="34" charset="0"/>
              </a:rPr>
              <a:t>2 Condizioni</a:t>
            </a:r>
            <a:endParaRPr lang="it-IT" sz="4400" dirty="0">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115616" y="274638"/>
            <a:ext cx="8028384" cy="1143000"/>
          </a:xfrm>
        </p:spPr>
        <p:txBody>
          <a:bodyPr>
            <a:normAutofit fontScale="90000"/>
          </a:bodyPr>
          <a:lstStyle/>
          <a:p>
            <a:r>
              <a:rPr lang="it-IT" spc="-10" dirty="0" smtClean="0"/>
              <a:t>Jobs</a:t>
            </a:r>
            <a:r>
              <a:rPr lang="it-IT" spc="-85" dirty="0" smtClean="0"/>
              <a:t> </a:t>
            </a:r>
            <a:r>
              <a:rPr lang="it-IT" dirty="0" err="1" smtClean="0"/>
              <a:t>Act</a:t>
            </a:r>
            <a:r>
              <a:rPr lang="it-IT" dirty="0" smtClean="0"/>
              <a:t> </a:t>
            </a:r>
            <a:r>
              <a:rPr lang="it-IT" spc="-15" dirty="0" smtClean="0"/>
              <a:t>D.lgs. </a:t>
            </a:r>
            <a:r>
              <a:rPr lang="it-IT" spc="-5" dirty="0" smtClean="0"/>
              <a:t>81/2015 </a:t>
            </a:r>
            <a:r>
              <a:rPr lang="it-IT" dirty="0" smtClean="0">
                <a:latin typeface="Calibri"/>
                <a:cs typeface="Calibri"/>
              </a:rPr>
              <a:t>–</a:t>
            </a:r>
            <a:r>
              <a:rPr lang="it-IT" spc="-5" dirty="0" smtClean="0"/>
              <a:t>Stabilizzazioni</a:t>
            </a:r>
            <a:endParaRPr lang="it-IT" dirty="0"/>
          </a:p>
        </p:txBody>
      </p:sp>
      <p:sp>
        <p:nvSpPr>
          <p:cNvPr id="7" name="Segnaposto contenuto 6"/>
          <p:cNvSpPr>
            <a:spLocks noGrp="1"/>
          </p:cNvSpPr>
          <p:nvPr>
            <p:ph idx="1"/>
          </p:nvPr>
        </p:nvSpPr>
        <p:spPr>
          <a:xfrm>
            <a:off x="1043608" y="1447800"/>
            <a:ext cx="7890842" cy="5005536"/>
          </a:xfrm>
        </p:spPr>
        <p:txBody>
          <a:bodyPr/>
          <a:lstStyle/>
          <a:p>
            <a:pPr marL="596892" indent="-514350" algn="just">
              <a:buFont typeface="+mj-lt"/>
              <a:buAutoNum type="arabicParenR"/>
            </a:pPr>
            <a:r>
              <a:rPr lang="it-IT" dirty="0" smtClean="0">
                <a:latin typeface="Calibri" pitchFamily="34" charset="0"/>
              </a:rPr>
              <a:t>I lavoratori devono sottoscrivere </a:t>
            </a:r>
            <a:r>
              <a:rPr lang="it-IT" b="1" dirty="0" smtClean="0">
                <a:latin typeface="Calibri" pitchFamily="34" charset="0"/>
              </a:rPr>
              <a:t>atti di conciliazione </a:t>
            </a:r>
          </a:p>
          <a:p>
            <a:pPr marL="596892" indent="-514350" algn="just">
              <a:buFont typeface="+mj-lt"/>
              <a:buAutoNum type="arabicParenR"/>
            </a:pPr>
            <a:r>
              <a:rPr lang="it-IT" dirty="0" smtClean="0">
                <a:latin typeface="Calibri" pitchFamily="34" charset="0"/>
              </a:rPr>
              <a:t>Il datore di lavoro </a:t>
            </a:r>
            <a:r>
              <a:rPr lang="it-IT" b="1" dirty="0" smtClean="0">
                <a:latin typeface="Calibri" pitchFamily="34" charset="0"/>
              </a:rPr>
              <a:t>non può licenziare il lavoratore nei 12 mesi successivi</a:t>
            </a:r>
          </a:p>
          <a:p>
            <a:pPr marL="596892" indent="-514350" algn="just"/>
            <a:r>
              <a:rPr lang="it-IT" dirty="0" smtClean="0">
                <a:latin typeface="Calibri" pitchFamily="34" charset="0"/>
              </a:rPr>
              <a:t>Si ritiene che tale procedura di stabilizzazione sia applicabile a tutti i rapporti in ambito sportivo dilettantistico precedentemente inquadrati nel regime di cui all’art. 67, comma 1, lett. m).</a:t>
            </a:r>
          </a:p>
          <a:p>
            <a:pPr marL="596892" indent="-514350" algn="just"/>
            <a:r>
              <a:rPr lang="it-IT" dirty="0" smtClean="0">
                <a:latin typeface="Calibri" pitchFamily="34" charset="0"/>
              </a:rPr>
              <a:t>Stessa cosa per un non genuino rapporto di associazione in partecipazione che dissimulava rapporto di lavoro dipendente.</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43608" y="274638"/>
            <a:ext cx="7890842" cy="706090"/>
          </a:xfrm>
        </p:spPr>
        <p:txBody>
          <a:bodyPr>
            <a:normAutofit fontScale="90000"/>
          </a:bodyPr>
          <a:lstStyle/>
          <a:p>
            <a:pPr algn="ctr"/>
            <a:r>
              <a:rPr lang="it-IT" dirty="0" smtClean="0">
                <a:cs typeface="Arial"/>
              </a:rPr>
              <a:t/>
            </a:r>
            <a:br>
              <a:rPr lang="it-IT" dirty="0" smtClean="0">
                <a:cs typeface="Arial"/>
              </a:rPr>
            </a:br>
            <a:r>
              <a:rPr lang="it-IT" dirty="0" smtClean="0">
                <a:cs typeface="Arial"/>
              </a:rPr>
              <a:t>Soggetti esclusi da regime agevolato</a:t>
            </a:r>
            <a:br>
              <a:rPr lang="it-IT" dirty="0" smtClean="0">
                <a:cs typeface="Arial"/>
              </a:rPr>
            </a:br>
            <a:endParaRPr lang="it-IT" dirty="0"/>
          </a:p>
        </p:txBody>
      </p:sp>
      <p:sp>
        <p:nvSpPr>
          <p:cNvPr id="5" name="Segnaposto contenuto 4"/>
          <p:cNvSpPr>
            <a:spLocks noGrp="1"/>
          </p:cNvSpPr>
          <p:nvPr>
            <p:ph idx="1"/>
          </p:nvPr>
        </p:nvSpPr>
        <p:spPr/>
        <p:txBody>
          <a:bodyPr/>
          <a:lstStyle/>
          <a:p>
            <a:r>
              <a:rPr lang="it-IT" dirty="0" smtClean="0">
                <a:latin typeface="Calibri" pitchFamily="34" charset="0"/>
              </a:rPr>
              <a:t>Il trattamento agevolato non può in ogni caso riguardare le prestazioni:</a:t>
            </a:r>
          </a:p>
          <a:p>
            <a:pPr marL="596892" indent="-514350">
              <a:buFont typeface="+mj-lt"/>
              <a:buAutoNum type="arabicPeriod"/>
            </a:pPr>
            <a:r>
              <a:rPr lang="it-IT" dirty="0" smtClean="0">
                <a:latin typeface="Calibri" pitchFamily="34" charset="0"/>
              </a:rPr>
              <a:t>di lavoro dipendente</a:t>
            </a:r>
          </a:p>
          <a:p>
            <a:pPr marL="596892" indent="-514350">
              <a:buFont typeface="+mj-lt"/>
              <a:buAutoNum type="arabicPeriod"/>
            </a:pPr>
            <a:r>
              <a:rPr lang="it-IT" dirty="0" smtClean="0">
                <a:latin typeface="Calibri" pitchFamily="34" charset="0"/>
              </a:rPr>
              <a:t>di lavoro autonomo o d’impresa</a:t>
            </a:r>
          </a:p>
          <a:p>
            <a:pPr marL="596892" indent="-514350">
              <a:buFont typeface="+mj-lt"/>
              <a:buAutoNum type="arabicPeriod"/>
            </a:pPr>
            <a:r>
              <a:rPr lang="it-IT" dirty="0" smtClean="0">
                <a:latin typeface="Calibri" pitchFamily="34" charset="0"/>
              </a:rPr>
              <a:t>di sportivi dilettanti in una manifestazione di professionisti</a:t>
            </a:r>
          </a:p>
          <a:p>
            <a:pPr marL="596892" indent="-514350">
              <a:buFont typeface="+mj-lt"/>
              <a:buAutoNum type="arabicPeriod"/>
            </a:pPr>
            <a:r>
              <a:rPr lang="it-IT" dirty="0" smtClean="0">
                <a:latin typeface="Calibri" pitchFamily="34" charset="0"/>
              </a:rPr>
              <a:t>di sportivi professionisti in manifestazione dilettantistica</a:t>
            </a:r>
          </a:p>
          <a:p>
            <a:pPr marL="596892" indent="-514350">
              <a:buFont typeface="+mj-lt"/>
              <a:buAutoNum type="arabicPeriod"/>
            </a:pPr>
            <a:r>
              <a:rPr lang="it-IT" dirty="0" smtClean="0">
                <a:latin typeface="Calibri" pitchFamily="34" charset="0"/>
              </a:rPr>
              <a:t>a carattere amministrativo gestionale di natura occasionale</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53158" y="0"/>
            <a:ext cx="7890842" cy="1169368"/>
          </a:xfrm>
        </p:spPr>
        <p:txBody>
          <a:bodyPr>
            <a:normAutofit fontScale="90000"/>
          </a:bodyPr>
          <a:lstStyle/>
          <a:p>
            <a:pPr algn="ctr"/>
            <a:r>
              <a:rPr lang="it-IT" dirty="0" smtClean="0">
                <a:cs typeface="Arial"/>
              </a:rPr>
              <a:t/>
            </a:r>
            <a:br>
              <a:rPr lang="it-IT" dirty="0" smtClean="0">
                <a:cs typeface="Arial"/>
              </a:rPr>
            </a:br>
            <a:r>
              <a:rPr lang="it-IT" dirty="0" smtClean="0">
                <a:cs typeface="Arial"/>
              </a:rPr>
              <a:t>Attività escluse e ipotesi di inquadramento a rischio</a:t>
            </a:r>
            <a:br>
              <a:rPr lang="it-IT" dirty="0" smtClean="0">
                <a:cs typeface="Arial"/>
              </a:rPr>
            </a:br>
            <a:endParaRPr lang="it-IT" dirty="0"/>
          </a:p>
        </p:txBody>
      </p:sp>
      <p:sp>
        <p:nvSpPr>
          <p:cNvPr id="5" name="Segnaposto contenuto 4"/>
          <p:cNvSpPr>
            <a:spLocks noGrp="1"/>
          </p:cNvSpPr>
          <p:nvPr>
            <p:ph idx="1"/>
          </p:nvPr>
        </p:nvSpPr>
        <p:spPr>
          <a:xfrm>
            <a:off x="1115616" y="1447800"/>
            <a:ext cx="7818834" cy="5221560"/>
          </a:xfrm>
        </p:spPr>
        <p:txBody>
          <a:bodyPr/>
          <a:lstStyle/>
          <a:p>
            <a:r>
              <a:rPr lang="it-IT" dirty="0" smtClean="0">
                <a:latin typeface="Calibri" pitchFamily="34" charset="0"/>
              </a:rPr>
              <a:t>Circ. </a:t>
            </a:r>
            <a:r>
              <a:rPr lang="it-IT" dirty="0" err="1" smtClean="0">
                <a:latin typeface="Calibri" pitchFamily="34" charset="0"/>
              </a:rPr>
              <a:t>Enpals</a:t>
            </a:r>
            <a:r>
              <a:rPr lang="it-IT" dirty="0" smtClean="0">
                <a:latin typeface="Calibri" pitchFamily="34" charset="0"/>
              </a:rPr>
              <a:t> 13/2006 indici di professionalità:</a:t>
            </a:r>
          </a:p>
          <a:p>
            <a:pPr marL="596892" indent="-514350">
              <a:buFont typeface="+mj-lt"/>
              <a:buAutoNum type="arabicPeriod"/>
            </a:pPr>
            <a:r>
              <a:rPr lang="it-IT" dirty="0" smtClean="0">
                <a:latin typeface="Calibri" pitchFamily="34" charset="0"/>
              </a:rPr>
              <a:t>Custodi, manutentori, addetti alle pulizie;</a:t>
            </a:r>
          </a:p>
          <a:p>
            <a:pPr marL="596892" indent="-514350">
              <a:buFont typeface="+mj-lt"/>
              <a:buAutoNum type="arabicPeriod"/>
            </a:pPr>
            <a:r>
              <a:rPr lang="it-IT" dirty="0" smtClean="0">
                <a:latin typeface="Calibri" pitchFamily="34" charset="0"/>
              </a:rPr>
              <a:t>Receptionist – addetti al bar</a:t>
            </a:r>
          </a:p>
          <a:p>
            <a:pPr marL="596892" indent="-514350">
              <a:buFont typeface="+mj-lt"/>
              <a:buAutoNum type="arabicPeriod"/>
            </a:pPr>
            <a:r>
              <a:rPr lang="it-IT" dirty="0" smtClean="0">
                <a:latin typeface="Calibri" pitchFamily="34" charset="0"/>
              </a:rPr>
              <a:t>Segretarie “a	tempo pieno” o	con orario predeterminato e obbligo di presenza</a:t>
            </a:r>
          </a:p>
          <a:p>
            <a:pPr marL="596892" indent="-514350">
              <a:buFont typeface="+mj-lt"/>
              <a:buAutoNum type="arabicPeriod"/>
            </a:pPr>
            <a:r>
              <a:rPr lang="it-IT" dirty="0" smtClean="0">
                <a:latin typeface="Calibri" pitchFamily="34" charset="0"/>
              </a:rPr>
              <a:t>Istruttori “titolati” che prestino attività in via esclusiva e con compensi significativi</a:t>
            </a:r>
          </a:p>
          <a:p>
            <a:pPr marL="596892" indent="-514350">
              <a:buFont typeface="+mj-lt"/>
              <a:buAutoNum type="arabicPeriod"/>
            </a:pPr>
            <a:r>
              <a:rPr lang="it-IT" dirty="0" smtClean="0">
                <a:latin typeface="Calibri" pitchFamily="34" charset="0"/>
              </a:rPr>
              <a:t>Istruttori “titolati” che non svolgono altra attività lavorativa con attività in favore di più committenti</a:t>
            </a:r>
          </a:p>
          <a:p>
            <a:pPr marL="596892" indent="-514350">
              <a:buFont typeface="+mj-lt"/>
              <a:buAutoNum type="arabicPeriod"/>
            </a:pPr>
            <a:r>
              <a:rPr lang="it-IT" dirty="0" smtClean="0">
                <a:latin typeface="Calibri" pitchFamily="34" charset="0"/>
              </a:rPr>
              <a:t>Dirigenti non “accompagnatori”</a:t>
            </a:r>
          </a:p>
          <a:p>
            <a:pPr marL="596892" indent="-514350">
              <a:buFont typeface="+mj-lt"/>
              <a:buAutoNum type="arabicPeriod"/>
            </a:pP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CamilloStudio\CORSI E CONVEGNI COME RELATORE\CORSO CONI_NOV DIC 2015\immagini e gif\0.jpg"/>
          <p:cNvPicPr>
            <a:picLocks noChangeAspect="1" noChangeArrowheads="1"/>
          </p:cNvPicPr>
          <p:nvPr/>
        </p:nvPicPr>
        <p:blipFill>
          <a:blip r:embed="rId2" cstate="print"/>
          <a:srcRect/>
          <a:stretch>
            <a:fillRect/>
          </a:stretch>
        </p:blipFill>
        <p:spPr bwMode="auto">
          <a:xfrm>
            <a:off x="4211960" y="2492896"/>
            <a:ext cx="4824536" cy="3861048"/>
          </a:xfrm>
          <a:prstGeom prst="rect">
            <a:avLst/>
          </a:prstGeom>
          <a:noFill/>
        </p:spPr>
      </p:pic>
      <p:sp>
        <p:nvSpPr>
          <p:cNvPr id="9" name="Fumetto 3 8"/>
          <p:cNvSpPr/>
          <p:nvPr/>
        </p:nvSpPr>
        <p:spPr>
          <a:xfrm>
            <a:off x="971600" y="0"/>
            <a:ext cx="5256584" cy="4005064"/>
          </a:xfrm>
          <a:prstGeom prst="wedgeEllipseCallout">
            <a:avLst>
              <a:gd name="adj1" fmla="val 48699"/>
              <a:gd name="adj2" fmla="val 5632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latin typeface="Calibri" pitchFamily="34" charset="0"/>
              </a:rPr>
              <a:t>OUHHH.... MA ALLORA QUALI SONO I REQUISITI </a:t>
            </a:r>
            <a:r>
              <a:rPr lang="it-IT" sz="3600" dirty="0" err="1" smtClean="0">
                <a:solidFill>
                  <a:schemeClr val="tx1"/>
                </a:solidFill>
                <a:latin typeface="Calibri" pitchFamily="34" charset="0"/>
              </a:rPr>
              <a:t>DI</a:t>
            </a:r>
            <a:r>
              <a:rPr lang="it-IT" sz="3600" dirty="0" smtClean="0">
                <a:solidFill>
                  <a:schemeClr val="tx1"/>
                </a:solidFill>
                <a:latin typeface="Calibri" pitchFamily="34" charset="0"/>
              </a:rPr>
              <a:t> PROFESSIONALITÀ</a:t>
            </a:r>
          </a:p>
          <a:p>
            <a:pPr algn="ctr"/>
            <a:r>
              <a:rPr lang="it-IT" sz="3600" dirty="0" smtClean="0">
                <a:solidFill>
                  <a:schemeClr val="tx1"/>
                </a:solidFill>
                <a:latin typeface="Calibri" pitchFamily="34" charset="0"/>
              </a:rPr>
              <a:t>SECONDO L’ENPALS?</a:t>
            </a:r>
            <a:endParaRPr lang="it-IT" sz="36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 calcmode="lin" valueType="num">
                                      <p:cBhvr>
                                        <p:cTn id="14"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1043608" y="116632"/>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15616" y="0"/>
            <a:ext cx="8028384" cy="1169368"/>
          </a:xfrm>
        </p:spPr>
        <p:txBody>
          <a:bodyPr>
            <a:normAutofit fontScale="90000"/>
          </a:bodyPr>
          <a:lstStyle/>
          <a:p>
            <a:pPr algn="ctr"/>
            <a:r>
              <a:rPr lang="it-IT" dirty="0" smtClean="0">
                <a:cs typeface="Arial"/>
              </a:rPr>
              <a:t/>
            </a:r>
            <a:br>
              <a:rPr lang="it-IT" dirty="0" smtClean="0">
                <a:cs typeface="Arial"/>
              </a:rPr>
            </a:br>
            <a:r>
              <a:rPr lang="it-IT" dirty="0" smtClean="0">
                <a:cs typeface="Arial"/>
              </a:rPr>
              <a:t>Attività correttamente inquadrate</a:t>
            </a:r>
            <a:br>
              <a:rPr lang="it-IT" dirty="0" smtClean="0">
                <a:cs typeface="Arial"/>
              </a:rPr>
            </a:br>
            <a:endParaRPr lang="it-IT" dirty="0"/>
          </a:p>
        </p:txBody>
      </p:sp>
      <p:sp>
        <p:nvSpPr>
          <p:cNvPr id="5" name="Segnaposto contenuto 4"/>
          <p:cNvSpPr>
            <a:spLocks noGrp="1"/>
          </p:cNvSpPr>
          <p:nvPr>
            <p:ph idx="1"/>
          </p:nvPr>
        </p:nvSpPr>
        <p:spPr>
          <a:xfrm>
            <a:off x="971600" y="1412776"/>
            <a:ext cx="8172400" cy="5221560"/>
          </a:xfrm>
        </p:spPr>
        <p:txBody>
          <a:bodyPr/>
          <a:lstStyle/>
          <a:p>
            <a:pPr marL="596892" indent="-514350">
              <a:buFont typeface="Wingdings" pitchFamily="2" charset="2"/>
              <a:buChar char="Ø"/>
            </a:pPr>
            <a:r>
              <a:rPr lang="it-IT" dirty="0" smtClean="0">
                <a:latin typeface="Calibri" pitchFamily="34" charset="0"/>
              </a:rPr>
              <a:t>Atleti</a:t>
            </a:r>
          </a:p>
          <a:p>
            <a:pPr marL="596892" indent="-514350">
              <a:buFont typeface="Wingdings" pitchFamily="2" charset="2"/>
              <a:buChar char="Ø"/>
            </a:pPr>
            <a:r>
              <a:rPr lang="it-IT" dirty="0" smtClean="0">
                <a:latin typeface="Calibri" pitchFamily="34" charset="0"/>
              </a:rPr>
              <a:t>Allenatori e istruttori </a:t>
            </a:r>
            <a:r>
              <a:rPr lang="it-IT" spc="-5" dirty="0" smtClean="0">
                <a:solidFill>
                  <a:prstClr val="black"/>
                </a:solidFill>
                <a:latin typeface="Calibri" pitchFamily="34" charset="0"/>
                <a:cs typeface="Arial"/>
              </a:rPr>
              <a:t>anche “titolati” che svolgono in via  prevalente </a:t>
            </a:r>
            <a:r>
              <a:rPr lang="it-IT" dirty="0" smtClean="0">
                <a:solidFill>
                  <a:prstClr val="black"/>
                </a:solidFill>
                <a:latin typeface="Calibri" pitchFamily="34" charset="0"/>
                <a:cs typeface="Arial"/>
              </a:rPr>
              <a:t>altre </a:t>
            </a:r>
            <a:r>
              <a:rPr lang="it-IT" spc="-5" dirty="0" smtClean="0">
                <a:solidFill>
                  <a:prstClr val="black"/>
                </a:solidFill>
                <a:latin typeface="Calibri" pitchFamily="34" charset="0"/>
                <a:cs typeface="Arial"/>
              </a:rPr>
              <a:t>attività </a:t>
            </a:r>
            <a:r>
              <a:rPr lang="it-IT" dirty="0" smtClean="0">
                <a:solidFill>
                  <a:prstClr val="black"/>
                </a:solidFill>
                <a:latin typeface="Calibri" pitchFamily="34" charset="0"/>
                <a:cs typeface="Arial"/>
              </a:rPr>
              <a:t>lavorative </a:t>
            </a:r>
            <a:r>
              <a:rPr lang="it-IT" spc="-5" dirty="0" smtClean="0">
                <a:solidFill>
                  <a:prstClr val="black"/>
                </a:solidFill>
                <a:latin typeface="Calibri" pitchFamily="34" charset="0"/>
                <a:cs typeface="Arial"/>
              </a:rPr>
              <a:t>e collaborano per un </a:t>
            </a:r>
            <a:r>
              <a:rPr lang="it-IT" dirty="0" smtClean="0">
                <a:solidFill>
                  <a:prstClr val="black"/>
                </a:solidFill>
                <a:latin typeface="Calibri" pitchFamily="34" charset="0"/>
                <a:cs typeface="Arial"/>
              </a:rPr>
              <a:t>numero  </a:t>
            </a:r>
            <a:r>
              <a:rPr lang="it-IT" spc="-5" dirty="0" smtClean="0">
                <a:solidFill>
                  <a:prstClr val="black"/>
                </a:solidFill>
                <a:latin typeface="Calibri" pitchFamily="34" charset="0"/>
                <a:cs typeface="Arial"/>
              </a:rPr>
              <a:t>di ore limitato e con compensi non particolarmente</a:t>
            </a:r>
            <a:r>
              <a:rPr lang="it-IT" spc="180" dirty="0" smtClean="0">
                <a:solidFill>
                  <a:prstClr val="black"/>
                </a:solidFill>
                <a:latin typeface="Calibri" pitchFamily="34" charset="0"/>
                <a:cs typeface="Arial"/>
              </a:rPr>
              <a:t> </a:t>
            </a:r>
            <a:r>
              <a:rPr lang="it-IT" dirty="0" smtClean="0">
                <a:solidFill>
                  <a:prstClr val="black"/>
                </a:solidFill>
                <a:latin typeface="Calibri" pitchFamily="34" charset="0"/>
                <a:cs typeface="Arial"/>
              </a:rPr>
              <a:t>significativi </a:t>
            </a:r>
          </a:p>
          <a:p>
            <a:pPr marL="596892" indent="-514350">
              <a:buFont typeface="Wingdings" pitchFamily="2" charset="2"/>
              <a:buChar char="Ø"/>
            </a:pPr>
            <a:r>
              <a:rPr lang="it-IT" spc="-5" dirty="0" smtClean="0">
                <a:solidFill>
                  <a:prstClr val="black"/>
                </a:solidFill>
                <a:latin typeface="Calibri" pitchFamily="34" charset="0"/>
                <a:cs typeface="Arial"/>
              </a:rPr>
              <a:t>segretarie  </a:t>
            </a:r>
            <a:r>
              <a:rPr lang="it-IT" dirty="0" smtClean="0">
                <a:solidFill>
                  <a:prstClr val="black"/>
                </a:solidFill>
                <a:latin typeface="Calibri" pitchFamily="34" charset="0"/>
                <a:cs typeface="Arial"/>
              </a:rPr>
              <a:t>“</a:t>
            </a:r>
            <a:r>
              <a:rPr lang="it-IT" dirty="0" err="1" smtClean="0">
                <a:solidFill>
                  <a:prstClr val="black"/>
                </a:solidFill>
                <a:latin typeface="Calibri" pitchFamily="34" charset="0"/>
                <a:cs typeface="Arial"/>
              </a:rPr>
              <a:t>co.co.co</a:t>
            </a:r>
            <a:r>
              <a:rPr lang="it-IT" spc="520" dirty="0" smtClean="0">
                <a:solidFill>
                  <a:prstClr val="black"/>
                </a:solidFill>
                <a:latin typeface="Calibri" pitchFamily="34" charset="0"/>
                <a:cs typeface="Arial"/>
              </a:rPr>
              <a:t> </a:t>
            </a:r>
            <a:r>
              <a:rPr lang="it-IT" spc="-5" dirty="0" err="1" smtClean="0">
                <a:solidFill>
                  <a:prstClr val="black"/>
                </a:solidFill>
                <a:latin typeface="Calibri" pitchFamily="34" charset="0"/>
                <a:cs typeface="Arial"/>
              </a:rPr>
              <a:t>Amm</a:t>
            </a:r>
            <a:r>
              <a:rPr lang="it-IT" spc="-5" dirty="0" smtClean="0">
                <a:solidFill>
                  <a:prstClr val="black"/>
                </a:solidFill>
                <a:latin typeface="Calibri" pitchFamily="34" charset="0"/>
                <a:cs typeface="Arial"/>
              </a:rPr>
              <a:t>/</a:t>
            </a:r>
            <a:r>
              <a:rPr lang="it-IT" spc="-5" dirty="0" err="1" smtClean="0">
                <a:solidFill>
                  <a:prstClr val="black"/>
                </a:solidFill>
                <a:latin typeface="Calibri" pitchFamily="34" charset="0"/>
                <a:cs typeface="Arial"/>
              </a:rPr>
              <a:t>Gest</a:t>
            </a:r>
            <a:r>
              <a:rPr lang="it-IT" spc="-5" dirty="0" smtClean="0">
                <a:solidFill>
                  <a:prstClr val="black"/>
                </a:solidFill>
                <a:latin typeface="Calibri" pitchFamily="34" charset="0"/>
                <a:cs typeface="Arial"/>
              </a:rPr>
              <a:t>”,</a:t>
            </a:r>
            <a:r>
              <a:rPr lang="it-IT" spc="545" dirty="0" smtClean="0">
                <a:solidFill>
                  <a:prstClr val="black"/>
                </a:solidFill>
                <a:latin typeface="Calibri" pitchFamily="34" charset="0"/>
                <a:cs typeface="Arial"/>
              </a:rPr>
              <a:t> </a:t>
            </a:r>
            <a:r>
              <a:rPr lang="it-IT" spc="-5" dirty="0" smtClean="0">
                <a:solidFill>
                  <a:prstClr val="black"/>
                </a:solidFill>
                <a:latin typeface="Calibri" pitchFamily="34" charset="0"/>
                <a:cs typeface="Arial"/>
              </a:rPr>
              <a:t>senza obbligo di presenza o</a:t>
            </a:r>
            <a:r>
              <a:rPr lang="it-IT" spc="445" dirty="0" smtClean="0">
                <a:solidFill>
                  <a:prstClr val="black"/>
                </a:solidFill>
                <a:latin typeface="Calibri" pitchFamily="34" charset="0"/>
                <a:cs typeface="Arial"/>
              </a:rPr>
              <a:t> </a:t>
            </a:r>
            <a:r>
              <a:rPr lang="it-IT" dirty="0" smtClean="0">
                <a:solidFill>
                  <a:prstClr val="black"/>
                </a:solidFill>
                <a:latin typeface="Calibri" pitchFamily="34" charset="0"/>
                <a:cs typeface="Arial"/>
              </a:rPr>
              <a:t>orario p</a:t>
            </a:r>
            <a:r>
              <a:rPr lang="it-IT" spc="-5" dirty="0" smtClean="0">
                <a:solidFill>
                  <a:prstClr val="black"/>
                </a:solidFill>
                <a:latin typeface="Calibri" pitchFamily="34" charset="0"/>
                <a:cs typeface="Arial"/>
              </a:rPr>
              <a:t>redeterminato</a:t>
            </a:r>
            <a:r>
              <a:rPr lang="it-IT" sz="2200" spc="-5" dirty="0" smtClean="0">
                <a:solidFill>
                  <a:prstClr val="black"/>
                </a:solidFill>
                <a:latin typeface="Arial"/>
                <a:cs typeface="Arial"/>
              </a:rPr>
              <a:t>;</a:t>
            </a:r>
            <a:endParaRPr lang="it-IT" sz="2200" dirty="0" smtClean="0">
              <a:solidFill>
                <a:prstClr val="black"/>
              </a:solidFill>
              <a:latin typeface="Arial"/>
              <a:cs typeface="Arial"/>
            </a:endParaRPr>
          </a:p>
          <a:p>
            <a:pPr marL="596892" indent="-514350">
              <a:buFont typeface="Wingdings" pitchFamily="2" charset="2"/>
              <a:buChar char="Ø"/>
            </a:pPr>
            <a:r>
              <a:rPr lang="it-IT" spc="-5" dirty="0" smtClean="0">
                <a:latin typeface="Calibri" pitchFamily="34" charset="0"/>
                <a:cs typeface="Arial"/>
              </a:rPr>
              <a:t>dirigenti accompagnatori delle squadre e dirigenti </a:t>
            </a:r>
            <a:r>
              <a:rPr lang="it-IT" dirty="0" smtClean="0">
                <a:latin typeface="Calibri" pitchFamily="34" charset="0"/>
                <a:cs typeface="Arial"/>
              </a:rPr>
              <a:t>presenti </a:t>
            </a:r>
            <a:r>
              <a:rPr lang="it-IT" spc="-5" dirty="0" smtClean="0">
                <a:latin typeface="Calibri" pitchFamily="34" charset="0"/>
                <a:cs typeface="Arial"/>
              </a:rPr>
              <a:t>a  referto</a:t>
            </a:r>
            <a:endParaRPr lang="it-IT" dirty="0">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Tassazione dei compensi</a:t>
            </a:r>
            <a:endParaRPr lang="it-IT" dirty="0"/>
          </a:p>
        </p:txBody>
      </p:sp>
      <p:pic>
        <p:nvPicPr>
          <p:cNvPr id="4098" name="Picture 2" descr="K:\CamilloStudio\CORSI E CONVEGNI COME RELATORE\CORSO CONI_NOV DIC 2015\immagini e gif\ansia.jpg"/>
          <p:cNvPicPr>
            <a:picLocks noGrp="1" noChangeAspect="1" noChangeArrowheads="1"/>
          </p:cNvPicPr>
          <p:nvPr>
            <p:ph idx="1"/>
          </p:nvPr>
        </p:nvPicPr>
        <p:blipFill>
          <a:blip r:embed="rId2" cstate="print"/>
          <a:srcRect/>
          <a:stretch>
            <a:fillRect/>
          </a:stretch>
        </p:blipFill>
        <p:spPr bwMode="auto">
          <a:xfrm>
            <a:off x="2051720" y="1772816"/>
            <a:ext cx="5688632" cy="432048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1484784"/>
            <a:ext cx="8100392" cy="5373216"/>
          </a:xfrm>
          <a:prstGeom prst="rect">
            <a:avLst/>
          </a:prstGeom>
          <a:noFill/>
          <a:ln w="9525">
            <a:noFill/>
            <a:miter lim="800000"/>
            <a:headEnd/>
            <a:tailEnd/>
          </a:ln>
        </p:spPr>
      </p:pic>
      <p:sp>
        <p:nvSpPr>
          <p:cNvPr id="5" name="Titolo 4"/>
          <p:cNvSpPr>
            <a:spLocks noGrp="1"/>
          </p:cNvSpPr>
          <p:nvPr>
            <p:ph type="title"/>
          </p:nvPr>
        </p:nvSpPr>
        <p:spPr/>
        <p:txBody>
          <a:bodyPr/>
          <a:lstStyle/>
          <a:p>
            <a:pPr algn="ctr"/>
            <a:r>
              <a:rPr lang="it-IT" dirty="0" smtClean="0"/>
              <a:t>Tassazione sportivi dilettanti </a:t>
            </a:r>
            <a:endParaRPr lang="it-IT"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Esempio di calcolo</a:t>
            </a:r>
            <a:endParaRPr lang="it-IT" dirty="0"/>
          </a:p>
        </p:txBody>
      </p:sp>
      <p:sp>
        <p:nvSpPr>
          <p:cNvPr id="3" name="Segnaposto contenuto 2"/>
          <p:cNvSpPr>
            <a:spLocks noGrp="1"/>
          </p:cNvSpPr>
          <p:nvPr>
            <p:ph idx="1"/>
          </p:nvPr>
        </p:nvSpPr>
        <p:spPr>
          <a:xfrm>
            <a:off x="1435100" y="1447800"/>
            <a:ext cx="7499350" cy="2989312"/>
          </a:xfrm>
        </p:spPr>
        <p:txBody>
          <a:bodyPr/>
          <a:lstStyle/>
          <a:p>
            <a:r>
              <a:rPr lang="it-IT" dirty="0" smtClean="0">
                <a:latin typeface="Calibri Light" pitchFamily="34" charset="0"/>
              </a:rPr>
              <a:t>Atleta percepisce compenso da un ente sportivo pari ad € 40.000,00</a:t>
            </a:r>
          </a:p>
          <a:p>
            <a:r>
              <a:rPr lang="it-IT" dirty="0" smtClean="0">
                <a:latin typeface="Calibri Light" pitchFamily="34" charset="0"/>
              </a:rPr>
              <a:t>Non percepisce somme da altri enti sportivi</a:t>
            </a:r>
          </a:p>
          <a:p>
            <a:r>
              <a:rPr lang="it-IT" dirty="0" smtClean="0">
                <a:latin typeface="Calibri Light" pitchFamily="34" charset="0"/>
              </a:rPr>
              <a:t>Si tralascia la questione relativa all’applicazione delle addizionali di compartecipazione all’irpef</a:t>
            </a:r>
            <a:endParaRPr lang="it-IT" dirty="0">
              <a:latin typeface="Calibri Light" pitchFamily="34" charset="0"/>
            </a:endParaRPr>
          </a:p>
        </p:txBody>
      </p:sp>
      <p:sp>
        <p:nvSpPr>
          <p:cNvPr id="7" name="Freccia circolare a destra 6"/>
          <p:cNvSpPr/>
          <p:nvPr/>
        </p:nvSpPr>
        <p:spPr>
          <a:xfrm>
            <a:off x="3707904" y="4725144"/>
            <a:ext cx="2448272" cy="172819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4001" y="1696465"/>
            <a:ext cx="3017520" cy="492443"/>
          </a:xfrm>
          <a:prstGeom prst="rect">
            <a:avLst/>
          </a:prstGeom>
        </p:spPr>
        <p:txBody>
          <a:bodyPr vert="horz" wrap="square" lIns="0" tIns="0" rIns="0" bIns="0" rtlCol="0">
            <a:spAutoFit/>
          </a:bodyPr>
          <a:lstStyle/>
          <a:p>
            <a:pPr marL="12698" algn="ctr"/>
            <a:r>
              <a:rPr sz="3200" b="1" spc="-5" dirty="0">
                <a:solidFill>
                  <a:srgbClr val="080808"/>
                </a:solidFill>
                <a:latin typeface="Calibri"/>
                <a:cs typeface="Calibri"/>
              </a:rPr>
              <a:t>POSSONO</a:t>
            </a:r>
            <a:r>
              <a:rPr sz="3200" b="1" spc="-65" dirty="0">
                <a:solidFill>
                  <a:srgbClr val="080808"/>
                </a:solidFill>
                <a:latin typeface="Calibri"/>
                <a:cs typeface="Calibri"/>
              </a:rPr>
              <a:t> </a:t>
            </a:r>
            <a:r>
              <a:rPr sz="3200" b="1" spc="-5" dirty="0">
                <a:solidFill>
                  <a:srgbClr val="080808"/>
                </a:solidFill>
                <a:latin typeface="Calibri"/>
                <a:cs typeface="Calibri"/>
              </a:rPr>
              <a:t>ESSERE</a:t>
            </a:r>
            <a:endParaRPr sz="3200" dirty="0">
              <a:latin typeface="Calibri"/>
              <a:cs typeface="Calibri"/>
            </a:endParaRPr>
          </a:p>
        </p:txBody>
      </p:sp>
      <p:sp>
        <p:nvSpPr>
          <p:cNvPr id="3" name="object 3"/>
          <p:cNvSpPr txBox="1">
            <a:spLocks noGrp="1"/>
          </p:cNvSpPr>
          <p:nvPr>
            <p:ph type="title"/>
          </p:nvPr>
        </p:nvSpPr>
        <p:spPr>
          <a:xfrm>
            <a:off x="1043608" y="-1232"/>
            <a:ext cx="7890842" cy="1626314"/>
          </a:xfrm>
          <a:prstGeom prst="rect">
            <a:avLst/>
          </a:prstGeom>
        </p:spPr>
        <p:txBody>
          <a:bodyPr vert="horz" wrap="square" lIns="0" tIns="269466" rIns="0" bIns="0" rtlCol="0">
            <a:spAutoFit/>
          </a:bodyPr>
          <a:lstStyle/>
          <a:p>
            <a:pPr marL="12698" algn="ctr"/>
            <a:r>
              <a:rPr spc="-10" dirty="0">
                <a:latin typeface="Calibri"/>
                <a:cs typeface="Calibri"/>
              </a:rPr>
              <a:t>Prestazioni </a:t>
            </a:r>
            <a:r>
              <a:rPr dirty="0">
                <a:latin typeface="Calibri"/>
                <a:cs typeface="Calibri"/>
              </a:rPr>
              <a:t>in </a:t>
            </a:r>
            <a:r>
              <a:rPr spc="-20" dirty="0" err="1">
                <a:latin typeface="Calibri"/>
                <a:cs typeface="Calibri"/>
              </a:rPr>
              <a:t>favore</a:t>
            </a:r>
            <a:r>
              <a:rPr spc="-35" dirty="0">
                <a:latin typeface="Calibri"/>
                <a:cs typeface="Calibri"/>
              </a:rPr>
              <a:t> </a:t>
            </a:r>
            <a:r>
              <a:rPr lang="it-IT" spc="-35" dirty="0" smtClean="0">
                <a:latin typeface="Calibri"/>
                <a:cs typeface="Calibri"/>
              </a:rPr>
              <a:t>d</a:t>
            </a:r>
            <a:r>
              <a:rPr spc="-10" dirty="0" err="1" smtClean="0">
                <a:latin typeface="Calibri"/>
                <a:cs typeface="Calibri"/>
              </a:rPr>
              <a:t>ell’associazionismo</a:t>
            </a:r>
            <a:endParaRPr spc="-10" dirty="0">
              <a:latin typeface="Calibri"/>
              <a:cs typeface="Calibri"/>
            </a:endParaRPr>
          </a:p>
        </p:txBody>
      </p:sp>
      <p:sp>
        <p:nvSpPr>
          <p:cNvPr id="12" name="Freccia in giù 11"/>
          <p:cNvSpPr/>
          <p:nvPr/>
        </p:nvSpPr>
        <p:spPr>
          <a:xfrm>
            <a:off x="2051720" y="2564904"/>
            <a:ext cx="1224136" cy="15841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5796136" y="2564904"/>
            <a:ext cx="1224136" cy="15841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Pergamena 2 13"/>
          <p:cNvSpPr/>
          <p:nvPr/>
        </p:nvSpPr>
        <p:spPr>
          <a:xfrm>
            <a:off x="1547664" y="4293096"/>
            <a:ext cx="2376264" cy="1800200"/>
          </a:xfrm>
          <a:prstGeom prst="horizont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rPr>
              <a:t>A TITOLO GRATUITO</a:t>
            </a:r>
            <a:endParaRPr lang="it-IT" sz="2800" dirty="0">
              <a:solidFill>
                <a:schemeClr val="tx1"/>
              </a:solidFill>
            </a:endParaRPr>
          </a:p>
        </p:txBody>
      </p:sp>
      <p:sp>
        <p:nvSpPr>
          <p:cNvPr id="15" name="Pergamena 2 14"/>
          <p:cNvSpPr/>
          <p:nvPr/>
        </p:nvSpPr>
        <p:spPr>
          <a:xfrm>
            <a:off x="5148064" y="4293096"/>
            <a:ext cx="2448272" cy="1728192"/>
          </a:xfrm>
          <a:prstGeom prst="horizont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rPr>
              <a:t>A TITOLO RETRIBUITO</a:t>
            </a:r>
            <a:endParaRPr lang="it-IT" sz="2800"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5616" y="1772816"/>
            <a:ext cx="7933134" cy="4320479"/>
          </a:xfrm>
          <a:prstGeom prst="rect">
            <a:avLst/>
          </a:prstGeom>
          <a:noFill/>
          <a:ln w="9525">
            <a:noFill/>
            <a:miter lim="800000"/>
            <a:headEnd/>
            <a:tailEnd/>
          </a:ln>
        </p:spPr>
      </p:pic>
      <p:sp>
        <p:nvSpPr>
          <p:cNvPr id="10" name="Titolo 1"/>
          <p:cNvSpPr>
            <a:spLocks noGrp="1"/>
          </p:cNvSpPr>
          <p:nvPr>
            <p:ph type="title"/>
          </p:nvPr>
        </p:nvSpPr>
        <p:spPr/>
        <p:txBody>
          <a:bodyPr/>
          <a:lstStyle/>
          <a:p>
            <a:pPr algn="ctr"/>
            <a:r>
              <a:rPr lang="it-IT" dirty="0" smtClean="0"/>
              <a:t>Esempio di calcolo</a:t>
            </a:r>
            <a:endParaRPr lang="it-I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0"/>
            <a:ext cx="81003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435608" y="1"/>
            <a:ext cx="7498080" cy="620688"/>
          </a:xfrm>
        </p:spPr>
        <p:txBody>
          <a:bodyPr>
            <a:normAutofit fontScale="90000"/>
          </a:bodyPr>
          <a:lstStyle/>
          <a:p>
            <a:pPr algn="ctr"/>
            <a:r>
              <a:rPr lang="it-IT" dirty="0" smtClean="0"/>
              <a:t>Prospetto dei compensi</a:t>
            </a:r>
            <a:endParaRPr lang="it-IT" dirty="0"/>
          </a:p>
        </p:txBody>
      </p:sp>
      <p:pic>
        <p:nvPicPr>
          <p:cNvPr id="5122" name="Picture 2" descr="C:\Users\Terminale\AppData\Local\Skitch\Fotografia_dello_schermo_112515_095139_AM.jpg"/>
          <p:cNvPicPr>
            <a:picLocks noChangeAspect="1" noChangeArrowheads="1"/>
          </p:cNvPicPr>
          <p:nvPr/>
        </p:nvPicPr>
        <p:blipFill>
          <a:blip r:embed="rId2" cstate="print"/>
          <a:srcRect/>
          <a:stretch>
            <a:fillRect/>
          </a:stretch>
        </p:blipFill>
        <p:spPr bwMode="auto">
          <a:xfrm>
            <a:off x="1043608" y="752897"/>
            <a:ext cx="8100392" cy="5700439"/>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erminale\AppData\Local\Skitch\Fotografia_dello_schermo_112515_092454_AM.jpg"/>
          <p:cNvPicPr>
            <a:picLocks noChangeAspect="1" noChangeArrowheads="1"/>
          </p:cNvPicPr>
          <p:nvPr/>
        </p:nvPicPr>
        <p:blipFill>
          <a:blip r:embed="rId2" cstate="print"/>
          <a:srcRect/>
          <a:stretch>
            <a:fillRect/>
          </a:stretch>
        </p:blipFill>
        <p:spPr bwMode="auto">
          <a:xfrm>
            <a:off x="971600" y="0"/>
            <a:ext cx="8172400" cy="1820767"/>
          </a:xfrm>
          <a:prstGeom prst="rect">
            <a:avLst/>
          </a:prstGeom>
          <a:noFill/>
        </p:spPr>
      </p:pic>
      <p:pic>
        <p:nvPicPr>
          <p:cNvPr id="3076" name="Picture 4" descr="C:\Users\Terminale\AppData\Local\Skitch\Fotografia_dello_schermo_112515_092806_AM.jpg"/>
          <p:cNvPicPr>
            <a:picLocks noChangeAspect="1" noChangeArrowheads="1"/>
          </p:cNvPicPr>
          <p:nvPr/>
        </p:nvPicPr>
        <p:blipFill>
          <a:blip r:embed="rId3" cstate="print"/>
          <a:srcRect/>
          <a:stretch>
            <a:fillRect/>
          </a:stretch>
        </p:blipFill>
        <p:spPr bwMode="auto">
          <a:xfrm>
            <a:off x="1043608" y="1988841"/>
            <a:ext cx="8100392" cy="4464496"/>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Istruzioni compilazione quadro RL</a:t>
            </a:r>
            <a:endParaRPr lang="it-IT"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435100" y="1556792"/>
            <a:ext cx="749935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rminale\AppData\Local\Skitch\Fotografia_dello_schermo_112515_121557_PM.jpg"/>
          <p:cNvPicPr>
            <a:picLocks noChangeAspect="1" noChangeArrowheads="1"/>
          </p:cNvPicPr>
          <p:nvPr/>
        </p:nvPicPr>
        <p:blipFill>
          <a:blip r:embed="rId2" cstate="print"/>
          <a:srcRect/>
          <a:stretch>
            <a:fillRect/>
          </a:stretch>
        </p:blipFill>
        <p:spPr bwMode="auto">
          <a:xfrm>
            <a:off x="1043608" y="0"/>
            <a:ext cx="8100392" cy="2496582"/>
          </a:xfrm>
          <a:prstGeom prst="rect">
            <a:avLst/>
          </a:prstGeom>
          <a:noFill/>
        </p:spPr>
      </p:pic>
      <p:pic>
        <p:nvPicPr>
          <p:cNvPr id="18435" name="Picture 3" descr="C:\Users\Terminale\AppData\Local\Skitch\Fotografia_dello_schermo_112515_121751_PM.jpg"/>
          <p:cNvPicPr>
            <a:picLocks noChangeAspect="1" noChangeArrowheads="1"/>
          </p:cNvPicPr>
          <p:nvPr/>
        </p:nvPicPr>
        <p:blipFill>
          <a:blip r:embed="rId3" cstate="print"/>
          <a:srcRect/>
          <a:stretch>
            <a:fillRect/>
          </a:stretch>
        </p:blipFill>
        <p:spPr bwMode="auto">
          <a:xfrm>
            <a:off x="1043608" y="2564904"/>
            <a:ext cx="7992888" cy="3528392"/>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erminale\AppData\Local\Skitch\Fotografia_dello_schermo_112515_121926_PM.jpg"/>
          <p:cNvPicPr>
            <a:picLocks noChangeAspect="1" noChangeArrowheads="1"/>
          </p:cNvPicPr>
          <p:nvPr/>
        </p:nvPicPr>
        <p:blipFill>
          <a:blip r:embed="rId2" cstate="print"/>
          <a:srcRect/>
          <a:stretch>
            <a:fillRect/>
          </a:stretch>
        </p:blipFill>
        <p:spPr bwMode="auto">
          <a:xfrm>
            <a:off x="1043608" y="836712"/>
            <a:ext cx="8100392" cy="2745312"/>
          </a:xfrm>
          <a:prstGeom prst="rect">
            <a:avLst/>
          </a:prstGeom>
          <a:noFill/>
        </p:spPr>
      </p:pic>
      <p:pic>
        <p:nvPicPr>
          <p:cNvPr id="19459" name="Picture 3" descr="C:\Users\Terminale\AppData\Local\Skitch\Fotografia_dello_schermo_112515_122026_PM.jpg"/>
          <p:cNvPicPr>
            <a:picLocks noChangeAspect="1" noChangeArrowheads="1"/>
          </p:cNvPicPr>
          <p:nvPr/>
        </p:nvPicPr>
        <p:blipFill>
          <a:blip r:embed="rId3" cstate="print"/>
          <a:srcRect/>
          <a:stretch>
            <a:fillRect/>
          </a:stretch>
        </p:blipFill>
        <p:spPr bwMode="auto">
          <a:xfrm>
            <a:off x="1043608" y="4149080"/>
            <a:ext cx="8100392" cy="136815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43608" y="0"/>
            <a:ext cx="8100392"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r>
              <a:rPr lang="it-IT" dirty="0" smtClean="0">
                <a:latin typeface="Calibri Light" pitchFamily="34" charset="0"/>
              </a:rPr>
              <a:t>Codici tributo:</a:t>
            </a:r>
          </a:p>
          <a:p>
            <a:endParaRPr lang="it-IT" dirty="0" smtClean="0">
              <a:latin typeface="Calibri Light" pitchFamily="34" charset="0"/>
            </a:endParaRPr>
          </a:p>
          <a:p>
            <a:pPr>
              <a:buFont typeface="Wingdings" pitchFamily="2" charset="2"/>
              <a:buChar char="Ø"/>
            </a:pPr>
            <a:r>
              <a:rPr lang="it-IT" dirty="0" smtClean="0">
                <a:latin typeface="Calibri Light" pitchFamily="34" charset="0"/>
              </a:rPr>
              <a:t>Ritenuta irpef: 1040</a:t>
            </a:r>
          </a:p>
          <a:p>
            <a:pPr>
              <a:buFont typeface="Wingdings" pitchFamily="2" charset="2"/>
              <a:buChar char="Ø"/>
            </a:pPr>
            <a:endParaRPr lang="it-IT" dirty="0" smtClean="0">
              <a:latin typeface="Calibri Light" pitchFamily="34" charset="0"/>
            </a:endParaRPr>
          </a:p>
          <a:p>
            <a:pPr>
              <a:buFont typeface="Wingdings" pitchFamily="2" charset="2"/>
              <a:buChar char="Ø"/>
            </a:pPr>
            <a:r>
              <a:rPr lang="it-IT" dirty="0" smtClean="0">
                <a:latin typeface="Calibri Light" pitchFamily="34" charset="0"/>
              </a:rPr>
              <a:t>Addizionale regionale: 3802</a:t>
            </a:r>
          </a:p>
          <a:p>
            <a:pPr>
              <a:buFont typeface="Wingdings" pitchFamily="2" charset="2"/>
              <a:buChar char="Ø"/>
            </a:pPr>
            <a:endParaRPr lang="it-IT" dirty="0" smtClean="0">
              <a:latin typeface="Calibri Light" pitchFamily="34" charset="0"/>
            </a:endParaRPr>
          </a:p>
          <a:p>
            <a:pPr>
              <a:buFont typeface="Wingdings" pitchFamily="2" charset="2"/>
              <a:buChar char="Ø"/>
            </a:pPr>
            <a:r>
              <a:rPr lang="it-IT" dirty="0" smtClean="0">
                <a:latin typeface="Calibri Light" pitchFamily="34" charset="0"/>
              </a:rPr>
              <a:t>Addizionale comunale: 3846 per acconto</a:t>
            </a:r>
          </a:p>
          <a:p>
            <a:pPr>
              <a:buFont typeface="Wingdings" pitchFamily="2" charset="2"/>
              <a:buChar char="Ø"/>
            </a:pPr>
            <a:endParaRPr lang="it-IT" dirty="0" smtClean="0">
              <a:latin typeface="Calibri Light" pitchFamily="34" charset="0"/>
            </a:endParaRPr>
          </a:p>
          <a:p>
            <a:pPr>
              <a:buFont typeface="Wingdings" pitchFamily="2" charset="2"/>
              <a:buChar char="Ø"/>
            </a:pPr>
            <a:r>
              <a:rPr lang="it-IT" dirty="0" smtClean="0">
                <a:latin typeface="Calibri Light" pitchFamily="34" charset="0"/>
              </a:rPr>
              <a:t>Addizionale comunale: 3847 per saldo</a:t>
            </a:r>
            <a:endParaRPr lang="it-IT" dirty="0">
              <a:latin typeface="Calibri Light" pitchFamily="34" charset="0"/>
            </a:endParaRPr>
          </a:p>
        </p:txBody>
      </p:sp>
      <p:sp>
        <p:nvSpPr>
          <p:cNvPr id="6" name="Titolo 5"/>
          <p:cNvSpPr>
            <a:spLocks noGrp="1"/>
          </p:cNvSpPr>
          <p:nvPr>
            <p:ph type="title"/>
          </p:nvPr>
        </p:nvSpPr>
        <p:spPr>
          <a:xfrm>
            <a:off x="1403648" y="260648"/>
            <a:ext cx="7499350" cy="648072"/>
          </a:xfrm>
        </p:spPr>
        <p:txBody>
          <a:bodyPr>
            <a:normAutofit fontScale="90000"/>
          </a:bodyPr>
          <a:lstStyle/>
          <a:p>
            <a:pPr lvl="0" algn="ctr"/>
            <a:r>
              <a:rPr lang="it-IT" dirty="0" smtClean="0"/>
              <a:t/>
            </a:r>
            <a:br>
              <a:rPr lang="it-IT" dirty="0" smtClean="0"/>
            </a:br>
            <a:r>
              <a:rPr lang="it-IT" dirty="0" smtClean="0"/>
              <a:t>Tassazione sportivi dilettanti </a:t>
            </a:r>
            <a:br>
              <a:rPr lang="it-IT" dirty="0" smtClean="0"/>
            </a:br>
            <a:endParaRPr lang="it-IT"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07385" y="1024635"/>
            <a:ext cx="3794125" cy="658495"/>
          </a:xfrm>
          <a:prstGeom prst="rect">
            <a:avLst/>
          </a:prstGeom>
        </p:spPr>
        <p:txBody>
          <a:bodyPr vert="horz" wrap="square" lIns="0" tIns="0" rIns="0" bIns="0" rtlCol="0">
            <a:spAutoFit/>
          </a:bodyPr>
          <a:lstStyle/>
          <a:p>
            <a:pPr marL="195580" marR="5080" indent="-182880">
              <a:lnSpc>
                <a:spcPts val="2590"/>
              </a:lnSpc>
            </a:pPr>
            <a:r>
              <a:rPr sz="2400" b="1" spc="-5" dirty="0">
                <a:solidFill>
                  <a:srgbClr val="000000"/>
                </a:solidFill>
                <a:latin typeface="Arial"/>
                <a:cs typeface="Arial"/>
              </a:rPr>
              <a:t>PROBLEMA</a:t>
            </a:r>
            <a:r>
              <a:rPr sz="2400" b="1" spc="-210" dirty="0">
                <a:solidFill>
                  <a:srgbClr val="000000"/>
                </a:solidFill>
                <a:latin typeface="Arial"/>
                <a:cs typeface="Arial"/>
              </a:rPr>
              <a:t> </a:t>
            </a:r>
            <a:r>
              <a:rPr sz="2400" b="1" spc="-5" dirty="0">
                <a:solidFill>
                  <a:srgbClr val="000000"/>
                </a:solidFill>
                <a:latin typeface="Arial"/>
                <a:cs typeface="Arial"/>
              </a:rPr>
              <a:t>ADDIZIONALI  RIS.NE 106/E</a:t>
            </a:r>
            <a:r>
              <a:rPr sz="2400" b="1" spc="-45" dirty="0">
                <a:solidFill>
                  <a:srgbClr val="000000"/>
                </a:solidFill>
                <a:latin typeface="Arial"/>
                <a:cs typeface="Arial"/>
              </a:rPr>
              <a:t> </a:t>
            </a:r>
            <a:r>
              <a:rPr sz="2400" b="1" spc="-15" dirty="0">
                <a:solidFill>
                  <a:srgbClr val="000000"/>
                </a:solidFill>
                <a:latin typeface="Arial"/>
                <a:cs typeface="Arial"/>
              </a:rPr>
              <a:t>11/12/2012</a:t>
            </a:r>
            <a:endParaRPr sz="2400">
              <a:latin typeface="Arial"/>
              <a:cs typeface="Arial"/>
            </a:endParaRPr>
          </a:p>
        </p:txBody>
      </p:sp>
      <p:sp>
        <p:nvSpPr>
          <p:cNvPr id="4" name="object 4"/>
          <p:cNvSpPr txBox="1"/>
          <p:nvPr/>
        </p:nvSpPr>
        <p:spPr>
          <a:xfrm>
            <a:off x="1115616" y="1811273"/>
            <a:ext cx="7848872" cy="4121641"/>
          </a:xfrm>
          <a:prstGeom prst="rect">
            <a:avLst/>
          </a:prstGeom>
        </p:spPr>
        <p:txBody>
          <a:bodyPr vert="horz" wrap="square" lIns="0" tIns="0" rIns="0" bIns="0" rtlCol="0">
            <a:spAutoFit/>
          </a:bodyPr>
          <a:lstStyle/>
          <a:p>
            <a:pPr marL="355600" marR="27305" indent="-342900" algn="just">
              <a:lnSpc>
                <a:spcPct val="100000"/>
              </a:lnSpc>
              <a:buAutoNum type="arabicPeriod"/>
              <a:tabLst>
                <a:tab pos="355600" algn="l"/>
              </a:tabLst>
            </a:pPr>
            <a:r>
              <a:rPr sz="2200" spc="-5" dirty="0">
                <a:latin typeface="Calibri Light" pitchFamily="34" charset="0"/>
                <a:cs typeface="Arial"/>
              </a:rPr>
              <a:t>Add.le </a:t>
            </a:r>
            <a:r>
              <a:rPr sz="2200" dirty="0">
                <a:latin typeface="Calibri Light" pitchFamily="34" charset="0"/>
                <a:cs typeface="Arial"/>
              </a:rPr>
              <a:t>Regionale: </a:t>
            </a:r>
            <a:r>
              <a:rPr sz="2200" spc="-5" dirty="0">
                <a:latin typeface="Calibri Light" pitchFamily="34" charset="0"/>
                <a:cs typeface="Arial"/>
              </a:rPr>
              <a:t>Art. 28, c. 1, </a:t>
            </a:r>
            <a:r>
              <a:rPr sz="2200" dirty="0">
                <a:latin typeface="Calibri Light" pitchFamily="34" charset="0"/>
                <a:cs typeface="Arial"/>
              </a:rPr>
              <a:t>D.L. </a:t>
            </a:r>
            <a:r>
              <a:rPr sz="2200" spc="-20" dirty="0">
                <a:latin typeface="Calibri Light" pitchFamily="34" charset="0"/>
                <a:cs typeface="Arial"/>
              </a:rPr>
              <a:t>06/12/2011 </a:t>
            </a:r>
            <a:r>
              <a:rPr sz="2200" spc="-5" dirty="0">
                <a:latin typeface="Calibri Light" pitchFamily="34" charset="0"/>
                <a:cs typeface="Arial"/>
              </a:rPr>
              <a:t>(salva </a:t>
            </a:r>
            <a:r>
              <a:rPr sz="2200" dirty="0">
                <a:latin typeface="Calibri Light" pitchFamily="34" charset="0"/>
                <a:cs typeface="Arial"/>
              </a:rPr>
              <a:t>Italia)  </a:t>
            </a:r>
            <a:r>
              <a:rPr sz="2200" spc="-5" dirty="0">
                <a:latin typeface="Calibri Light" pitchFamily="34" charset="0"/>
                <a:cs typeface="Arial"/>
              </a:rPr>
              <a:t>ha incrementato le addizionali regionali di base dallo 0,90</a:t>
            </a:r>
            <a:r>
              <a:rPr sz="2200" spc="-5" dirty="0" smtClean="0">
                <a:latin typeface="Calibri Light" pitchFamily="34" charset="0"/>
                <a:cs typeface="Arial"/>
              </a:rPr>
              <a:t>%  </a:t>
            </a:r>
            <a:r>
              <a:rPr sz="2200" spc="-5" dirty="0">
                <a:latin typeface="Calibri Light" pitchFamily="34" charset="0"/>
                <a:cs typeface="Arial"/>
              </a:rPr>
              <a:t>al 1,23% (dubbi </a:t>
            </a:r>
            <a:r>
              <a:rPr sz="2200" dirty="0">
                <a:latin typeface="Calibri Light" pitchFamily="34" charset="0"/>
                <a:cs typeface="Arial"/>
              </a:rPr>
              <a:t>su </a:t>
            </a:r>
            <a:r>
              <a:rPr sz="2200" spc="-5" dirty="0">
                <a:latin typeface="Calibri Light" pitchFamily="34" charset="0"/>
                <a:cs typeface="Arial"/>
              </a:rPr>
              <a:t>decorrenza e applicabilità generalizzata a </a:t>
            </a:r>
            <a:r>
              <a:rPr lang="it-IT" sz="2200" spc="-5" dirty="0" smtClean="0">
                <a:latin typeface="Calibri Light" pitchFamily="34" charset="0"/>
                <a:cs typeface="Arial"/>
              </a:rPr>
              <a:t>s</a:t>
            </a:r>
            <a:r>
              <a:rPr sz="2200" spc="-5" dirty="0" err="1" smtClean="0">
                <a:latin typeface="Calibri Light" pitchFamily="34" charset="0"/>
                <a:cs typeface="Arial"/>
              </a:rPr>
              <a:t>portivi</a:t>
            </a:r>
            <a:r>
              <a:rPr sz="2200" spc="-35" dirty="0" smtClean="0">
                <a:latin typeface="Calibri Light" pitchFamily="34" charset="0"/>
                <a:cs typeface="Arial"/>
              </a:rPr>
              <a:t> </a:t>
            </a:r>
            <a:r>
              <a:rPr sz="2200" spc="-5" dirty="0" err="1" smtClean="0">
                <a:latin typeface="Calibri Light" pitchFamily="34" charset="0"/>
                <a:cs typeface="Arial"/>
              </a:rPr>
              <a:t>di</a:t>
            </a:r>
            <a:r>
              <a:rPr lang="it-IT" sz="2200" spc="-5" dirty="0" err="1" smtClean="0">
                <a:latin typeface="Calibri Light" pitchFamily="34" charset="0"/>
                <a:cs typeface="Arial"/>
              </a:rPr>
              <a:t>lettanti</a:t>
            </a:r>
            <a:r>
              <a:rPr sz="2200" spc="-5" dirty="0" smtClean="0">
                <a:latin typeface="Calibri Light" pitchFamily="34" charset="0"/>
                <a:cs typeface="Arial"/>
              </a:rPr>
              <a:t>);</a:t>
            </a:r>
            <a:endParaRPr sz="2200" dirty="0">
              <a:latin typeface="Calibri Light" pitchFamily="34" charset="0"/>
              <a:cs typeface="Arial"/>
            </a:endParaRPr>
          </a:p>
          <a:p>
            <a:pPr marL="379730" marR="5080" indent="-342900" algn="just">
              <a:lnSpc>
                <a:spcPct val="100000"/>
              </a:lnSpc>
              <a:spcBef>
                <a:spcPts val="245"/>
              </a:spcBef>
              <a:buAutoNum type="arabicPeriod"/>
              <a:tabLst>
                <a:tab pos="438150" algn="l"/>
              </a:tabLst>
            </a:pPr>
            <a:r>
              <a:rPr sz="2200" spc="-5" dirty="0">
                <a:latin typeface="Calibri Light" pitchFamily="34" charset="0"/>
                <a:cs typeface="Arial"/>
              </a:rPr>
              <a:t>Ris. </a:t>
            </a:r>
            <a:r>
              <a:rPr sz="2200" dirty="0">
                <a:latin typeface="Calibri Light" pitchFamily="34" charset="0"/>
                <a:cs typeface="Arial"/>
              </a:rPr>
              <a:t>106: si </a:t>
            </a:r>
            <a:r>
              <a:rPr sz="2200" spc="-5" dirty="0">
                <a:latin typeface="Calibri Light" pitchFamily="34" charset="0"/>
                <a:cs typeface="Arial"/>
              </a:rPr>
              <a:t>applicano (da </a:t>
            </a:r>
            <a:r>
              <a:rPr sz="2200" dirty="0">
                <a:latin typeface="Calibri Light" pitchFamily="34" charset="0"/>
                <a:cs typeface="Arial"/>
              </a:rPr>
              <a:t>sempre?) </a:t>
            </a:r>
            <a:r>
              <a:rPr sz="2200" spc="-5" dirty="0">
                <a:latin typeface="Calibri Light" pitchFamily="34" charset="0"/>
                <a:cs typeface="Arial"/>
              </a:rPr>
              <a:t>anche le addizionali  comunali</a:t>
            </a:r>
            <a:endParaRPr sz="2200" dirty="0">
              <a:latin typeface="Calibri Light" pitchFamily="34" charset="0"/>
              <a:cs typeface="Arial"/>
            </a:endParaRPr>
          </a:p>
          <a:p>
            <a:pPr marL="24765" algn="ctr">
              <a:lnSpc>
                <a:spcPts val="2880"/>
              </a:lnSpc>
              <a:spcBef>
                <a:spcPts val="5"/>
              </a:spcBef>
            </a:pPr>
            <a:r>
              <a:rPr sz="2400" b="1" spc="-5" dirty="0">
                <a:latin typeface="Calibri Light" pitchFamily="34" charset="0"/>
                <a:cs typeface="Arial"/>
              </a:rPr>
              <a:t>PROBLEMI:</a:t>
            </a:r>
            <a:endParaRPr sz="2400" dirty="0">
              <a:latin typeface="Calibri Light" pitchFamily="34" charset="0"/>
              <a:cs typeface="Arial"/>
            </a:endParaRPr>
          </a:p>
          <a:p>
            <a:pPr marL="347980" indent="-311150">
              <a:lnSpc>
                <a:spcPct val="100000"/>
              </a:lnSpc>
              <a:buAutoNum type="alphaLcPeriod"/>
              <a:tabLst>
                <a:tab pos="347980" algn="l"/>
              </a:tabLst>
            </a:pPr>
            <a:r>
              <a:rPr lang="it-IT" sz="2200" dirty="0" smtClean="0">
                <a:latin typeface="Calibri Light" pitchFamily="34" charset="0"/>
                <a:cs typeface="Arial"/>
              </a:rPr>
              <a:t>C</a:t>
            </a:r>
            <a:r>
              <a:rPr sz="2200" dirty="0" err="1" smtClean="0">
                <a:latin typeface="Calibri Light" pitchFamily="34" charset="0"/>
                <a:cs typeface="Arial"/>
              </a:rPr>
              <a:t>oncettuali</a:t>
            </a:r>
            <a:r>
              <a:rPr sz="2200" dirty="0">
                <a:latin typeface="Calibri Light" pitchFamily="34" charset="0"/>
                <a:cs typeface="Arial"/>
              </a:rPr>
              <a:t>: </a:t>
            </a:r>
            <a:r>
              <a:rPr sz="2200" spc="-5" dirty="0">
                <a:latin typeface="Calibri Light" pitchFamily="34" charset="0"/>
                <a:cs typeface="Arial"/>
              </a:rPr>
              <a:t>non è addizionale di </a:t>
            </a:r>
            <a:r>
              <a:rPr sz="2200" dirty="0">
                <a:latin typeface="Calibri Light" pitchFamily="34" charset="0"/>
                <a:cs typeface="Arial"/>
              </a:rPr>
              <a:t>compartecipazione:</a:t>
            </a:r>
          </a:p>
          <a:p>
            <a:pPr marL="347980" indent="-311150">
              <a:lnSpc>
                <a:spcPct val="100000"/>
              </a:lnSpc>
              <a:buAutoNum type="alphaLcPeriod"/>
              <a:tabLst>
                <a:tab pos="347980" algn="l"/>
                <a:tab pos="1733550" algn="l"/>
              </a:tabLst>
            </a:pPr>
            <a:r>
              <a:rPr lang="it-IT" sz="2200" spc="-5" dirty="0" smtClean="0">
                <a:latin typeface="Calibri Light" pitchFamily="34" charset="0"/>
                <a:cs typeface="Arial"/>
              </a:rPr>
              <a:t>O</a:t>
            </a:r>
            <a:r>
              <a:rPr sz="2200" spc="-5" dirty="0" err="1" smtClean="0">
                <a:latin typeface="Calibri Light" pitchFamily="34" charset="0"/>
                <a:cs typeface="Arial"/>
              </a:rPr>
              <a:t>perativi</a:t>
            </a:r>
            <a:r>
              <a:rPr sz="2200" spc="-5" dirty="0" smtClean="0">
                <a:latin typeface="Calibri Light" pitchFamily="34" charset="0"/>
                <a:cs typeface="Arial"/>
              </a:rPr>
              <a:t> </a:t>
            </a:r>
            <a:r>
              <a:rPr lang="it-IT" sz="2200" spc="-5" dirty="0" smtClean="0">
                <a:latin typeface="Calibri Light" pitchFamily="34" charset="0"/>
                <a:cs typeface="Arial"/>
              </a:rPr>
              <a:t>=&gt;</a:t>
            </a:r>
            <a:r>
              <a:rPr sz="2200" spc="-5" dirty="0">
                <a:latin typeface="Calibri Light" pitchFamily="34" charset="0"/>
                <a:cs typeface="Arial"/>
              </a:rPr>
              <a:t>	l’ASD deve</a:t>
            </a:r>
            <a:r>
              <a:rPr sz="2200" spc="-15" dirty="0">
                <a:latin typeface="Calibri Light" pitchFamily="34" charset="0"/>
                <a:cs typeface="Arial"/>
              </a:rPr>
              <a:t> </a:t>
            </a:r>
            <a:r>
              <a:rPr sz="2200" spc="-5" dirty="0">
                <a:latin typeface="Calibri Light" pitchFamily="34" charset="0"/>
                <a:cs typeface="Arial"/>
              </a:rPr>
              <a:t>verificare:</a:t>
            </a:r>
            <a:endParaRPr sz="2200" dirty="0">
              <a:latin typeface="Calibri Light" pitchFamily="34" charset="0"/>
              <a:cs typeface="Arial"/>
            </a:endParaRPr>
          </a:p>
          <a:p>
            <a:pPr marL="597535" lvl="1" indent="-172085">
              <a:lnSpc>
                <a:spcPct val="100000"/>
              </a:lnSpc>
              <a:buChar char="-"/>
              <a:tabLst>
                <a:tab pos="598170" algn="l"/>
              </a:tabLst>
            </a:pPr>
            <a:r>
              <a:rPr sz="2200" spc="-5" dirty="0">
                <a:latin typeface="Calibri Light" pitchFamily="34" charset="0"/>
                <a:cs typeface="Arial"/>
              </a:rPr>
              <a:t>aliquote di ogni singolo</a:t>
            </a:r>
            <a:r>
              <a:rPr sz="2200" spc="25" dirty="0">
                <a:latin typeface="Calibri Light" pitchFamily="34" charset="0"/>
                <a:cs typeface="Arial"/>
              </a:rPr>
              <a:t> </a:t>
            </a:r>
            <a:r>
              <a:rPr sz="2200" spc="-5" dirty="0">
                <a:latin typeface="Calibri Light" pitchFamily="34" charset="0"/>
                <a:cs typeface="Arial"/>
              </a:rPr>
              <a:t>comune;</a:t>
            </a:r>
            <a:endParaRPr sz="2200" dirty="0">
              <a:latin typeface="Calibri Light" pitchFamily="34" charset="0"/>
              <a:cs typeface="Arial"/>
            </a:endParaRPr>
          </a:p>
          <a:p>
            <a:pPr marL="597535" lvl="1" indent="-172085">
              <a:lnSpc>
                <a:spcPct val="100000"/>
              </a:lnSpc>
              <a:buChar char="-"/>
              <a:tabLst>
                <a:tab pos="598170" algn="l"/>
              </a:tabLst>
            </a:pPr>
            <a:r>
              <a:rPr sz="2200" spc="-5" dirty="0">
                <a:latin typeface="Calibri Light" pitchFamily="34" charset="0"/>
                <a:cs typeface="Arial"/>
              </a:rPr>
              <a:t>fasce di reddito ed</a:t>
            </a:r>
            <a:r>
              <a:rPr sz="2200" spc="5" dirty="0">
                <a:latin typeface="Calibri Light" pitchFamily="34" charset="0"/>
                <a:cs typeface="Arial"/>
              </a:rPr>
              <a:t> </a:t>
            </a:r>
            <a:r>
              <a:rPr sz="2200" dirty="0">
                <a:latin typeface="Calibri Light" pitchFamily="34" charset="0"/>
                <a:cs typeface="Arial"/>
              </a:rPr>
              <a:t>esenzione;</a:t>
            </a:r>
          </a:p>
          <a:p>
            <a:pPr marL="597535" lvl="1" indent="-172085">
              <a:lnSpc>
                <a:spcPct val="100000"/>
              </a:lnSpc>
              <a:buChar char="-"/>
              <a:tabLst>
                <a:tab pos="598170" algn="l"/>
              </a:tabLst>
            </a:pPr>
            <a:r>
              <a:rPr sz="2200" spc="-5" dirty="0">
                <a:latin typeface="Calibri Light" pitchFamily="34" charset="0"/>
                <a:cs typeface="Arial"/>
              </a:rPr>
              <a:t>come </a:t>
            </a:r>
            <a:r>
              <a:rPr sz="2200" dirty="0">
                <a:latin typeface="Calibri Light" pitchFamily="34" charset="0"/>
                <a:cs typeface="Arial"/>
              </a:rPr>
              <a:t>si </a:t>
            </a:r>
            <a:r>
              <a:rPr sz="2200" spc="-5" dirty="0">
                <a:latin typeface="Calibri Light" pitchFamily="34" charset="0"/>
                <a:cs typeface="Arial"/>
              </a:rPr>
              <a:t>fa a prevedere il</a:t>
            </a:r>
            <a:r>
              <a:rPr sz="2200" spc="45" dirty="0">
                <a:latin typeface="Calibri Light" pitchFamily="34" charset="0"/>
                <a:cs typeface="Arial"/>
              </a:rPr>
              <a:t> </a:t>
            </a:r>
            <a:r>
              <a:rPr sz="2200" spc="-5" dirty="0">
                <a:latin typeface="Calibri Light" pitchFamily="34" charset="0"/>
                <a:cs typeface="Arial"/>
              </a:rPr>
              <a:t>reddito?</a:t>
            </a:r>
            <a:endParaRPr sz="2200" dirty="0">
              <a:latin typeface="Calibri Light" pitchFamily="34" charset="0"/>
              <a:cs typeface="Arial"/>
            </a:endParaRPr>
          </a:p>
          <a:p>
            <a:pPr marL="597535" lvl="1" indent="-172085">
              <a:lnSpc>
                <a:spcPct val="100000"/>
              </a:lnSpc>
              <a:buChar char="-"/>
              <a:tabLst>
                <a:tab pos="598170" algn="l"/>
              </a:tabLst>
            </a:pPr>
            <a:r>
              <a:rPr sz="2200" spc="-5" dirty="0">
                <a:latin typeface="Calibri Light" pitchFamily="34" charset="0"/>
                <a:cs typeface="Arial"/>
              </a:rPr>
              <a:t>come </a:t>
            </a:r>
            <a:r>
              <a:rPr sz="2200" dirty="0">
                <a:latin typeface="Calibri Light" pitchFamily="34" charset="0"/>
                <a:cs typeface="Arial"/>
              </a:rPr>
              <a:t>si </a:t>
            </a:r>
            <a:r>
              <a:rPr sz="2200" spc="-5" dirty="0">
                <a:latin typeface="Calibri Light" pitchFamily="34" charset="0"/>
                <a:cs typeface="Arial"/>
              </a:rPr>
              <a:t>operano eventuali</a:t>
            </a:r>
            <a:r>
              <a:rPr sz="2200" spc="50" dirty="0">
                <a:latin typeface="Calibri Light" pitchFamily="34" charset="0"/>
                <a:cs typeface="Arial"/>
              </a:rPr>
              <a:t> </a:t>
            </a:r>
            <a:r>
              <a:rPr sz="2200" spc="-5" dirty="0">
                <a:latin typeface="Calibri Light" pitchFamily="34" charset="0"/>
                <a:cs typeface="Arial"/>
              </a:rPr>
              <a:t>conguagli?</a:t>
            </a:r>
            <a:endParaRPr sz="2200" dirty="0">
              <a:latin typeface="Calibri Light" pitchFamily="34" charset="0"/>
              <a:cs typeface="Arial"/>
            </a:endParaRPr>
          </a:p>
        </p:txBody>
      </p:sp>
      <p:sp>
        <p:nvSpPr>
          <p:cNvPr id="5" name="Titolo 4"/>
          <p:cNvSpPr txBox="1">
            <a:spLocks/>
          </p:cNvSpPr>
          <p:nvPr/>
        </p:nvSpPr>
        <p:spPr>
          <a:xfrm>
            <a:off x="1435100" y="274638"/>
            <a:ext cx="7499350" cy="634082"/>
          </a:xfrm>
          <a:prstGeom prst="rect">
            <a:avLst/>
          </a:prstGeom>
        </p:spPr>
        <p:txBody>
          <a:bodyPr lIns="91430" tIns="45715" rIns="91430" bIns="45715" anchor="ctr">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Tassazione sportivi dilettanti </a:t>
            </a:r>
            <a:endParaRPr kumimoji="0" lang="it-IT" sz="44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87624" y="188640"/>
            <a:ext cx="7499350" cy="634082"/>
          </a:xfrm>
        </p:spPr>
        <p:txBody>
          <a:bodyPr>
            <a:normAutofit fontScale="90000"/>
          </a:bodyPr>
          <a:lstStyle/>
          <a:p>
            <a:pPr algn="ctr"/>
            <a:r>
              <a:rPr lang="it-IT" dirty="0" smtClean="0"/>
              <a:t>I rapporti di lavoro</a:t>
            </a:r>
            <a:endParaRPr lang="it-IT" dirty="0"/>
          </a:p>
        </p:txBody>
      </p:sp>
      <p:graphicFrame>
        <p:nvGraphicFramePr>
          <p:cNvPr id="6" name="Diagramma 5"/>
          <p:cNvGraphicFramePr/>
          <p:nvPr/>
        </p:nvGraphicFramePr>
        <p:xfrm>
          <a:off x="1187624" y="1268760"/>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1331640" y="1124744"/>
            <a:ext cx="7499350" cy="5443153"/>
          </a:xfrm>
          <a:prstGeom prst="rect">
            <a:avLst/>
          </a:prstGeom>
          <a:solidFill>
            <a:srgbClr val="FFFFFF"/>
          </a:solidFill>
          <a:ln w="9144">
            <a:solidFill>
              <a:srgbClr val="000000"/>
            </a:solidFill>
          </a:ln>
        </p:spPr>
        <p:txBody>
          <a:bodyPr vert="horz" wrap="square" lIns="0" tIns="26031" rIns="0" bIns="0" rtlCol="0">
            <a:spAutoFit/>
          </a:bodyPr>
          <a:lstStyle/>
          <a:p>
            <a:pPr marL="182861" marR="76192" algn="just">
              <a:lnSpc>
                <a:spcPct val="100000"/>
              </a:lnSpc>
              <a:spcBef>
                <a:spcPts val="204"/>
              </a:spcBef>
            </a:pPr>
            <a:r>
              <a:rPr spc="-5" dirty="0"/>
              <a:t>Le </a:t>
            </a:r>
            <a:r>
              <a:rPr spc="-10" dirty="0"/>
              <a:t>indennità, </a:t>
            </a:r>
            <a:r>
              <a:rPr dirty="0"/>
              <a:t>i rimborsi </a:t>
            </a:r>
            <a:r>
              <a:rPr spc="-15" dirty="0"/>
              <a:t>forfettari, </a:t>
            </a:r>
            <a:r>
              <a:rPr dirty="0"/>
              <a:t>i </a:t>
            </a:r>
            <a:r>
              <a:rPr spc="-5" dirty="0"/>
              <a:t>premi </a:t>
            </a:r>
            <a:r>
              <a:rPr dirty="0"/>
              <a:t>e i </a:t>
            </a:r>
            <a:r>
              <a:rPr spc="-5" dirty="0"/>
              <a:t>compensi </a:t>
            </a:r>
            <a:r>
              <a:rPr dirty="0"/>
              <a:t>di cui </a:t>
            </a:r>
            <a:r>
              <a:rPr spc="-5" dirty="0"/>
              <a:t>alla </a:t>
            </a:r>
            <a:r>
              <a:rPr spc="-10" dirty="0"/>
              <a:t>lettera </a:t>
            </a:r>
            <a:r>
              <a:rPr spc="-5" dirty="0"/>
              <a:t>m) del  comma </a:t>
            </a:r>
            <a:r>
              <a:rPr dirty="0"/>
              <a:t>1 </a:t>
            </a:r>
            <a:r>
              <a:rPr spc="-15" dirty="0">
                <a:latin typeface="Calibri"/>
                <a:cs typeface="Calibri"/>
              </a:rPr>
              <a:t>dell’articolo </a:t>
            </a:r>
            <a:r>
              <a:rPr spc="-5" dirty="0"/>
              <a:t>67 </a:t>
            </a:r>
            <a:r>
              <a:rPr b="1" spc="-5" dirty="0">
                <a:latin typeface="Calibri"/>
                <a:cs typeface="Calibri"/>
              </a:rPr>
              <a:t>non </a:t>
            </a:r>
            <a:r>
              <a:rPr b="1" spc="-15" dirty="0">
                <a:latin typeface="Calibri"/>
                <a:cs typeface="Calibri"/>
              </a:rPr>
              <a:t>concorrono </a:t>
            </a:r>
            <a:r>
              <a:rPr b="1" dirty="0">
                <a:latin typeface="Calibri"/>
                <a:cs typeface="Calibri"/>
              </a:rPr>
              <a:t>a </a:t>
            </a:r>
            <a:r>
              <a:rPr b="1" spc="-10" dirty="0">
                <a:latin typeface="Calibri"/>
                <a:cs typeface="Calibri"/>
              </a:rPr>
              <a:t>formare </a:t>
            </a:r>
            <a:r>
              <a:rPr b="1" spc="-5" dirty="0">
                <a:latin typeface="Calibri"/>
                <a:cs typeface="Calibri"/>
              </a:rPr>
              <a:t>il </a:t>
            </a:r>
            <a:r>
              <a:rPr b="1" spc="-10" dirty="0">
                <a:latin typeface="Calibri"/>
                <a:cs typeface="Calibri"/>
              </a:rPr>
              <a:t>reddito </a:t>
            </a:r>
            <a:r>
              <a:rPr spc="-5" dirty="0"/>
              <a:t>per </a:t>
            </a:r>
            <a:r>
              <a:rPr spc="-10" dirty="0"/>
              <a:t>un </a:t>
            </a:r>
            <a:r>
              <a:rPr spc="-5" dirty="0"/>
              <a:t>importo  non superiore </a:t>
            </a:r>
            <a:r>
              <a:rPr spc="-10" dirty="0"/>
              <a:t>complessivamente </a:t>
            </a:r>
            <a:r>
              <a:rPr spc="-5" dirty="0"/>
              <a:t>nel periodo </a:t>
            </a:r>
            <a:r>
              <a:rPr spc="-10" dirty="0">
                <a:latin typeface="Calibri"/>
                <a:cs typeface="Calibri"/>
              </a:rPr>
              <a:t>d’imposta </a:t>
            </a:r>
            <a:r>
              <a:rPr dirty="0"/>
              <a:t>a </a:t>
            </a:r>
            <a:r>
              <a:rPr b="1" dirty="0">
                <a:latin typeface="Calibri"/>
                <a:cs typeface="Calibri"/>
              </a:rPr>
              <a:t>€ </a:t>
            </a:r>
            <a:r>
              <a:rPr b="1" spc="-5" dirty="0">
                <a:latin typeface="Calibri"/>
                <a:cs typeface="Calibri"/>
              </a:rPr>
              <a:t>7.500</a:t>
            </a:r>
            <a:r>
              <a:rPr spc="-5" dirty="0"/>
              <a:t>. </a:t>
            </a:r>
            <a:r>
              <a:rPr dirty="0">
                <a:solidFill>
                  <a:srgbClr val="FF0000"/>
                </a:solidFill>
              </a:rPr>
              <a:t>Non  </a:t>
            </a:r>
            <a:r>
              <a:rPr spc="-10" dirty="0">
                <a:solidFill>
                  <a:srgbClr val="FF0000"/>
                </a:solidFill>
              </a:rPr>
              <a:t>concorrono</a:t>
            </a:r>
            <a:r>
              <a:rPr spc="-10" dirty="0"/>
              <a:t>, </a:t>
            </a:r>
            <a:r>
              <a:rPr spc="-5" dirty="0"/>
              <a:t>altresì, </a:t>
            </a:r>
            <a:r>
              <a:rPr dirty="0">
                <a:solidFill>
                  <a:srgbClr val="FF0000"/>
                </a:solidFill>
              </a:rPr>
              <a:t>a </a:t>
            </a:r>
            <a:r>
              <a:rPr spc="-10" dirty="0">
                <a:solidFill>
                  <a:srgbClr val="FF0000"/>
                </a:solidFill>
              </a:rPr>
              <a:t>formare </a:t>
            </a:r>
            <a:r>
              <a:rPr spc="-5" dirty="0">
                <a:solidFill>
                  <a:srgbClr val="FF0000"/>
                </a:solidFill>
              </a:rPr>
              <a:t>il </a:t>
            </a:r>
            <a:r>
              <a:rPr spc="-10" dirty="0">
                <a:solidFill>
                  <a:srgbClr val="FF0000"/>
                </a:solidFill>
              </a:rPr>
              <a:t>reddito </a:t>
            </a:r>
            <a:r>
              <a:rPr dirty="0">
                <a:solidFill>
                  <a:srgbClr val="FF0000"/>
                </a:solidFill>
              </a:rPr>
              <a:t>i rimborsi di </a:t>
            </a:r>
            <a:r>
              <a:rPr spc="-10" dirty="0">
                <a:solidFill>
                  <a:srgbClr val="FF0000"/>
                </a:solidFill>
              </a:rPr>
              <a:t>spese documentate </a:t>
            </a:r>
            <a:r>
              <a:rPr spc="-5" dirty="0">
                <a:solidFill>
                  <a:srgbClr val="FF0000"/>
                </a:solidFill>
              </a:rPr>
              <a:t>relative  </a:t>
            </a:r>
            <a:r>
              <a:rPr dirty="0">
                <a:solidFill>
                  <a:srgbClr val="FF0000"/>
                </a:solidFill>
              </a:rPr>
              <a:t>al </a:t>
            </a:r>
            <a:r>
              <a:rPr spc="-15" dirty="0">
                <a:solidFill>
                  <a:srgbClr val="FF0000"/>
                </a:solidFill>
              </a:rPr>
              <a:t>vitto, </a:t>
            </a:r>
            <a:r>
              <a:rPr spc="-15" dirty="0">
                <a:solidFill>
                  <a:srgbClr val="FF0000"/>
                </a:solidFill>
                <a:latin typeface="Calibri"/>
                <a:cs typeface="Calibri"/>
              </a:rPr>
              <a:t>all’alloggio, </a:t>
            </a:r>
            <a:r>
              <a:rPr dirty="0">
                <a:solidFill>
                  <a:srgbClr val="FF0000"/>
                </a:solidFill>
              </a:rPr>
              <a:t>al </a:t>
            </a:r>
            <a:r>
              <a:rPr spc="-5" dirty="0">
                <a:solidFill>
                  <a:srgbClr val="FF0000"/>
                </a:solidFill>
              </a:rPr>
              <a:t>viaggio </a:t>
            </a:r>
            <a:r>
              <a:rPr dirty="0">
                <a:solidFill>
                  <a:srgbClr val="FF0000"/>
                </a:solidFill>
              </a:rPr>
              <a:t>e al </a:t>
            </a:r>
            <a:r>
              <a:rPr spc="-5" dirty="0">
                <a:solidFill>
                  <a:srgbClr val="FF0000"/>
                </a:solidFill>
              </a:rPr>
              <a:t>trasporto</a:t>
            </a:r>
            <a:r>
              <a:rPr spc="-5" dirty="0"/>
              <a:t> </a:t>
            </a:r>
            <a:r>
              <a:rPr spc="-15" dirty="0"/>
              <a:t>sostenute </a:t>
            </a:r>
            <a:r>
              <a:rPr spc="-5" dirty="0"/>
              <a:t>in </a:t>
            </a:r>
            <a:r>
              <a:rPr spc="-10" dirty="0"/>
              <a:t>occasione </a:t>
            </a:r>
            <a:r>
              <a:rPr dirty="0"/>
              <a:t>di  </a:t>
            </a:r>
            <a:r>
              <a:rPr spc="-10" dirty="0"/>
              <a:t>prestazioni effettuate </a:t>
            </a:r>
            <a:r>
              <a:rPr u="heavy" spc="-5" dirty="0"/>
              <a:t>fuori </a:t>
            </a:r>
            <a:r>
              <a:rPr u="heavy" dirty="0"/>
              <a:t>dal </a:t>
            </a:r>
            <a:r>
              <a:rPr u="heavy" spc="-10" dirty="0"/>
              <a:t>territorio</a:t>
            </a:r>
            <a:r>
              <a:rPr u="heavy" spc="15" dirty="0"/>
              <a:t> </a:t>
            </a:r>
            <a:r>
              <a:rPr u="heavy" spc="-5" dirty="0"/>
              <a:t>comunale</a:t>
            </a:r>
          </a:p>
        </p:txBody>
      </p:sp>
      <p:sp>
        <p:nvSpPr>
          <p:cNvPr id="4" name="object 4"/>
          <p:cNvSpPr txBox="1">
            <a:spLocks noGrp="1"/>
          </p:cNvSpPr>
          <p:nvPr>
            <p:ph type="title"/>
          </p:nvPr>
        </p:nvSpPr>
        <p:spPr>
          <a:xfrm>
            <a:off x="1403648" y="0"/>
            <a:ext cx="7499350" cy="958125"/>
          </a:xfrm>
          <a:prstGeom prst="rect">
            <a:avLst/>
          </a:prstGeom>
        </p:spPr>
        <p:txBody>
          <a:bodyPr vert="horz" wrap="square" lIns="0" tIns="270989" rIns="0" bIns="0" rtlCol="0">
            <a:spAutoFit/>
          </a:bodyPr>
          <a:lstStyle/>
          <a:p>
            <a:pPr marL="12698" algn="ctr"/>
            <a:r>
              <a:rPr spc="-5" dirty="0"/>
              <a:t>Art. </a:t>
            </a:r>
            <a:r>
              <a:rPr dirty="0"/>
              <a:t>69 </a:t>
            </a:r>
            <a:r>
              <a:rPr spc="-10" dirty="0"/>
              <a:t>2</a:t>
            </a:r>
            <a:r>
              <a:rPr spc="-10" dirty="0">
                <a:latin typeface="Times New Roman"/>
                <a:cs typeface="Times New Roman"/>
              </a:rPr>
              <a:t>° </a:t>
            </a:r>
            <a:r>
              <a:rPr spc="-5" dirty="0"/>
              <a:t>Comma</a:t>
            </a:r>
            <a:r>
              <a:rPr spc="-135" dirty="0"/>
              <a:t> </a:t>
            </a:r>
            <a:r>
              <a:rPr spc="-5" dirty="0"/>
              <a:t>TUIR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435100" y="274638"/>
            <a:ext cx="7499350" cy="850106"/>
          </a:xfrm>
        </p:spPr>
        <p:txBody>
          <a:bodyPr/>
          <a:lstStyle/>
          <a:p>
            <a:pPr algn="ctr"/>
            <a:r>
              <a:rPr lang="it-IT" dirty="0" smtClean="0"/>
              <a:t>Rimborsi spese</a:t>
            </a:r>
            <a:endParaRPr lang="it-IT" dirty="0"/>
          </a:p>
        </p:txBody>
      </p:sp>
      <p:sp>
        <p:nvSpPr>
          <p:cNvPr id="5" name="Segnaposto contenuto 4"/>
          <p:cNvSpPr>
            <a:spLocks noGrp="1"/>
          </p:cNvSpPr>
          <p:nvPr>
            <p:ph idx="1"/>
          </p:nvPr>
        </p:nvSpPr>
        <p:spPr>
          <a:xfrm>
            <a:off x="1331640" y="1196752"/>
            <a:ext cx="7499350" cy="4800600"/>
          </a:xfrm>
        </p:spPr>
        <p:txBody>
          <a:bodyPr/>
          <a:lstStyle/>
          <a:p>
            <a:r>
              <a:rPr lang="it-IT" dirty="0" smtClean="0">
                <a:latin typeface="Calibri Light" pitchFamily="34" charset="0"/>
              </a:rPr>
              <a:t>Devono essere:</a:t>
            </a:r>
          </a:p>
          <a:p>
            <a:pPr>
              <a:buFont typeface="Wingdings" pitchFamily="2" charset="2"/>
              <a:buChar char="Ø"/>
            </a:pPr>
            <a:r>
              <a:rPr lang="it-IT" dirty="0" smtClean="0">
                <a:latin typeface="Calibri Light" pitchFamily="34" charset="0"/>
              </a:rPr>
              <a:t>Documentati (nota spese con documentazione allegata)</a:t>
            </a:r>
          </a:p>
          <a:p>
            <a:pPr>
              <a:buFont typeface="Wingdings" pitchFamily="2" charset="2"/>
              <a:buChar char="Ø"/>
            </a:pPr>
            <a:r>
              <a:rPr lang="it-IT" dirty="0" smtClean="0">
                <a:latin typeface="Calibri Light" pitchFamily="34" charset="0"/>
              </a:rPr>
              <a:t>Inerenti (per data, luogo e numero di eventi)</a:t>
            </a:r>
          </a:p>
          <a:p>
            <a:pPr>
              <a:buFont typeface="Wingdings" pitchFamily="2" charset="2"/>
              <a:buChar char="Ø"/>
            </a:pPr>
            <a:r>
              <a:rPr lang="it-IT" dirty="0" smtClean="0">
                <a:latin typeface="Calibri Light" pitchFamily="34" charset="0"/>
              </a:rPr>
              <a:t>Autorizzati</a:t>
            </a:r>
          </a:p>
          <a:p>
            <a:pPr>
              <a:buFont typeface="Wingdings" pitchFamily="2" charset="2"/>
              <a:buChar char="Ø"/>
            </a:pPr>
            <a:r>
              <a:rPr lang="it-IT" dirty="0" smtClean="0">
                <a:latin typeface="Calibri Light" pitchFamily="34" charset="0"/>
              </a:rPr>
              <a:t>Sono ricompresi i rimborsi chilometrici (tariffe ACI)</a:t>
            </a:r>
          </a:p>
          <a:p>
            <a:pPr>
              <a:buFont typeface="Wingdings" pitchFamily="2" charset="2"/>
              <a:buChar char="Ø"/>
            </a:pPr>
            <a:r>
              <a:rPr lang="it-IT" dirty="0" smtClean="0">
                <a:latin typeface="Calibri Light" pitchFamily="34" charset="0"/>
              </a:rPr>
              <a:t>Per “ territorio comunale “ si intende quello di residenza dello sportivo</a:t>
            </a:r>
            <a:endParaRPr lang="it-IT" dirty="0">
              <a:latin typeface="Calibri Light" pitchFamily="34" charset="0"/>
            </a:endParaRPr>
          </a:p>
        </p:txBody>
      </p:sp>
      <p:sp>
        <p:nvSpPr>
          <p:cNvPr id="6" name="Ovale 5"/>
          <p:cNvSpPr/>
          <p:nvPr/>
        </p:nvSpPr>
        <p:spPr>
          <a:xfrm>
            <a:off x="3707904" y="5733256"/>
            <a:ext cx="1656184" cy="7200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hlinkClick r:id="rId2" action="ppaction://hlinkfile"/>
              </a:rPr>
              <a:t>Fac</a:t>
            </a:r>
            <a:r>
              <a:rPr lang="it-IT" dirty="0" smtClean="0">
                <a:hlinkClick r:id="rId2" action="ppaction://hlinkfile"/>
              </a:rPr>
              <a:t> simile</a:t>
            </a:r>
            <a:endParaRPr lang="it-IT"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4"/>
          <p:cNvSpPr txBox="1">
            <a:spLocks/>
          </p:cNvSpPr>
          <p:nvPr/>
        </p:nvSpPr>
        <p:spPr>
          <a:xfrm>
            <a:off x="1435100" y="274638"/>
            <a:ext cx="7499350" cy="634082"/>
          </a:xfrm>
          <a:prstGeom prst="rect">
            <a:avLst/>
          </a:prstGeom>
        </p:spPr>
        <p:txBody>
          <a:bodyPr lIns="91430" tIns="45715" rIns="91430" bIns="45715" anchor="ctr">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Tassazione sportivi dilettanti </a:t>
            </a:r>
            <a:endParaRPr kumimoji="0" lang="it-IT" sz="44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6" name="Rettangolo 5"/>
          <p:cNvSpPr/>
          <p:nvPr/>
        </p:nvSpPr>
        <p:spPr>
          <a:xfrm>
            <a:off x="2483768" y="1196752"/>
            <a:ext cx="4896544" cy="50405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solidFill>
                <a:latin typeface="Calibri Light" pitchFamily="34" charset="0"/>
              </a:rPr>
              <a:t>QUESTIONI PARTICOLARI</a:t>
            </a:r>
            <a:endParaRPr lang="it-IT" sz="2800" dirty="0">
              <a:solidFill>
                <a:schemeClr val="tx1"/>
              </a:solidFill>
              <a:latin typeface="Calibri Light" pitchFamily="34" charset="0"/>
            </a:endParaRPr>
          </a:p>
        </p:txBody>
      </p:sp>
      <p:sp>
        <p:nvSpPr>
          <p:cNvPr id="8" name="Segnaposto contenuto 7"/>
          <p:cNvSpPr>
            <a:spLocks noGrp="1"/>
          </p:cNvSpPr>
          <p:nvPr>
            <p:ph idx="1"/>
          </p:nvPr>
        </p:nvSpPr>
        <p:spPr>
          <a:xfrm>
            <a:off x="1331640" y="1988840"/>
            <a:ext cx="7499350" cy="4536504"/>
          </a:xfrm>
        </p:spPr>
        <p:txBody>
          <a:bodyPr/>
          <a:lstStyle/>
          <a:p>
            <a:r>
              <a:rPr lang="it-IT" dirty="0" smtClean="0">
                <a:latin typeface="Calibri Light" pitchFamily="34" charset="0"/>
              </a:rPr>
              <a:t>Compensi ad </a:t>
            </a:r>
            <a:r>
              <a:rPr lang="it-IT" dirty="0" smtClean="0">
                <a:solidFill>
                  <a:srgbClr val="FF0000"/>
                </a:solidFill>
                <a:latin typeface="Calibri Light" pitchFamily="34" charset="0"/>
              </a:rPr>
              <a:t>atleti stranieri</a:t>
            </a:r>
            <a:r>
              <a:rPr lang="it-IT" dirty="0" smtClean="0">
                <a:latin typeface="Calibri Light" pitchFamily="34" charset="0"/>
              </a:rPr>
              <a:t>: stessa disciplina ma problema reperimento C.F. per indicazione su 770 e </a:t>
            </a:r>
            <a:r>
              <a:rPr lang="it-IT" dirty="0" smtClean="0">
                <a:solidFill>
                  <a:srgbClr val="FF0000"/>
                </a:solidFill>
                <a:latin typeface="Calibri Light" pitchFamily="34" charset="0"/>
              </a:rPr>
              <a:t>ritenuta 30% </a:t>
            </a:r>
            <a:r>
              <a:rPr lang="it-IT" dirty="0" smtClean="0">
                <a:latin typeface="Calibri Light" pitchFamily="34" charset="0"/>
              </a:rPr>
              <a:t>sopra € 7.500</a:t>
            </a:r>
          </a:p>
          <a:p>
            <a:r>
              <a:rPr lang="it-IT" dirty="0" smtClean="0">
                <a:latin typeface="Calibri Light" pitchFamily="34" charset="0"/>
              </a:rPr>
              <a:t>Compensi &lt; 7.500 e familiare a carico: </a:t>
            </a:r>
            <a:r>
              <a:rPr lang="it-IT" dirty="0" smtClean="0">
                <a:solidFill>
                  <a:srgbClr val="FF0000"/>
                </a:solidFill>
                <a:latin typeface="Calibri Light" pitchFamily="34" charset="0"/>
              </a:rPr>
              <a:t>SI</a:t>
            </a:r>
          </a:p>
          <a:p>
            <a:r>
              <a:rPr lang="it-IT" dirty="0" smtClean="0">
                <a:latin typeface="Calibri Light" pitchFamily="34" charset="0"/>
              </a:rPr>
              <a:t>Compensi &lt; 7.500 e assegni familiari: vanno considerati nel reddito familiare se &gt; di € 1.032,92</a:t>
            </a:r>
          </a:p>
          <a:p>
            <a:r>
              <a:rPr lang="it-IT" dirty="0" smtClean="0">
                <a:latin typeface="Calibri Light" pitchFamily="34" charset="0"/>
              </a:rPr>
              <a:t>Compensi &lt; 7.500 ed </a:t>
            </a:r>
            <a:r>
              <a:rPr lang="it-IT" dirty="0" smtClean="0">
                <a:solidFill>
                  <a:srgbClr val="FF0000"/>
                </a:solidFill>
                <a:latin typeface="Calibri Light" pitchFamily="34" charset="0"/>
              </a:rPr>
              <a:t>ISEE: vanno indicati</a:t>
            </a:r>
          </a:p>
          <a:p>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Adempimenti del percipiente</a:t>
            </a:r>
            <a:endParaRPr lang="it-IT" dirty="0"/>
          </a:p>
        </p:txBody>
      </p:sp>
      <p:sp>
        <p:nvSpPr>
          <p:cNvPr id="3" name="Segnaposto contenuto 2"/>
          <p:cNvSpPr>
            <a:spLocks noGrp="1"/>
          </p:cNvSpPr>
          <p:nvPr>
            <p:ph idx="1"/>
          </p:nvPr>
        </p:nvSpPr>
        <p:spPr>
          <a:xfrm>
            <a:off x="1435100" y="1447800"/>
            <a:ext cx="7499350" cy="4285456"/>
          </a:xfrm>
        </p:spPr>
        <p:txBody>
          <a:bodyPr/>
          <a:lstStyle/>
          <a:p>
            <a:r>
              <a:rPr lang="it-IT" dirty="0" smtClean="0">
                <a:latin typeface="Calibri Light" pitchFamily="34" charset="0"/>
              </a:rPr>
              <a:t>Lo sportivo dilettante, all’inizio del rapporto o prima di ogni singolo pagamento, </a:t>
            </a:r>
            <a:r>
              <a:rPr lang="it-IT" dirty="0" smtClean="0">
                <a:solidFill>
                  <a:srgbClr val="FF0000"/>
                </a:solidFill>
                <a:latin typeface="Calibri Light" pitchFamily="34" charset="0"/>
              </a:rPr>
              <a:t>deve rilasciare  all’ente sportivo una dichiarazione con cui attesta di non avere conseguito altri compensi della stessa natura per importi superiori ad € 7.500 e di impegnarsi a comunicare il superamento del limite in corso d’anno</a:t>
            </a:r>
            <a:r>
              <a:rPr lang="it-IT" dirty="0" smtClean="0">
                <a:latin typeface="Calibri Light" pitchFamily="34" charset="0"/>
              </a:rPr>
              <a:t>, in modo da consentire al soggetto erogante di operare correttamente le ritenute ove dovute.</a:t>
            </a:r>
            <a:endParaRPr lang="it-IT" dirty="0">
              <a:latin typeface="Calibri Light"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259632" y="188640"/>
            <a:ext cx="7498080" cy="954360"/>
          </a:xfrm>
        </p:spPr>
        <p:txBody>
          <a:bodyPr/>
          <a:lstStyle/>
          <a:p>
            <a:pPr algn="ctr"/>
            <a:r>
              <a:rPr lang="it-IT" dirty="0" smtClean="0"/>
              <a:t>Certificazione del percipiente</a:t>
            </a:r>
            <a:endParaRPr lang="it-IT" dirty="0"/>
          </a:p>
        </p:txBody>
      </p:sp>
      <p:sp>
        <p:nvSpPr>
          <p:cNvPr id="7" name="object 7"/>
          <p:cNvSpPr txBox="1"/>
          <p:nvPr/>
        </p:nvSpPr>
        <p:spPr>
          <a:xfrm>
            <a:off x="1043608" y="1268760"/>
            <a:ext cx="8017509" cy="4824536"/>
          </a:xfrm>
          <a:prstGeom prst="rect">
            <a:avLst/>
          </a:prstGeom>
        </p:spPr>
        <p:txBody>
          <a:bodyPr vert="horz" wrap="square" lIns="0" tIns="0" rIns="0" bIns="0" rtlCol="0">
            <a:spAutoFit/>
          </a:bodyPr>
          <a:lstStyle/>
          <a:p>
            <a:pPr marL="12700" marR="1596390">
              <a:lnSpc>
                <a:spcPct val="100000"/>
              </a:lnSpc>
              <a:tabLst>
                <a:tab pos="5869940" algn="l"/>
                <a:tab pos="6401435" algn="l"/>
              </a:tabLst>
            </a:pPr>
            <a:r>
              <a:rPr sz="1600" spc="-5" dirty="0">
                <a:latin typeface="Calibri Light" pitchFamily="34" charset="0"/>
                <a:cs typeface="Arial"/>
              </a:rPr>
              <a:t>Alla Associazione</a:t>
            </a:r>
            <a:r>
              <a:rPr sz="1600" spc="-110" dirty="0">
                <a:latin typeface="Calibri Light" pitchFamily="34" charset="0"/>
                <a:cs typeface="Arial"/>
              </a:rPr>
              <a:t> </a:t>
            </a:r>
            <a:r>
              <a:rPr sz="1600" spc="-5" dirty="0">
                <a:latin typeface="Calibri Light" pitchFamily="34" charset="0"/>
                <a:cs typeface="Arial"/>
              </a:rPr>
              <a:t>Sportiva</a:t>
            </a:r>
            <a:r>
              <a:rPr sz="1600" spc="5" dirty="0">
                <a:latin typeface="Calibri Light" pitchFamily="34" charset="0"/>
                <a:cs typeface="Arial"/>
              </a:rPr>
              <a:t> </a:t>
            </a:r>
            <a:r>
              <a:rPr sz="1600" spc="-5" dirty="0">
                <a:latin typeface="Calibri Light" pitchFamily="34" charset="0"/>
                <a:cs typeface="Arial"/>
              </a:rPr>
              <a:t>Dilettantistica </a:t>
            </a:r>
            <a:r>
              <a:rPr sz="1600" dirty="0">
                <a:latin typeface="Calibri Light" pitchFamily="34" charset="0"/>
                <a:cs typeface="Arial"/>
              </a:rPr>
              <a:t> </a:t>
            </a:r>
            <a:r>
              <a:rPr sz="1600" spc="-15" dirty="0">
                <a:latin typeface="Calibri Light" pitchFamily="34" charset="0"/>
                <a:cs typeface="Arial"/>
              </a:rPr>
              <a:t> </a:t>
            </a:r>
            <a:r>
              <a:rPr sz="1600" u="heavy" spc="-5" dirty="0">
                <a:latin typeface="Calibri Light" pitchFamily="34" charset="0"/>
                <a:cs typeface="Arial"/>
              </a:rPr>
              <a:t> </a:t>
            </a:r>
            <a:r>
              <a:rPr sz="1600" u="heavy" dirty="0">
                <a:latin typeface="Calibri Light" pitchFamily="34" charset="0"/>
                <a:cs typeface="Arial"/>
              </a:rPr>
              <a:t>		</a:t>
            </a:r>
            <a:r>
              <a:rPr sz="1600" u="heavy" spc="-360" dirty="0">
                <a:latin typeface="Calibri Light" pitchFamily="34" charset="0"/>
                <a:cs typeface="Arial"/>
              </a:rPr>
              <a:t> </a:t>
            </a:r>
            <a:r>
              <a:rPr sz="1600" dirty="0">
                <a:latin typeface="Calibri Light" pitchFamily="34" charset="0"/>
                <a:cs typeface="Arial"/>
              </a:rPr>
              <a:t> </a:t>
            </a:r>
            <a:r>
              <a:rPr sz="1600" spc="-5" dirty="0">
                <a:latin typeface="Calibri Light" pitchFamily="34" charset="0"/>
                <a:cs typeface="Arial"/>
              </a:rPr>
              <a:t>Il/La  </a:t>
            </a:r>
            <a:r>
              <a:rPr sz="1600" spc="130" dirty="0">
                <a:latin typeface="Calibri Light" pitchFamily="34" charset="0"/>
                <a:cs typeface="Arial"/>
              </a:rPr>
              <a:t> </a:t>
            </a:r>
            <a:r>
              <a:rPr sz="1600" spc="-5" dirty="0">
                <a:latin typeface="Calibri Light" pitchFamily="34" charset="0"/>
                <a:cs typeface="Arial"/>
              </a:rPr>
              <a:t>Sottoscritto/a</a:t>
            </a:r>
            <a:r>
              <a:rPr sz="1600" u="heavy" spc="-5" dirty="0">
                <a:latin typeface="Calibri Light" pitchFamily="34" charset="0"/>
                <a:cs typeface="Arial"/>
              </a:rPr>
              <a:t> 	</a:t>
            </a:r>
            <a:r>
              <a:rPr sz="1600" spc="-5" dirty="0">
                <a:latin typeface="Calibri Light" pitchFamily="34" charset="0"/>
                <a:cs typeface="Arial"/>
              </a:rPr>
              <a:t>,  sotto la propria</a:t>
            </a:r>
            <a:r>
              <a:rPr sz="1600" spc="10" dirty="0">
                <a:latin typeface="Calibri Light" pitchFamily="34" charset="0"/>
                <a:cs typeface="Arial"/>
              </a:rPr>
              <a:t> </a:t>
            </a:r>
            <a:r>
              <a:rPr sz="1600" spc="-5" dirty="0">
                <a:latin typeface="Calibri Light" pitchFamily="34" charset="0"/>
                <a:cs typeface="Arial"/>
              </a:rPr>
              <a:t>responsabilità</a:t>
            </a:r>
            <a:endParaRPr sz="1600" dirty="0">
              <a:latin typeface="Calibri Light" pitchFamily="34" charset="0"/>
              <a:cs typeface="Arial"/>
            </a:endParaRPr>
          </a:p>
          <a:p>
            <a:pPr algn="ctr">
              <a:lnSpc>
                <a:spcPct val="100000"/>
              </a:lnSpc>
            </a:pPr>
            <a:r>
              <a:rPr sz="1600" spc="-5" dirty="0">
                <a:latin typeface="Calibri Light" pitchFamily="34" charset="0"/>
                <a:cs typeface="Arial"/>
              </a:rPr>
              <a:t>Dichiara</a:t>
            </a:r>
            <a:endParaRPr sz="1600" dirty="0">
              <a:latin typeface="Calibri Light" pitchFamily="34" charset="0"/>
              <a:cs typeface="Arial"/>
            </a:endParaRPr>
          </a:p>
          <a:p>
            <a:pPr marL="12700" marR="12065">
              <a:lnSpc>
                <a:spcPct val="100000"/>
              </a:lnSpc>
            </a:pPr>
            <a:r>
              <a:rPr sz="1600" spc="-5" dirty="0">
                <a:latin typeface="Calibri Light" pitchFamily="34" charset="0"/>
                <a:cs typeface="Arial"/>
              </a:rPr>
              <a:t>ai sensi e per gli effetti dell’art.25 della Legge n.133 del 13/05/99, così come integrato  dalla C.M. n.247/E del 29/12/99 e dall’art. 37,  L. n.342 del</a:t>
            </a:r>
            <a:r>
              <a:rPr sz="1600" spc="180" dirty="0">
                <a:latin typeface="Calibri Light" pitchFamily="34" charset="0"/>
                <a:cs typeface="Arial"/>
              </a:rPr>
              <a:t> </a:t>
            </a:r>
            <a:r>
              <a:rPr sz="1600" spc="-20" dirty="0">
                <a:latin typeface="Calibri Light" pitchFamily="34" charset="0"/>
                <a:cs typeface="Arial"/>
              </a:rPr>
              <a:t>21/11/00</a:t>
            </a:r>
            <a:endParaRPr sz="1600" dirty="0">
              <a:latin typeface="Calibri Light" pitchFamily="34" charset="0"/>
              <a:cs typeface="Arial"/>
            </a:endParaRPr>
          </a:p>
          <a:p>
            <a:pPr marL="12700" marR="9525" indent="219075" algn="just">
              <a:lnSpc>
                <a:spcPct val="100000"/>
              </a:lnSpc>
              <a:buFont typeface="Wingdings" pitchFamily="2" charset="2"/>
              <a:buChar char="q"/>
              <a:tabLst>
                <a:tab pos="4097654" algn="l"/>
              </a:tabLst>
            </a:pPr>
            <a:r>
              <a:rPr sz="1600" spc="-5" dirty="0">
                <a:latin typeface="Calibri Light" pitchFamily="34" charset="0"/>
                <a:cs typeface="Arial"/>
              </a:rPr>
              <a:t>di  non  avere,  per</a:t>
            </a:r>
            <a:r>
              <a:rPr sz="1600" spc="-165" dirty="0">
                <a:latin typeface="Calibri Light" pitchFamily="34" charset="0"/>
                <a:cs typeface="Arial"/>
              </a:rPr>
              <a:t> </a:t>
            </a:r>
            <a:r>
              <a:rPr sz="1600" spc="-5" dirty="0">
                <a:latin typeface="Calibri Light" pitchFamily="34" charset="0"/>
                <a:cs typeface="Arial"/>
              </a:rPr>
              <a:t>l’anno</a:t>
            </a:r>
            <a:r>
              <a:rPr sz="1600" spc="280" dirty="0">
                <a:latin typeface="Calibri Light" pitchFamily="34" charset="0"/>
                <a:cs typeface="Arial"/>
              </a:rPr>
              <a:t> </a:t>
            </a:r>
            <a:r>
              <a:rPr sz="1600" spc="-5" dirty="0">
                <a:latin typeface="Calibri Light" pitchFamily="34" charset="0"/>
                <a:cs typeface="Arial"/>
              </a:rPr>
              <a:t>solare</a:t>
            </a:r>
            <a:r>
              <a:rPr sz="1600" u="heavy" spc="-5" dirty="0">
                <a:latin typeface="Calibri Light" pitchFamily="34" charset="0"/>
                <a:cs typeface="Times New Roman"/>
              </a:rPr>
              <a:t> 	</a:t>
            </a:r>
            <a:r>
              <a:rPr sz="1600" spc="-5" dirty="0">
                <a:latin typeface="Calibri Light" pitchFamily="34" charset="0"/>
                <a:cs typeface="Arial"/>
              </a:rPr>
              <a:t>, </a:t>
            </a:r>
            <a:r>
              <a:rPr sz="1600" dirty="0">
                <a:latin typeface="Calibri Light" pitchFamily="34" charset="0"/>
                <a:cs typeface="Arial"/>
              </a:rPr>
              <a:t>alla </a:t>
            </a:r>
            <a:r>
              <a:rPr sz="1600" spc="-5" dirty="0">
                <a:latin typeface="Calibri Light" pitchFamily="34" charset="0"/>
                <a:cs typeface="Arial"/>
              </a:rPr>
              <a:t>data odierna, percepito</a:t>
            </a:r>
            <a:r>
              <a:rPr sz="1600" spc="420" dirty="0">
                <a:latin typeface="Calibri Light" pitchFamily="34" charset="0"/>
                <a:cs typeface="Arial"/>
              </a:rPr>
              <a:t> </a:t>
            </a:r>
            <a:r>
              <a:rPr sz="1600" spc="-5" dirty="0">
                <a:latin typeface="Calibri Light" pitchFamily="34" charset="0"/>
                <a:cs typeface="Arial"/>
              </a:rPr>
              <a:t>compensi</a:t>
            </a:r>
            <a:r>
              <a:rPr sz="1600" spc="100" dirty="0">
                <a:latin typeface="Calibri Light" pitchFamily="34" charset="0"/>
                <a:cs typeface="Arial"/>
              </a:rPr>
              <a:t> </a:t>
            </a:r>
            <a:r>
              <a:rPr sz="1600" spc="-5" dirty="0">
                <a:latin typeface="Calibri Light" pitchFamily="34" charset="0"/>
                <a:cs typeface="Arial"/>
              </a:rPr>
              <a:t>per  prestazioni inerenti lo svolgimento di attività sportiva dilettantistica da altre  società/associazioni sportive</a:t>
            </a:r>
            <a:r>
              <a:rPr sz="1600" spc="60" dirty="0">
                <a:latin typeface="Calibri Light" pitchFamily="34" charset="0"/>
                <a:cs typeface="Arial"/>
              </a:rPr>
              <a:t> </a:t>
            </a:r>
            <a:r>
              <a:rPr sz="1600" spc="-5" dirty="0" err="1">
                <a:latin typeface="Calibri Light" pitchFamily="34" charset="0"/>
                <a:cs typeface="Arial"/>
              </a:rPr>
              <a:t>dilettantistiche</a:t>
            </a:r>
            <a:r>
              <a:rPr sz="1600" spc="-5" dirty="0" smtClean="0">
                <a:latin typeface="Calibri Light" pitchFamily="34" charset="0"/>
                <a:cs typeface="Arial"/>
              </a:rPr>
              <a:t>;</a:t>
            </a:r>
            <a:endParaRPr lang="it-IT" sz="1600" spc="-5" dirty="0" smtClean="0">
              <a:latin typeface="Calibri Light" pitchFamily="34" charset="0"/>
              <a:cs typeface="Arial"/>
            </a:endParaRPr>
          </a:p>
          <a:p>
            <a:pPr marL="12700" marR="9525" indent="219075" algn="just">
              <a:lnSpc>
                <a:spcPct val="100000"/>
              </a:lnSpc>
              <a:tabLst>
                <a:tab pos="4097654" algn="l"/>
              </a:tabLst>
            </a:pPr>
            <a:endParaRPr sz="1600" dirty="0">
              <a:latin typeface="Calibri Light" pitchFamily="34" charset="0"/>
              <a:cs typeface="Arial"/>
            </a:endParaRPr>
          </a:p>
          <a:p>
            <a:pPr marL="12700" marR="5080" indent="252729" algn="just">
              <a:lnSpc>
                <a:spcPct val="100000"/>
              </a:lnSpc>
              <a:buFont typeface="Wingdings" pitchFamily="2" charset="2"/>
              <a:buChar char="q"/>
              <a:tabLst>
                <a:tab pos="3894454" algn="l"/>
              </a:tabLst>
            </a:pPr>
            <a:r>
              <a:rPr sz="1600" spc="-5" dirty="0">
                <a:latin typeface="Calibri Light" pitchFamily="34" charset="0"/>
                <a:cs typeface="Arial"/>
              </a:rPr>
              <a:t>di  avere,  per  </a:t>
            </a:r>
            <a:r>
              <a:rPr sz="1600" spc="45" dirty="0">
                <a:latin typeface="Calibri Light" pitchFamily="34" charset="0"/>
                <a:cs typeface="Arial"/>
              </a:rPr>
              <a:t> </a:t>
            </a:r>
            <a:r>
              <a:rPr sz="1600" spc="-5" dirty="0">
                <a:latin typeface="Calibri Light" pitchFamily="34" charset="0"/>
                <a:cs typeface="Arial"/>
              </a:rPr>
              <a:t>l’anno </a:t>
            </a:r>
            <a:r>
              <a:rPr sz="1600" spc="150" dirty="0">
                <a:latin typeface="Calibri Light" pitchFamily="34" charset="0"/>
                <a:cs typeface="Arial"/>
              </a:rPr>
              <a:t> </a:t>
            </a:r>
            <a:r>
              <a:rPr sz="1600" spc="-5" dirty="0">
                <a:latin typeface="Calibri Light" pitchFamily="34" charset="0"/>
                <a:cs typeface="Arial"/>
              </a:rPr>
              <a:t>solare</a:t>
            </a:r>
            <a:r>
              <a:rPr sz="1600" u="heavy" spc="-5" dirty="0">
                <a:latin typeface="Calibri Light" pitchFamily="34" charset="0"/>
                <a:cs typeface="Times New Roman"/>
              </a:rPr>
              <a:t> 	</a:t>
            </a:r>
            <a:r>
              <a:rPr sz="1600" spc="-5" dirty="0">
                <a:latin typeface="Calibri Light" pitchFamily="34" charset="0"/>
                <a:cs typeface="Arial"/>
              </a:rPr>
              <a:t>,  alla  data  odierna,  percepito</a:t>
            </a:r>
            <a:r>
              <a:rPr sz="1600" dirty="0">
                <a:latin typeface="Calibri Light" pitchFamily="34" charset="0"/>
                <a:cs typeface="Arial"/>
              </a:rPr>
              <a:t> </a:t>
            </a:r>
            <a:r>
              <a:rPr sz="1600" spc="-5" dirty="0">
                <a:latin typeface="Calibri Light" pitchFamily="34" charset="0"/>
                <a:cs typeface="Arial"/>
              </a:rPr>
              <a:t>compensi</a:t>
            </a:r>
            <a:r>
              <a:rPr sz="1600" spc="360" dirty="0">
                <a:latin typeface="Calibri Light" pitchFamily="34" charset="0"/>
                <a:cs typeface="Arial"/>
              </a:rPr>
              <a:t> </a:t>
            </a:r>
            <a:r>
              <a:rPr sz="1600" spc="-5" dirty="0">
                <a:latin typeface="Calibri Light" pitchFamily="34" charset="0"/>
                <a:cs typeface="Arial"/>
              </a:rPr>
              <a:t>per  prestazioni inerenti lo svolgimento di attività sportiva dilettantistica da altre  società/associazioni  sportive  dilettantistiche  per  un  importo  complessivo  inferiore  a</a:t>
            </a:r>
            <a:r>
              <a:rPr sz="1600" spc="-155" dirty="0">
                <a:latin typeface="Calibri Light" pitchFamily="34" charset="0"/>
                <a:cs typeface="Arial"/>
              </a:rPr>
              <a:t> </a:t>
            </a:r>
            <a:r>
              <a:rPr sz="1600" spc="-5" dirty="0" smtClean="0">
                <a:latin typeface="Calibri Light" pitchFamily="34" charset="0"/>
                <a:cs typeface="Arial"/>
              </a:rPr>
              <a:t>€</a:t>
            </a:r>
            <a:r>
              <a:rPr lang="it-IT" sz="1600" spc="-5" dirty="0" smtClean="0">
                <a:latin typeface="Calibri Light" pitchFamily="34" charset="0"/>
                <a:cs typeface="Arial"/>
              </a:rPr>
              <a:t> </a:t>
            </a:r>
            <a:r>
              <a:rPr sz="1600" spc="-5" dirty="0" smtClean="0">
                <a:latin typeface="Calibri Light" pitchFamily="34" charset="0"/>
                <a:cs typeface="Arial"/>
              </a:rPr>
              <a:t>7.500</a:t>
            </a:r>
            <a:r>
              <a:rPr lang="it-IT" sz="1600" spc="-5" dirty="0" smtClean="0">
                <a:latin typeface="Calibri Light" pitchFamily="34" charset="0"/>
                <a:cs typeface="Arial"/>
              </a:rPr>
              <a:t> </a:t>
            </a:r>
            <a:r>
              <a:rPr sz="1600" spc="-5" dirty="0" smtClean="0">
                <a:latin typeface="Calibri Light" pitchFamily="34" charset="0"/>
                <a:cs typeface="Arial"/>
              </a:rPr>
              <a:t>(</a:t>
            </a:r>
            <a:r>
              <a:rPr sz="1600" spc="-5" dirty="0" err="1" smtClean="0">
                <a:latin typeface="Calibri Light" pitchFamily="34" charset="0"/>
                <a:cs typeface="Arial"/>
              </a:rPr>
              <a:t>settemilacinque</a:t>
            </a:r>
            <a:r>
              <a:rPr sz="1600" dirty="0" err="1" smtClean="0">
                <a:latin typeface="Calibri Light" pitchFamily="34" charset="0"/>
                <a:cs typeface="Arial"/>
              </a:rPr>
              <a:t>c</a:t>
            </a:r>
            <a:r>
              <a:rPr sz="1600" spc="-5" dirty="0" err="1" smtClean="0">
                <a:latin typeface="Calibri Light" pitchFamily="34" charset="0"/>
                <a:cs typeface="Arial"/>
              </a:rPr>
              <a:t>ento</a:t>
            </a:r>
            <a:r>
              <a:rPr sz="1600" spc="-5" dirty="0" smtClean="0">
                <a:latin typeface="Calibri Light" pitchFamily="34" charset="0"/>
                <a:cs typeface="Arial"/>
              </a:rPr>
              <a:t>/00)</a:t>
            </a:r>
            <a:r>
              <a:rPr lang="it-IT" sz="1600" spc="-5" dirty="0" smtClean="0">
                <a:latin typeface="Calibri Light" pitchFamily="34" charset="0"/>
                <a:cs typeface="Arial"/>
              </a:rPr>
              <a:t> </a:t>
            </a:r>
            <a:r>
              <a:rPr sz="1600" spc="-5" dirty="0" smtClean="0">
                <a:latin typeface="Calibri Light" pitchFamily="34" charset="0"/>
                <a:cs typeface="Arial"/>
              </a:rPr>
              <a:t>e</a:t>
            </a:r>
            <a:r>
              <a:rPr lang="it-IT" sz="1600" spc="-5" dirty="0" smtClean="0">
                <a:latin typeface="Calibri Light" pitchFamily="34" charset="0"/>
                <a:cs typeface="Arial"/>
              </a:rPr>
              <a:t> </a:t>
            </a:r>
            <a:r>
              <a:rPr sz="1600" spc="-5" dirty="0" err="1" smtClean="0">
                <a:latin typeface="Calibri Light" pitchFamily="34" charset="0"/>
                <a:cs typeface="Arial"/>
              </a:rPr>
              <a:t>prec</a:t>
            </a:r>
            <a:r>
              <a:rPr sz="1600" dirty="0" err="1" smtClean="0">
                <a:latin typeface="Calibri Light" pitchFamily="34" charset="0"/>
                <a:cs typeface="Arial"/>
              </a:rPr>
              <a:t>i</a:t>
            </a:r>
            <a:r>
              <a:rPr sz="1600" spc="-5" dirty="0" err="1" smtClean="0">
                <a:latin typeface="Calibri Light" pitchFamily="34" charset="0"/>
                <a:cs typeface="Arial"/>
              </a:rPr>
              <a:t>samente</a:t>
            </a:r>
            <a:r>
              <a:rPr lang="it-IT" sz="1600" spc="-5" dirty="0" smtClean="0">
                <a:latin typeface="Calibri Light" pitchFamily="34" charset="0"/>
                <a:cs typeface="Arial"/>
              </a:rPr>
              <a:t> </a:t>
            </a:r>
            <a:r>
              <a:rPr sz="1600" spc="-5" dirty="0" smtClean="0">
                <a:latin typeface="Calibri Light" pitchFamily="34" charset="0"/>
                <a:cs typeface="Arial"/>
              </a:rPr>
              <a:t>per</a:t>
            </a:r>
            <a:r>
              <a:rPr lang="it-IT" sz="1600" spc="-5" dirty="0" smtClean="0">
                <a:latin typeface="Calibri Light" pitchFamily="34" charset="0"/>
                <a:cs typeface="Arial"/>
              </a:rPr>
              <a:t> </a:t>
            </a:r>
            <a:r>
              <a:rPr sz="1600" spc="-5" dirty="0" smtClean="0">
                <a:latin typeface="Calibri Light" pitchFamily="34" charset="0"/>
                <a:cs typeface="Arial"/>
              </a:rPr>
              <a:t>un</a:t>
            </a:r>
            <a:r>
              <a:rPr lang="it-IT" sz="1600" spc="-5" dirty="0" smtClean="0">
                <a:latin typeface="Calibri Light" pitchFamily="34" charset="0"/>
                <a:cs typeface="Arial"/>
              </a:rPr>
              <a:t> </a:t>
            </a:r>
            <a:r>
              <a:rPr sz="1600" spc="-5" dirty="0" err="1" smtClean="0">
                <a:latin typeface="Calibri Light" pitchFamily="34" charset="0"/>
                <a:cs typeface="Arial"/>
              </a:rPr>
              <a:t>tota</a:t>
            </a:r>
            <a:r>
              <a:rPr sz="1600" dirty="0" err="1" smtClean="0">
                <a:latin typeface="Calibri Light" pitchFamily="34" charset="0"/>
                <a:cs typeface="Arial"/>
              </a:rPr>
              <a:t>l</a:t>
            </a:r>
            <a:r>
              <a:rPr sz="1600" spc="-5" dirty="0" err="1" smtClean="0">
                <a:latin typeface="Calibri Light" pitchFamily="34" charset="0"/>
                <a:cs typeface="Arial"/>
              </a:rPr>
              <a:t>e</a:t>
            </a:r>
            <a:r>
              <a:rPr lang="it-IT" sz="1600" spc="-5" dirty="0" smtClean="0">
                <a:latin typeface="Calibri Light" pitchFamily="34" charset="0"/>
                <a:cs typeface="Arial"/>
              </a:rPr>
              <a:t> </a:t>
            </a:r>
            <a:r>
              <a:rPr sz="1600" spc="-5" dirty="0" err="1" smtClean="0">
                <a:latin typeface="Calibri Light" pitchFamily="34" charset="0"/>
                <a:cs typeface="Arial"/>
              </a:rPr>
              <a:t>di</a:t>
            </a:r>
            <a:r>
              <a:rPr lang="it-IT" sz="1600" spc="-5" dirty="0" smtClean="0">
                <a:latin typeface="Calibri Light" pitchFamily="34" charset="0"/>
                <a:cs typeface="Arial"/>
              </a:rPr>
              <a:t> </a:t>
            </a:r>
            <a:r>
              <a:rPr sz="1600" spc="-5" dirty="0" smtClean="0">
                <a:latin typeface="Calibri Light" pitchFamily="34" charset="0"/>
                <a:cs typeface="Arial"/>
              </a:rPr>
              <a:t>€</a:t>
            </a:r>
            <a:r>
              <a:rPr lang="it-IT" sz="1600" spc="-5" dirty="0" smtClean="0">
                <a:latin typeface="Calibri Light" pitchFamily="34" charset="0"/>
                <a:cs typeface="Arial"/>
              </a:rPr>
              <a:t> _________________</a:t>
            </a:r>
            <a:endParaRPr sz="1600" dirty="0">
              <a:latin typeface="Calibri Light" pitchFamily="34" charset="0"/>
              <a:cs typeface="Arial"/>
            </a:endParaRPr>
          </a:p>
          <a:p>
            <a:pPr>
              <a:lnSpc>
                <a:spcPct val="100000"/>
              </a:lnSpc>
              <a:spcBef>
                <a:spcPts val="22"/>
              </a:spcBef>
            </a:pPr>
            <a:endParaRPr sz="1650" dirty="0">
              <a:latin typeface="Calibri Light" pitchFamily="34" charset="0"/>
              <a:cs typeface="Times New Roman"/>
            </a:endParaRPr>
          </a:p>
          <a:p>
            <a:pPr marL="12700" marR="5080" indent="220979" algn="just">
              <a:lnSpc>
                <a:spcPct val="100000"/>
              </a:lnSpc>
              <a:buFont typeface="Wingdings" pitchFamily="2" charset="2"/>
              <a:buChar char="q"/>
              <a:tabLst>
                <a:tab pos="4084954" algn="l"/>
              </a:tabLst>
            </a:pPr>
            <a:r>
              <a:rPr sz="1600" spc="-5" dirty="0">
                <a:latin typeface="Calibri Light" pitchFamily="34" charset="0"/>
                <a:cs typeface="Arial"/>
              </a:rPr>
              <a:t>di  avere,  per</a:t>
            </a:r>
            <a:r>
              <a:rPr sz="1600" spc="160" dirty="0">
                <a:latin typeface="Calibri Light" pitchFamily="34" charset="0"/>
                <a:cs typeface="Arial"/>
              </a:rPr>
              <a:t> </a:t>
            </a:r>
            <a:r>
              <a:rPr sz="1600" spc="-5" dirty="0">
                <a:latin typeface="Calibri Light" pitchFamily="34" charset="0"/>
                <a:cs typeface="Arial"/>
              </a:rPr>
              <a:t>l’anno</a:t>
            </a:r>
            <a:r>
              <a:rPr sz="1600" spc="355" dirty="0">
                <a:latin typeface="Calibri Light" pitchFamily="34" charset="0"/>
                <a:cs typeface="Arial"/>
              </a:rPr>
              <a:t> </a:t>
            </a:r>
            <a:r>
              <a:rPr sz="1600" spc="-5" dirty="0">
                <a:latin typeface="Calibri Light" pitchFamily="34" charset="0"/>
                <a:cs typeface="Arial"/>
              </a:rPr>
              <a:t>solare</a:t>
            </a:r>
            <a:r>
              <a:rPr sz="1600" u="heavy" spc="-5" dirty="0">
                <a:latin typeface="Calibri Light" pitchFamily="34" charset="0"/>
                <a:cs typeface="Times New Roman"/>
              </a:rPr>
              <a:t> 	</a:t>
            </a:r>
            <a:r>
              <a:rPr sz="1600" spc="-5" dirty="0">
                <a:latin typeface="Calibri Light" pitchFamily="34" charset="0"/>
                <a:cs typeface="Arial"/>
              </a:rPr>
              <a:t>, alla data odierna, percepito </a:t>
            </a:r>
            <a:r>
              <a:rPr sz="1600" spc="75" dirty="0">
                <a:latin typeface="Calibri Light" pitchFamily="34" charset="0"/>
                <a:cs typeface="Arial"/>
              </a:rPr>
              <a:t> </a:t>
            </a:r>
            <a:r>
              <a:rPr sz="1600" spc="-5" dirty="0">
                <a:latin typeface="Calibri Light" pitchFamily="34" charset="0"/>
                <a:cs typeface="Arial"/>
              </a:rPr>
              <a:t>compensi</a:t>
            </a:r>
            <a:r>
              <a:rPr sz="1600" spc="110" dirty="0">
                <a:latin typeface="Calibri Light" pitchFamily="34" charset="0"/>
                <a:cs typeface="Arial"/>
              </a:rPr>
              <a:t> </a:t>
            </a:r>
            <a:r>
              <a:rPr sz="1600" spc="-5" dirty="0">
                <a:latin typeface="Calibri Light" pitchFamily="34" charset="0"/>
                <a:cs typeface="Arial"/>
              </a:rPr>
              <a:t>per  prestazioni inerenti lo svolgimento di attività sportiva dilettantistica da altre  società/associazioni sportive  dilettantistiche  per  un importo  complessivo  superiore  a</a:t>
            </a:r>
            <a:r>
              <a:rPr sz="1600" spc="-165" dirty="0">
                <a:latin typeface="Calibri Light" pitchFamily="34" charset="0"/>
                <a:cs typeface="Arial"/>
              </a:rPr>
              <a:t> </a:t>
            </a:r>
            <a:r>
              <a:rPr sz="1600" spc="-5" dirty="0" smtClean="0">
                <a:latin typeface="Calibri Light" pitchFamily="34" charset="0"/>
                <a:cs typeface="Arial"/>
              </a:rPr>
              <a:t>€</a:t>
            </a:r>
            <a:r>
              <a:rPr lang="it-IT" sz="1600" spc="-5" dirty="0" smtClean="0">
                <a:latin typeface="Calibri Light" pitchFamily="34" charset="0"/>
                <a:cs typeface="Arial"/>
              </a:rPr>
              <a:t> </a:t>
            </a:r>
            <a:r>
              <a:rPr sz="1600" spc="-5" dirty="0" smtClean="0">
                <a:latin typeface="Calibri Light" pitchFamily="34" charset="0"/>
                <a:cs typeface="Arial"/>
              </a:rPr>
              <a:t>7.500</a:t>
            </a:r>
            <a:r>
              <a:rPr sz="1600" spc="5" dirty="0" smtClean="0">
                <a:latin typeface="Calibri Light" pitchFamily="34" charset="0"/>
                <a:cs typeface="Arial"/>
              </a:rPr>
              <a:t> </a:t>
            </a:r>
            <a:r>
              <a:rPr sz="1600" spc="-5" dirty="0">
                <a:latin typeface="Calibri Light" pitchFamily="34" charset="0"/>
                <a:cs typeface="Arial"/>
              </a:rPr>
              <a:t>(settemilacinquecento/00)</a:t>
            </a:r>
            <a:endParaRPr sz="1600" dirty="0">
              <a:latin typeface="Calibri Light" pitchFamily="34" charset="0"/>
              <a:cs typeface="Aria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lgn="ctr"/>
            <a:r>
              <a:rPr lang="it-IT" dirty="0" smtClean="0"/>
              <a:t>Certificazione del percipiente</a:t>
            </a:r>
            <a:endParaRPr lang="it-IT" dirty="0"/>
          </a:p>
        </p:txBody>
      </p:sp>
      <p:sp>
        <p:nvSpPr>
          <p:cNvPr id="9" name="Segnaposto contenuto 8"/>
          <p:cNvSpPr>
            <a:spLocks noGrp="1"/>
          </p:cNvSpPr>
          <p:nvPr>
            <p:ph idx="1"/>
          </p:nvPr>
        </p:nvSpPr>
        <p:spPr>
          <a:xfrm>
            <a:off x="1435100" y="1447800"/>
            <a:ext cx="7499350" cy="4285456"/>
          </a:xfrm>
        </p:spPr>
        <p:txBody>
          <a:bodyPr/>
          <a:lstStyle/>
          <a:p>
            <a:pPr marL="12700" marR="5080" algn="just">
              <a:lnSpc>
                <a:spcPct val="100000"/>
              </a:lnSpc>
              <a:buNone/>
            </a:pPr>
            <a:r>
              <a:rPr lang="it-IT" sz="2000" spc="-5" dirty="0" smtClean="0">
                <a:latin typeface="Calibri Light" pitchFamily="34" charset="0"/>
                <a:cs typeface="Arial"/>
              </a:rPr>
              <a:t>Il sottoscritto </a:t>
            </a:r>
            <a:r>
              <a:rPr lang="it-IT" sz="2000" dirty="0" smtClean="0">
                <a:latin typeface="Calibri Light" pitchFamily="34" charset="0"/>
                <a:cs typeface="Arial"/>
              </a:rPr>
              <a:t>si impegna a </a:t>
            </a:r>
            <a:r>
              <a:rPr lang="it-IT" sz="2000" spc="-5" dirty="0" smtClean="0">
                <a:latin typeface="Calibri Light" pitchFamily="34" charset="0"/>
                <a:cs typeface="Arial"/>
              </a:rPr>
              <a:t>comunicare preventivamente, </a:t>
            </a:r>
            <a:r>
              <a:rPr lang="it-IT" sz="2000" dirty="0" smtClean="0">
                <a:latin typeface="Calibri Light" pitchFamily="34" charset="0"/>
                <a:cs typeface="Arial"/>
              </a:rPr>
              <a:t>a </a:t>
            </a:r>
            <a:r>
              <a:rPr lang="it-IT" sz="2000" spc="-5" dirty="0" smtClean="0">
                <a:latin typeface="Calibri Light" pitchFamily="34" charset="0"/>
                <a:cs typeface="Arial"/>
              </a:rPr>
              <a:t>codesta </a:t>
            </a:r>
            <a:r>
              <a:rPr lang="it-IT" sz="2000" spc="545" dirty="0" smtClean="0">
                <a:latin typeface="Calibri Light" pitchFamily="34" charset="0"/>
                <a:cs typeface="Arial"/>
              </a:rPr>
              <a:t> </a:t>
            </a:r>
            <a:r>
              <a:rPr lang="it-IT" sz="2000" spc="-5" dirty="0" smtClean="0">
                <a:latin typeface="Calibri Light" pitchFamily="34" charset="0"/>
                <a:cs typeface="Arial"/>
              </a:rPr>
              <a:t>società/associazione sportiva </a:t>
            </a:r>
            <a:r>
              <a:rPr lang="it-IT" sz="2000" dirty="0" smtClean="0">
                <a:latin typeface="Calibri Light" pitchFamily="34" charset="0"/>
                <a:cs typeface="Arial"/>
              </a:rPr>
              <a:t>dilettantistica, all’atto dell’erogazione dei  </a:t>
            </a:r>
            <a:r>
              <a:rPr lang="it-IT" sz="2000" spc="-5" dirty="0" smtClean="0">
                <a:latin typeface="Calibri Light" pitchFamily="34" charset="0"/>
                <a:cs typeface="Arial"/>
              </a:rPr>
              <a:t>compensi </a:t>
            </a:r>
            <a:r>
              <a:rPr lang="it-IT" sz="2000" dirty="0" smtClean="0">
                <a:latin typeface="Calibri Light" pitchFamily="34" charset="0"/>
                <a:cs typeface="Arial"/>
              </a:rPr>
              <a:t>di cui all’art. </a:t>
            </a:r>
            <a:r>
              <a:rPr lang="it-IT" sz="2000" spc="-5" dirty="0" smtClean="0">
                <a:latin typeface="Calibri Light" pitchFamily="34" charset="0"/>
                <a:cs typeface="Arial"/>
              </a:rPr>
              <a:t>67, comma </a:t>
            </a:r>
            <a:r>
              <a:rPr lang="it-IT" sz="2000" spc="-10" dirty="0" smtClean="0">
                <a:latin typeface="Calibri Light" pitchFamily="34" charset="0"/>
                <a:cs typeface="Arial"/>
              </a:rPr>
              <a:t>1, </a:t>
            </a:r>
            <a:r>
              <a:rPr lang="it-IT" sz="2000" spc="-5" dirty="0" smtClean="0">
                <a:latin typeface="Calibri Light" pitchFamily="34" charset="0"/>
                <a:cs typeface="Arial"/>
              </a:rPr>
              <a:t>lettera m, </a:t>
            </a:r>
            <a:r>
              <a:rPr lang="it-IT" sz="2000" dirty="0" smtClean="0">
                <a:latin typeface="Calibri Light" pitchFamily="34" charset="0"/>
                <a:cs typeface="Arial"/>
              </a:rPr>
              <a:t>TUIR, </a:t>
            </a:r>
            <a:r>
              <a:rPr lang="it-IT" sz="2000" spc="-5" dirty="0" smtClean="0">
                <a:latin typeface="Calibri Light" pitchFamily="34" charset="0"/>
                <a:cs typeface="Arial"/>
              </a:rPr>
              <a:t>l’ammontare  </a:t>
            </a:r>
            <a:r>
              <a:rPr lang="it-IT" sz="2000" dirty="0" smtClean="0">
                <a:latin typeface="Calibri Light" pitchFamily="34" charset="0"/>
                <a:cs typeface="Arial"/>
              </a:rPr>
              <a:t>complessivo annuo al </a:t>
            </a:r>
            <a:r>
              <a:rPr lang="it-IT" sz="2000" spc="-5" dirty="0" smtClean="0">
                <a:latin typeface="Calibri Light" pitchFamily="34" charset="0"/>
                <a:cs typeface="Arial"/>
              </a:rPr>
              <a:t>momento </a:t>
            </a:r>
            <a:r>
              <a:rPr lang="it-IT" sz="2000" dirty="0" smtClean="0">
                <a:latin typeface="Calibri Light" pitchFamily="34" charset="0"/>
                <a:cs typeface="Arial"/>
              </a:rPr>
              <a:t>raggiunto, con </a:t>
            </a:r>
            <a:r>
              <a:rPr lang="it-IT" sz="2000" spc="-5" dirty="0" smtClean="0">
                <a:latin typeface="Calibri Light" pitchFamily="34" charset="0"/>
                <a:cs typeface="Arial"/>
              </a:rPr>
              <a:t>particolare riguardo </a:t>
            </a:r>
            <a:r>
              <a:rPr lang="it-IT" sz="2000" dirty="0" smtClean="0">
                <a:latin typeface="Calibri Light" pitchFamily="34" charset="0"/>
                <a:cs typeface="Arial"/>
              </a:rPr>
              <a:t>al  </a:t>
            </a:r>
            <a:r>
              <a:rPr lang="it-IT" sz="2000" spc="-5" dirty="0" smtClean="0">
                <a:latin typeface="Calibri Light" pitchFamily="34" charset="0"/>
                <a:cs typeface="Arial"/>
              </a:rPr>
              <a:t>limite in </a:t>
            </a:r>
            <a:r>
              <a:rPr lang="it-IT" sz="2000" dirty="0" smtClean="0">
                <a:latin typeface="Calibri Light" pitchFamily="34" charset="0"/>
                <a:cs typeface="Arial"/>
              </a:rPr>
              <a:t>franchigia di euro </a:t>
            </a:r>
            <a:r>
              <a:rPr lang="it-IT" sz="2000" spc="-5" dirty="0" smtClean="0">
                <a:latin typeface="Calibri Light" pitchFamily="34" charset="0"/>
                <a:cs typeface="Arial"/>
              </a:rPr>
              <a:t>7.500,00</a:t>
            </a:r>
            <a:r>
              <a:rPr lang="it-IT" sz="2000" spc="-75" dirty="0" smtClean="0">
                <a:latin typeface="Calibri Light" pitchFamily="34" charset="0"/>
                <a:cs typeface="Arial"/>
              </a:rPr>
              <a:t> </a:t>
            </a:r>
            <a:r>
              <a:rPr lang="it-IT" sz="2000" dirty="0" smtClean="0">
                <a:latin typeface="Calibri Light" pitchFamily="34" charset="0"/>
                <a:cs typeface="Arial"/>
              </a:rPr>
              <a:t>annui.</a:t>
            </a:r>
          </a:p>
          <a:p>
            <a:pPr marL="12700" algn="just">
              <a:lnSpc>
                <a:spcPct val="100000"/>
              </a:lnSpc>
              <a:buNone/>
            </a:pPr>
            <a:r>
              <a:rPr lang="it-IT" sz="2000" dirty="0" smtClean="0">
                <a:latin typeface="Calibri Light" pitchFamily="34" charset="0"/>
                <a:cs typeface="Arial"/>
              </a:rPr>
              <a:t>Dichiaro </a:t>
            </a:r>
            <a:r>
              <a:rPr lang="it-IT" sz="2000" spc="-5" dirty="0" smtClean="0">
                <a:latin typeface="Calibri Light" pitchFamily="34" charset="0"/>
                <a:cs typeface="Arial"/>
              </a:rPr>
              <a:t>inoltre </a:t>
            </a:r>
            <a:r>
              <a:rPr lang="it-IT" sz="2000" dirty="0" smtClean="0">
                <a:latin typeface="Calibri Light" pitchFamily="34" charset="0"/>
                <a:cs typeface="Arial"/>
              </a:rPr>
              <a:t>di </a:t>
            </a:r>
            <a:r>
              <a:rPr lang="it-IT" sz="2000" spc="-5" dirty="0" smtClean="0">
                <a:latin typeface="Calibri Light" pitchFamily="34" charset="0"/>
                <a:cs typeface="Arial"/>
              </a:rPr>
              <a:t>essere stato/a informato/a  </a:t>
            </a:r>
            <a:r>
              <a:rPr lang="it-IT" sz="2000" dirty="0" smtClean="0">
                <a:latin typeface="Calibri Light" pitchFamily="34" charset="0"/>
                <a:cs typeface="Arial"/>
              </a:rPr>
              <a:t>da c</a:t>
            </a:r>
            <a:r>
              <a:rPr lang="it-IT" sz="2000" spc="-5" dirty="0" smtClean="0">
                <a:latin typeface="Calibri Light" pitchFamily="34" charset="0"/>
                <a:cs typeface="Arial"/>
              </a:rPr>
              <a:t>odesta </a:t>
            </a:r>
            <a:r>
              <a:rPr lang="it-IT" sz="2000" dirty="0" smtClean="0">
                <a:latin typeface="Calibri Light" pitchFamily="34" charset="0"/>
                <a:cs typeface="Arial"/>
              </a:rPr>
              <a:t>società/associazione </a:t>
            </a:r>
            <a:r>
              <a:rPr lang="it-IT" sz="2000" spc="-5" dirty="0" smtClean="0">
                <a:latin typeface="Calibri Light" pitchFamily="34" charset="0"/>
                <a:cs typeface="Arial"/>
              </a:rPr>
              <a:t>sportiva  dilettantistica   </a:t>
            </a:r>
            <a:r>
              <a:rPr lang="it-IT" sz="2000" dirty="0" smtClean="0">
                <a:latin typeface="Calibri Light" pitchFamily="34" charset="0"/>
                <a:cs typeface="Arial"/>
              </a:rPr>
              <a:t>che, </a:t>
            </a:r>
            <a:r>
              <a:rPr lang="it-IT" sz="2000" spc="-5" dirty="0" smtClean="0">
                <a:latin typeface="Calibri Light" pitchFamily="34" charset="0"/>
                <a:cs typeface="Arial"/>
              </a:rPr>
              <a:t>in  </a:t>
            </a:r>
            <a:r>
              <a:rPr lang="it-IT" sz="2000" dirty="0" smtClean="0">
                <a:latin typeface="Calibri Light" pitchFamily="34" charset="0"/>
                <a:cs typeface="Arial"/>
              </a:rPr>
              <a:t>caso  di</a:t>
            </a:r>
            <a:r>
              <a:rPr lang="it-IT" sz="2000" spc="490" dirty="0" smtClean="0">
                <a:latin typeface="Calibri Light" pitchFamily="34" charset="0"/>
                <a:cs typeface="Arial"/>
              </a:rPr>
              <a:t> </a:t>
            </a:r>
            <a:r>
              <a:rPr lang="it-IT" sz="2000" dirty="0" smtClean="0">
                <a:latin typeface="Calibri Light" pitchFamily="34" charset="0"/>
                <a:cs typeface="Arial"/>
              </a:rPr>
              <a:t>mancata preventiva comunicazione di cui sopra per la quale la società/associazione sportiva dilettantistica incorra in sanzioni amministrative </a:t>
            </a:r>
            <a:r>
              <a:rPr lang="it-IT" sz="2000" spc="-5" dirty="0" smtClean="0">
                <a:solidFill>
                  <a:prstClr val="black"/>
                </a:solidFill>
                <a:latin typeface="Calibri Light" pitchFamily="34" charset="0"/>
                <a:cs typeface="Arial"/>
              </a:rPr>
              <a:t>per il mancato versamento </a:t>
            </a:r>
            <a:r>
              <a:rPr lang="it-IT" sz="2000" dirty="0" smtClean="0">
                <a:solidFill>
                  <a:prstClr val="black"/>
                </a:solidFill>
                <a:latin typeface="Calibri Light" pitchFamily="34" charset="0"/>
                <a:cs typeface="Arial"/>
              </a:rPr>
              <a:t>di ritenute a </a:t>
            </a:r>
            <a:r>
              <a:rPr lang="it-IT" sz="2000" spc="-5" dirty="0" smtClean="0">
                <a:solidFill>
                  <a:prstClr val="black"/>
                </a:solidFill>
                <a:latin typeface="Calibri Light" pitchFamily="34" charset="0"/>
                <a:cs typeface="Arial"/>
              </a:rPr>
              <a:t>titolo </a:t>
            </a:r>
            <a:r>
              <a:rPr lang="it-IT" sz="2000" dirty="0" smtClean="0">
                <a:solidFill>
                  <a:prstClr val="black"/>
                </a:solidFill>
                <a:latin typeface="Calibri Light" pitchFamily="34" charset="0"/>
                <a:cs typeface="Arial"/>
              </a:rPr>
              <a:t>d’imposta  o a </a:t>
            </a:r>
            <a:r>
              <a:rPr lang="it-IT" sz="2000" spc="-5" dirty="0" smtClean="0">
                <a:solidFill>
                  <a:prstClr val="black"/>
                </a:solidFill>
                <a:latin typeface="Calibri Light" pitchFamily="34" charset="0"/>
                <a:cs typeface="Arial"/>
              </a:rPr>
              <a:t>titolo </a:t>
            </a:r>
            <a:r>
              <a:rPr lang="it-IT" sz="2000" dirty="0" smtClean="0">
                <a:solidFill>
                  <a:prstClr val="black"/>
                </a:solidFill>
                <a:latin typeface="Calibri Light" pitchFamily="34" charset="0"/>
                <a:cs typeface="Arial"/>
              </a:rPr>
              <a:t>di acconto, </a:t>
            </a:r>
            <a:r>
              <a:rPr lang="it-IT" sz="2000" spc="-5" dirty="0" smtClean="0">
                <a:solidFill>
                  <a:prstClr val="black"/>
                </a:solidFill>
                <a:latin typeface="Calibri Light" pitchFamily="34" charset="0"/>
                <a:cs typeface="Arial"/>
              </a:rPr>
              <a:t>le stesse saranno direttamente imputate </a:t>
            </a:r>
            <a:r>
              <a:rPr lang="it-IT" sz="2000" dirty="0" smtClean="0">
                <a:solidFill>
                  <a:prstClr val="black"/>
                </a:solidFill>
                <a:latin typeface="Calibri Light" pitchFamily="34" charset="0"/>
                <a:cs typeface="Arial"/>
              </a:rPr>
              <a:t>a </a:t>
            </a:r>
            <a:r>
              <a:rPr lang="it-IT" sz="2000" spc="-5" dirty="0" smtClean="0">
                <a:solidFill>
                  <a:prstClr val="black"/>
                </a:solidFill>
                <a:latin typeface="Calibri Light" pitchFamily="34" charset="0"/>
                <a:cs typeface="Arial"/>
              </a:rPr>
              <a:t>mio  </a:t>
            </a:r>
            <a:r>
              <a:rPr lang="it-IT" sz="2000" dirty="0" smtClean="0">
                <a:solidFill>
                  <a:prstClr val="black"/>
                </a:solidFill>
                <a:latin typeface="Calibri Light" pitchFamily="34" charset="0"/>
                <a:cs typeface="Arial"/>
              </a:rPr>
              <a:t>carico.</a:t>
            </a:r>
            <a:endParaRPr lang="it-IT" sz="2000" dirty="0" smtClean="0">
              <a:latin typeface="Calibri Light" pitchFamily="34" charset="0"/>
              <a:cs typeface="Arial"/>
            </a:endParaRPr>
          </a:p>
          <a:p>
            <a:endParaRPr lang="it-IT" sz="2000" dirty="0">
              <a:latin typeface="Calibri Light"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15616" y="1020064"/>
            <a:ext cx="7502527" cy="5577288"/>
          </a:xfrm>
          <a:prstGeom prst="rect">
            <a:avLst/>
          </a:prstGeom>
        </p:spPr>
        <p:txBody>
          <a:bodyPr vert="horz" wrap="square" lIns="0" tIns="0" rIns="0" bIns="0" rtlCol="0">
            <a:spAutoFit/>
          </a:bodyPr>
          <a:lstStyle/>
          <a:p>
            <a:pPr marL="367665" marR="8255" indent="-354965" algn="just">
              <a:lnSpc>
                <a:spcPct val="100000"/>
              </a:lnSpc>
              <a:buAutoNum type="arabicPeriod"/>
              <a:tabLst>
                <a:tab pos="314960" algn="l"/>
              </a:tabLst>
            </a:pPr>
            <a:r>
              <a:rPr sz="2000" dirty="0">
                <a:latin typeface="Calibri Light" pitchFamily="34" charset="0"/>
                <a:cs typeface="Arial"/>
              </a:rPr>
              <a:t>Farsi rilasciare dal </a:t>
            </a:r>
            <a:r>
              <a:rPr sz="2000" spc="-5" dirty="0">
                <a:latin typeface="Calibri Light" pitchFamily="34" charset="0"/>
                <a:cs typeface="Arial"/>
              </a:rPr>
              <a:t>collaboratore la dichiarazione </a:t>
            </a:r>
            <a:r>
              <a:rPr sz="2000" spc="-10" dirty="0">
                <a:latin typeface="Calibri Light" pitchFamily="34" charset="0"/>
                <a:cs typeface="Arial"/>
              </a:rPr>
              <a:t>di </a:t>
            </a:r>
            <a:r>
              <a:rPr sz="2000" dirty="0">
                <a:latin typeface="Calibri Light" pitchFamily="34" charset="0"/>
                <a:cs typeface="Arial"/>
              </a:rPr>
              <a:t>mancato </a:t>
            </a:r>
            <a:r>
              <a:rPr sz="2000" spc="-5" dirty="0">
                <a:latin typeface="Calibri Light" pitchFamily="34" charset="0"/>
                <a:cs typeface="Arial"/>
              </a:rPr>
              <a:t>supero  </a:t>
            </a:r>
            <a:r>
              <a:rPr sz="2000" dirty="0">
                <a:latin typeface="Calibri Light" pitchFamily="34" charset="0"/>
                <a:cs typeface="Arial"/>
              </a:rPr>
              <a:t>del </a:t>
            </a:r>
            <a:r>
              <a:rPr sz="2000" spc="-5" dirty="0">
                <a:latin typeface="Calibri Light" pitchFamily="34" charset="0"/>
                <a:cs typeface="Arial"/>
              </a:rPr>
              <a:t>limite</a:t>
            </a:r>
            <a:r>
              <a:rPr sz="2000" spc="-60" dirty="0">
                <a:latin typeface="Calibri Light" pitchFamily="34" charset="0"/>
                <a:cs typeface="Arial"/>
              </a:rPr>
              <a:t> </a:t>
            </a:r>
            <a:r>
              <a:rPr sz="2000" dirty="0">
                <a:latin typeface="Calibri Light" pitchFamily="34" charset="0"/>
                <a:cs typeface="Arial"/>
              </a:rPr>
              <a:t>esente;</a:t>
            </a:r>
          </a:p>
          <a:p>
            <a:pPr marL="367665" marR="5080" indent="-354965" algn="just">
              <a:lnSpc>
                <a:spcPct val="100000"/>
              </a:lnSpc>
              <a:buAutoNum type="arabicPeriod"/>
              <a:tabLst>
                <a:tab pos="302260" algn="l"/>
              </a:tabLst>
            </a:pPr>
            <a:r>
              <a:rPr sz="2000" spc="-5" dirty="0">
                <a:latin typeface="Calibri Light" pitchFamily="34" charset="0"/>
                <a:cs typeface="Arial"/>
              </a:rPr>
              <a:t>Pagare </a:t>
            </a:r>
            <a:r>
              <a:rPr sz="2000" dirty="0">
                <a:latin typeface="Calibri Light" pitchFamily="34" charset="0"/>
                <a:cs typeface="Arial"/>
              </a:rPr>
              <a:t>con </a:t>
            </a:r>
            <a:r>
              <a:rPr sz="2000" spc="-5" dirty="0">
                <a:latin typeface="Calibri Light" pitchFamily="34" charset="0"/>
                <a:cs typeface="Arial"/>
              </a:rPr>
              <a:t>A/B </a:t>
            </a:r>
            <a:r>
              <a:rPr sz="2000" dirty="0">
                <a:latin typeface="Calibri Light" pitchFamily="34" charset="0"/>
                <a:cs typeface="Arial"/>
              </a:rPr>
              <a:t>o altri </a:t>
            </a:r>
            <a:r>
              <a:rPr sz="2000" spc="-5" dirty="0">
                <a:latin typeface="Calibri Light" pitchFamily="34" charset="0"/>
                <a:cs typeface="Arial"/>
              </a:rPr>
              <a:t>strumenti tracciabili </a:t>
            </a:r>
            <a:r>
              <a:rPr sz="2000" dirty="0">
                <a:latin typeface="Calibri Light" pitchFamily="34" charset="0"/>
                <a:cs typeface="Arial"/>
              </a:rPr>
              <a:t>se </a:t>
            </a:r>
            <a:r>
              <a:rPr sz="2000" spc="-5" dirty="0">
                <a:latin typeface="Calibri Light" pitchFamily="34" charset="0"/>
                <a:cs typeface="Arial"/>
              </a:rPr>
              <a:t>il </a:t>
            </a:r>
            <a:r>
              <a:rPr sz="2000" dirty="0">
                <a:latin typeface="Calibri Light" pitchFamily="34" charset="0"/>
                <a:cs typeface="Arial"/>
              </a:rPr>
              <a:t>compenso è &gt; € </a:t>
            </a:r>
            <a:r>
              <a:rPr lang="it-IT" sz="2000" dirty="0" smtClean="0">
                <a:latin typeface="Calibri Light" pitchFamily="34" charset="0"/>
                <a:cs typeface="Arial"/>
              </a:rPr>
              <a:t>1.000</a:t>
            </a:r>
            <a:r>
              <a:rPr sz="2000" dirty="0" smtClean="0">
                <a:latin typeface="Calibri Light" pitchFamily="34" charset="0"/>
                <a:cs typeface="Arial"/>
              </a:rPr>
              <a:t> </a:t>
            </a:r>
            <a:r>
              <a:rPr sz="2000" dirty="0">
                <a:latin typeface="Calibri Light" pitchFamily="34" charset="0"/>
                <a:cs typeface="Arial"/>
              </a:rPr>
              <a:t>(art. 25, </a:t>
            </a:r>
            <a:r>
              <a:rPr sz="2000" spc="-5" dirty="0">
                <a:latin typeface="Calibri Light" pitchFamily="34" charset="0"/>
                <a:cs typeface="Arial"/>
              </a:rPr>
              <a:t>l. </a:t>
            </a:r>
            <a:r>
              <a:rPr sz="2000" dirty="0">
                <a:latin typeface="Calibri Light" pitchFamily="34" charset="0"/>
                <a:cs typeface="Arial"/>
              </a:rPr>
              <a:t>133/1999) – attenzione ai pagamenti</a:t>
            </a:r>
            <a:r>
              <a:rPr sz="2000" spc="-210" dirty="0">
                <a:latin typeface="Calibri Light" pitchFamily="34" charset="0"/>
                <a:cs typeface="Arial"/>
              </a:rPr>
              <a:t> </a:t>
            </a:r>
            <a:r>
              <a:rPr sz="2000" dirty="0">
                <a:latin typeface="Calibri Light" pitchFamily="34" charset="0"/>
                <a:cs typeface="Arial"/>
              </a:rPr>
              <a:t>frazionati;</a:t>
            </a:r>
          </a:p>
          <a:p>
            <a:pPr marL="292735" indent="-280035">
              <a:lnSpc>
                <a:spcPct val="100000"/>
              </a:lnSpc>
              <a:buAutoNum type="arabicPeriod"/>
              <a:tabLst>
                <a:tab pos="293370" algn="l"/>
              </a:tabLst>
            </a:pPr>
            <a:r>
              <a:rPr lang="it-IT" sz="2000" dirty="0" smtClean="0">
                <a:latin typeface="Calibri Light" pitchFamily="34" charset="0"/>
                <a:cs typeface="Arial"/>
              </a:rPr>
              <a:t> </a:t>
            </a:r>
            <a:r>
              <a:rPr sz="2000" dirty="0" smtClean="0">
                <a:latin typeface="Calibri Light" pitchFamily="34" charset="0"/>
                <a:cs typeface="Arial"/>
              </a:rPr>
              <a:t>Farsi </a:t>
            </a:r>
            <a:r>
              <a:rPr sz="2000" dirty="0">
                <a:latin typeface="Calibri Light" pitchFamily="34" charset="0"/>
                <a:cs typeface="Arial"/>
              </a:rPr>
              <a:t>firmare ricevuta </a:t>
            </a:r>
            <a:r>
              <a:rPr sz="2000" spc="-5" dirty="0">
                <a:latin typeface="Calibri Light" pitchFamily="34" charset="0"/>
                <a:cs typeface="Arial"/>
              </a:rPr>
              <a:t>in </a:t>
            </a:r>
            <a:r>
              <a:rPr sz="2000" dirty="0">
                <a:latin typeface="Calibri Light" pitchFamily="34" charset="0"/>
                <a:cs typeface="Arial"/>
              </a:rPr>
              <a:t>bollo se importo è superiore a €</a:t>
            </a:r>
            <a:r>
              <a:rPr sz="2000" spc="-170" dirty="0">
                <a:latin typeface="Calibri Light" pitchFamily="34" charset="0"/>
                <a:cs typeface="Arial"/>
              </a:rPr>
              <a:t> </a:t>
            </a:r>
            <a:r>
              <a:rPr sz="2000" dirty="0" smtClean="0">
                <a:latin typeface="Calibri Light" pitchFamily="34" charset="0"/>
                <a:cs typeface="Arial"/>
              </a:rPr>
              <a:t>77,47;</a:t>
            </a:r>
            <a:endParaRPr lang="it-IT" sz="2000" dirty="0" smtClean="0">
              <a:latin typeface="Calibri Light" pitchFamily="34" charset="0"/>
              <a:cs typeface="Arial"/>
            </a:endParaRPr>
          </a:p>
          <a:p>
            <a:pPr marL="292735" indent="-280035">
              <a:lnSpc>
                <a:spcPct val="100000"/>
              </a:lnSpc>
              <a:buAutoNum type="arabicPeriod"/>
              <a:tabLst>
                <a:tab pos="293370" algn="l"/>
              </a:tabLst>
            </a:pPr>
            <a:r>
              <a:rPr lang="it-IT" sz="2000" spc="-20" dirty="0" smtClean="0">
                <a:latin typeface="Calibri Light" pitchFamily="34" charset="0"/>
                <a:cs typeface="Arial"/>
              </a:rPr>
              <a:t> </a:t>
            </a:r>
            <a:r>
              <a:rPr sz="2000" spc="-20" dirty="0" err="1" smtClean="0">
                <a:latin typeface="Calibri Light" pitchFamily="34" charset="0"/>
                <a:cs typeface="Arial"/>
              </a:rPr>
              <a:t>Versare</a:t>
            </a:r>
            <a:r>
              <a:rPr sz="2000" spc="-20" dirty="0" smtClean="0">
                <a:latin typeface="Calibri Light" pitchFamily="34" charset="0"/>
                <a:cs typeface="Arial"/>
              </a:rPr>
              <a:t> </a:t>
            </a:r>
            <a:r>
              <a:rPr sz="2000" spc="-5" dirty="0">
                <a:latin typeface="Calibri Light" pitchFamily="34" charset="0"/>
                <a:cs typeface="Arial"/>
              </a:rPr>
              <a:t>le </a:t>
            </a:r>
            <a:r>
              <a:rPr sz="2000" dirty="0">
                <a:latin typeface="Calibri Light" pitchFamily="34" charset="0"/>
                <a:cs typeface="Arial"/>
              </a:rPr>
              <a:t>eventuali </a:t>
            </a:r>
            <a:r>
              <a:rPr sz="2000" spc="-5" dirty="0">
                <a:latin typeface="Calibri Light" pitchFamily="34" charset="0"/>
                <a:cs typeface="Arial"/>
              </a:rPr>
              <a:t>ritenute (IRPEF </a:t>
            </a:r>
            <a:r>
              <a:rPr sz="2000" dirty="0">
                <a:latin typeface="Calibri Light" pitchFamily="34" charset="0"/>
                <a:cs typeface="Arial"/>
              </a:rPr>
              <a:t>23 % + </a:t>
            </a:r>
            <a:r>
              <a:rPr sz="2000" spc="-5" dirty="0">
                <a:latin typeface="Calibri Light" pitchFamily="34" charset="0"/>
                <a:cs typeface="Arial"/>
              </a:rPr>
              <a:t>add.li) operate entro il  </a:t>
            </a:r>
            <a:r>
              <a:rPr sz="2000" dirty="0">
                <a:latin typeface="Calibri Light" pitchFamily="34" charset="0"/>
                <a:cs typeface="Arial"/>
              </a:rPr>
              <a:t>giorno 16 del mese successivo al pagamento del</a:t>
            </a:r>
            <a:r>
              <a:rPr sz="2000" spc="-125" dirty="0">
                <a:latin typeface="Calibri Light" pitchFamily="34" charset="0"/>
                <a:cs typeface="Arial"/>
              </a:rPr>
              <a:t> </a:t>
            </a:r>
            <a:r>
              <a:rPr sz="2000" dirty="0">
                <a:latin typeface="Calibri Light" pitchFamily="34" charset="0"/>
                <a:cs typeface="Arial"/>
              </a:rPr>
              <a:t>compenso;</a:t>
            </a:r>
          </a:p>
          <a:p>
            <a:pPr marL="367665" marR="8255" indent="-354965" algn="just">
              <a:lnSpc>
                <a:spcPct val="100000"/>
              </a:lnSpc>
              <a:buAutoNum type="arabicPeriod"/>
              <a:tabLst>
                <a:tab pos="395605" algn="l"/>
              </a:tabLst>
            </a:pPr>
            <a:r>
              <a:rPr sz="2000" dirty="0">
                <a:latin typeface="Calibri Light" pitchFamily="34" charset="0"/>
                <a:cs typeface="Arial"/>
              </a:rPr>
              <a:t>Rilasciare a ciascun </a:t>
            </a:r>
            <a:r>
              <a:rPr sz="2000" spc="-5" dirty="0">
                <a:latin typeface="Calibri Light" pitchFamily="34" charset="0"/>
                <a:cs typeface="Arial"/>
              </a:rPr>
              <a:t>percettore, entro il 28.02 </a:t>
            </a:r>
            <a:r>
              <a:rPr sz="2000" dirty="0">
                <a:latin typeface="Calibri Light" pitchFamily="34" charset="0"/>
                <a:cs typeface="Arial"/>
              </a:rPr>
              <a:t>dell’anno successivo,  una </a:t>
            </a:r>
            <a:r>
              <a:rPr sz="2000" dirty="0" err="1">
                <a:latin typeface="Calibri Light" pitchFamily="34" charset="0"/>
                <a:cs typeface="Arial"/>
              </a:rPr>
              <a:t>certificazione</a:t>
            </a:r>
            <a:r>
              <a:rPr sz="2000" dirty="0">
                <a:latin typeface="Calibri Light" pitchFamily="34" charset="0"/>
                <a:cs typeface="Arial"/>
              </a:rPr>
              <a:t> </a:t>
            </a:r>
            <a:r>
              <a:rPr sz="2000" dirty="0" smtClean="0">
                <a:latin typeface="Calibri Light" pitchFamily="34" charset="0"/>
                <a:cs typeface="Arial"/>
              </a:rPr>
              <a:t>(</a:t>
            </a:r>
            <a:r>
              <a:rPr lang="it-IT" sz="2000" dirty="0" smtClean="0">
                <a:latin typeface="Calibri Light" pitchFamily="34" charset="0"/>
                <a:cs typeface="Arial"/>
              </a:rPr>
              <a:t>C.U. o forma libera</a:t>
            </a:r>
            <a:r>
              <a:rPr sz="2000" dirty="0" smtClean="0">
                <a:latin typeface="Calibri Light" pitchFamily="34" charset="0"/>
                <a:cs typeface="Arial"/>
              </a:rPr>
              <a:t>) </a:t>
            </a:r>
            <a:r>
              <a:rPr sz="2000" dirty="0">
                <a:latin typeface="Calibri Light" pitchFamily="34" charset="0"/>
                <a:cs typeface="Arial"/>
              </a:rPr>
              <a:t>riepilogativa delle </a:t>
            </a:r>
            <a:r>
              <a:rPr sz="2000" spc="-5" dirty="0">
                <a:latin typeface="Calibri Light" pitchFamily="34" charset="0"/>
                <a:cs typeface="Arial"/>
              </a:rPr>
              <a:t>somme erogate  </a:t>
            </a:r>
            <a:r>
              <a:rPr sz="2000" dirty="0">
                <a:latin typeface="Calibri Light" pitchFamily="34" charset="0"/>
                <a:cs typeface="Arial"/>
              </a:rPr>
              <a:t>(anche se complessivamente &lt; a €</a:t>
            </a:r>
            <a:r>
              <a:rPr sz="2000" spc="-150" dirty="0">
                <a:latin typeface="Calibri Light" pitchFamily="34" charset="0"/>
                <a:cs typeface="Arial"/>
              </a:rPr>
              <a:t> </a:t>
            </a:r>
            <a:r>
              <a:rPr sz="2000" dirty="0">
                <a:latin typeface="Calibri Light" pitchFamily="34" charset="0"/>
                <a:cs typeface="Arial"/>
              </a:rPr>
              <a:t>7.500</a:t>
            </a:r>
            <a:r>
              <a:rPr sz="2000" dirty="0" smtClean="0">
                <a:latin typeface="Calibri Light" pitchFamily="34" charset="0"/>
                <a:cs typeface="Arial"/>
              </a:rPr>
              <a:t>);</a:t>
            </a:r>
            <a:endParaRPr lang="it-IT" sz="2000" dirty="0" smtClean="0">
              <a:latin typeface="Calibri Light" pitchFamily="34" charset="0"/>
              <a:cs typeface="Arial"/>
            </a:endParaRPr>
          </a:p>
          <a:p>
            <a:pPr marL="367665" marR="8255" indent="-354965" algn="just">
              <a:lnSpc>
                <a:spcPct val="100000"/>
              </a:lnSpc>
              <a:buAutoNum type="arabicPeriod"/>
              <a:tabLst>
                <a:tab pos="395605" algn="l"/>
              </a:tabLst>
            </a:pPr>
            <a:r>
              <a:rPr lang="it-IT" sz="2000" dirty="0" smtClean="0">
                <a:latin typeface="Calibri Light" pitchFamily="34" charset="0"/>
                <a:cs typeface="Arial"/>
              </a:rPr>
              <a:t>Compilare ed inviare telematicamente la C.U. entro il 7 marzo dell’anno successivo all’Agenzia delle Entrate</a:t>
            </a:r>
            <a:endParaRPr sz="2000" dirty="0">
              <a:latin typeface="Calibri Light" pitchFamily="34" charset="0"/>
              <a:cs typeface="Arial"/>
            </a:endParaRPr>
          </a:p>
          <a:p>
            <a:pPr marL="367665" marR="8890" indent="-354965" algn="just">
              <a:lnSpc>
                <a:spcPct val="100000"/>
              </a:lnSpc>
              <a:buAutoNum type="arabicPeriod"/>
              <a:tabLst>
                <a:tab pos="366395" algn="l"/>
              </a:tabLst>
            </a:pPr>
            <a:r>
              <a:rPr sz="2000" dirty="0">
                <a:latin typeface="Calibri Light" pitchFamily="34" charset="0"/>
                <a:cs typeface="Arial"/>
              </a:rPr>
              <a:t>Redigere </a:t>
            </a:r>
            <a:r>
              <a:rPr sz="2000" spc="-5" dirty="0">
                <a:latin typeface="Calibri Light" pitchFamily="34" charset="0"/>
                <a:cs typeface="Arial"/>
              </a:rPr>
              <a:t>la </a:t>
            </a:r>
            <a:r>
              <a:rPr sz="2000" dirty="0">
                <a:latin typeface="Calibri Light" pitchFamily="34" charset="0"/>
                <a:cs typeface="Arial"/>
              </a:rPr>
              <a:t>dichiarazione dei </a:t>
            </a:r>
            <a:r>
              <a:rPr sz="2000" spc="-5" dirty="0">
                <a:latin typeface="Calibri Light" pitchFamily="34" charset="0"/>
                <a:cs typeface="Arial"/>
              </a:rPr>
              <a:t>sostituti </a:t>
            </a:r>
            <a:r>
              <a:rPr sz="2000" dirty="0">
                <a:latin typeface="Calibri Light" pitchFamily="34" charset="0"/>
                <a:cs typeface="Arial"/>
              </a:rPr>
              <a:t>di </a:t>
            </a:r>
            <a:r>
              <a:rPr sz="2000" spc="-5" dirty="0">
                <a:latin typeface="Calibri Light" pitchFamily="34" charset="0"/>
                <a:cs typeface="Arial"/>
              </a:rPr>
              <a:t>imposta </a:t>
            </a:r>
            <a:r>
              <a:rPr sz="2000" dirty="0">
                <a:latin typeface="Calibri Light" pitchFamily="34" charset="0"/>
                <a:cs typeface="Arial"/>
              </a:rPr>
              <a:t>(modello </a:t>
            </a:r>
            <a:r>
              <a:rPr sz="2000" spc="-5" dirty="0">
                <a:latin typeface="Calibri Light" pitchFamily="34" charset="0"/>
                <a:cs typeface="Arial"/>
              </a:rPr>
              <a:t>770),  </a:t>
            </a:r>
            <a:r>
              <a:rPr sz="2000" dirty="0">
                <a:latin typeface="Calibri Light" pitchFamily="34" charset="0"/>
                <a:cs typeface="Arial"/>
              </a:rPr>
              <a:t>indicando </a:t>
            </a:r>
            <a:r>
              <a:rPr sz="2000" spc="-5" dirty="0">
                <a:latin typeface="Calibri Light" pitchFamily="34" charset="0"/>
                <a:cs typeface="Arial"/>
              </a:rPr>
              <a:t>per </a:t>
            </a:r>
            <a:r>
              <a:rPr sz="2000" dirty="0">
                <a:latin typeface="Calibri Light" pitchFamily="34" charset="0"/>
                <a:cs typeface="Arial"/>
              </a:rPr>
              <a:t>ciascun </a:t>
            </a:r>
            <a:r>
              <a:rPr sz="2000" spc="-5" dirty="0">
                <a:latin typeface="Calibri Light" pitchFamily="34" charset="0"/>
                <a:cs typeface="Arial"/>
              </a:rPr>
              <a:t>percettore l’ammontare delle somme erogate  </a:t>
            </a:r>
            <a:r>
              <a:rPr sz="2000" dirty="0">
                <a:latin typeface="Calibri Light" pitchFamily="34" charset="0"/>
                <a:cs typeface="Arial"/>
              </a:rPr>
              <a:t>con l’indicazione di quelle </a:t>
            </a:r>
            <a:r>
              <a:rPr sz="2000" spc="-5" dirty="0">
                <a:latin typeface="Calibri Light" pitchFamily="34" charset="0"/>
                <a:cs typeface="Arial"/>
              </a:rPr>
              <a:t>assoggettate </a:t>
            </a:r>
            <a:r>
              <a:rPr sz="2000" dirty="0">
                <a:latin typeface="Calibri Light" pitchFamily="34" charset="0"/>
                <a:cs typeface="Arial"/>
              </a:rPr>
              <a:t>a ritenuta e di quelle non  </a:t>
            </a:r>
            <a:r>
              <a:rPr sz="2000" dirty="0" err="1" smtClean="0">
                <a:latin typeface="Calibri Light" pitchFamily="34" charset="0"/>
                <a:cs typeface="Arial"/>
              </a:rPr>
              <a:t>assoggettate</a:t>
            </a:r>
            <a:r>
              <a:rPr lang="it-IT" sz="2000" dirty="0" smtClean="0">
                <a:latin typeface="Calibri Light" pitchFamily="34" charset="0"/>
                <a:cs typeface="Arial"/>
              </a:rPr>
              <a:t> entro il 31 luglio dell’anno successivo</a:t>
            </a:r>
          </a:p>
          <a:p>
            <a:pPr marL="367665" marR="8890" indent="-354965" algn="just">
              <a:lnSpc>
                <a:spcPct val="100000"/>
              </a:lnSpc>
              <a:buAutoNum type="arabicPeriod"/>
              <a:tabLst>
                <a:tab pos="366395" algn="l"/>
              </a:tabLst>
            </a:pPr>
            <a:r>
              <a:rPr sz="2000" u="heavy" dirty="0" err="1" smtClean="0">
                <a:latin typeface="Calibri Light" pitchFamily="34" charset="0"/>
                <a:cs typeface="Arial"/>
              </a:rPr>
              <a:t>Redigere</a:t>
            </a:r>
            <a:r>
              <a:rPr sz="2000" u="heavy" dirty="0">
                <a:latin typeface="Calibri Light" pitchFamily="34" charset="0"/>
                <a:cs typeface="Arial"/>
              </a:rPr>
              <a:t>,  a  </a:t>
            </a:r>
            <a:r>
              <a:rPr sz="2000" u="heavy" spc="-5" dirty="0">
                <a:latin typeface="Calibri Light" pitchFamily="34" charset="0"/>
                <a:cs typeface="Arial"/>
              </a:rPr>
              <a:t>decorrere</a:t>
            </a:r>
            <a:r>
              <a:rPr sz="2000" u="heavy" spc="-200" dirty="0">
                <a:latin typeface="Calibri Light" pitchFamily="34" charset="0"/>
                <a:cs typeface="Arial"/>
              </a:rPr>
              <a:t> </a:t>
            </a:r>
            <a:r>
              <a:rPr sz="2000" u="heavy" spc="-5" dirty="0">
                <a:latin typeface="Calibri Light" pitchFamily="34" charset="0"/>
                <a:cs typeface="Arial"/>
              </a:rPr>
              <a:t>dal</a:t>
            </a:r>
            <a:r>
              <a:rPr sz="2000" u="heavy" spc="310" dirty="0">
                <a:latin typeface="Calibri Light" pitchFamily="34" charset="0"/>
                <a:cs typeface="Arial"/>
              </a:rPr>
              <a:t> </a:t>
            </a:r>
            <a:r>
              <a:rPr sz="2000" u="heavy" spc="-5" dirty="0">
                <a:latin typeface="Calibri Light" pitchFamily="34" charset="0"/>
                <a:cs typeface="Arial"/>
              </a:rPr>
              <a:t>01/06/2013,	il </a:t>
            </a:r>
            <a:r>
              <a:rPr sz="2000" u="heavy" spc="-35" dirty="0">
                <a:latin typeface="Calibri Light" pitchFamily="34" charset="0"/>
                <a:cs typeface="Arial"/>
              </a:rPr>
              <a:t>D.V.R. </a:t>
            </a:r>
            <a:r>
              <a:rPr sz="2000" u="heavy" spc="-5" dirty="0">
                <a:latin typeface="Calibri Light" pitchFamily="34" charset="0"/>
                <a:cs typeface="Arial"/>
              </a:rPr>
              <a:t>(non </a:t>
            </a:r>
            <a:r>
              <a:rPr sz="2000" u="heavy" dirty="0">
                <a:latin typeface="Calibri Light" pitchFamily="34" charset="0"/>
                <a:cs typeface="Arial"/>
              </a:rPr>
              <a:t>è più</a:t>
            </a:r>
            <a:r>
              <a:rPr sz="2000" u="heavy" spc="40" dirty="0">
                <a:latin typeface="Calibri Light" pitchFamily="34" charset="0"/>
                <a:cs typeface="Arial"/>
              </a:rPr>
              <a:t> </a:t>
            </a:r>
            <a:r>
              <a:rPr sz="2000" u="heavy" spc="-5" dirty="0">
                <a:latin typeface="Calibri Light" pitchFamily="34" charset="0"/>
                <a:cs typeface="Arial"/>
              </a:rPr>
              <a:t>consentita</a:t>
            </a:r>
            <a:endParaRPr sz="2000" dirty="0">
              <a:latin typeface="Calibri Light" pitchFamily="34" charset="0"/>
              <a:cs typeface="Arial"/>
            </a:endParaRPr>
          </a:p>
          <a:p>
            <a:pPr marL="367665">
              <a:lnSpc>
                <a:spcPct val="100000"/>
              </a:lnSpc>
            </a:pPr>
            <a:r>
              <a:rPr sz="2000" u="heavy" spc="-505" dirty="0">
                <a:latin typeface="Calibri Light" pitchFamily="34" charset="0"/>
                <a:cs typeface="Times New Roman"/>
              </a:rPr>
              <a:t> </a:t>
            </a:r>
            <a:r>
              <a:rPr sz="2000" u="heavy" dirty="0">
                <a:latin typeface="Calibri Light" pitchFamily="34" charset="0"/>
                <a:cs typeface="Arial"/>
              </a:rPr>
              <a:t>l’autocertificazione </a:t>
            </a:r>
            <a:r>
              <a:rPr sz="2000" u="heavy" spc="-5" dirty="0">
                <a:latin typeface="Calibri Light" pitchFamily="34" charset="0"/>
                <a:cs typeface="Arial"/>
              </a:rPr>
              <a:t>in </a:t>
            </a:r>
            <a:r>
              <a:rPr sz="2000" u="heavy" dirty="0">
                <a:latin typeface="Arial"/>
                <a:cs typeface="Arial"/>
              </a:rPr>
              <a:t>presenza di n. collaboratori &lt; a</a:t>
            </a:r>
            <a:r>
              <a:rPr sz="2000" u="heavy" spc="-140" dirty="0">
                <a:latin typeface="Arial"/>
                <a:cs typeface="Arial"/>
              </a:rPr>
              <a:t> </a:t>
            </a:r>
            <a:r>
              <a:rPr sz="2000" u="heavy" dirty="0">
                <a:latin typeface="Arial"/>
                <a:cs typeface="Arial"/>
              </a:rPr>
              <a:t>10)</a:t>
            </a:r>
            <a:endParaRPr sz="2000" dirty="0">
              <a:latin typeface="Arial"/>
              <a:cs typeface="Arial"/>
            </a:endParaRPr>
          </a:p>
        </p:txBody>
      </p:sp>
      <p:sp>
        <p:nvSpPr>
          <p:cNvPr id="5" name="Titolo 4"/>
          <p:cNvSpPr>
            <a:spLocks noGrp="1"/>
          </p:cNvSpPr>
          <p:nvPr>
            <p:ph type="title"/>
          </p:nvPr>
        </p:nvSpPr>
        <p:spPr>
          <a:xfrm>
            <a:off x="1403648" y="260648"/>
            <a:ext cx="7499350" cy="652934"/>
          </a:xfrm>
        </p:spPr>
        <p:txBody>
          <a:bodyPr>
            <a:normAutofit fontScale="90000"/>
          </a:bodyPr>
          <a:lstStyle/>
          <a:p>
            <a:r>
              <a:rPr lang="it-IT" dirty="0" smtClean="0"/>
              <a:t>Adempimenti dell’ente sportivo</a:t>
            </a:r>
            <a:endParaRPr lang="it-IT"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778098"/>
          </a:xfrm>
        </p:spPr>
        <p:txBody>
          <a:bodyPr/>
          <a:lstStyle/>
          <a:p>
            <a:r>
              <a:rPr lang="it-IT" dirty="0" smtClean="0"/>
              <a:t>Certificazione unica - Esempio</a:t>
            </a:r>
            <a:endParaRPr lang="it-IT" dirty="0"/>
          </a:p>
        </p:txBody>
      </p:sp>
      <p:pic>
        <p:nvPicPr>
          <p:cNvPr id="2050" name="Picture 2" descr="C:\Users\Terminale\AppData\Local\Skitch\Fotografia_dello_schermo_112415_041657_PM.jpg"/>
          <p:cNvPicPr>
            <a:picLocks noChangeAspect="1" noChangeArrowheads="1"/>
          </p:cNvPicPr>
          <p:nvPr/>
        </p:nvPicPr>
        <p:blipFill>
          <a:blip r:embed="rId2" cstate="print"/>
          <a:srcRect/>
          <a:stretch>
            <a:fillRect/>
          </a:stretch>
        </p:blipFill>
        <p:spPr bwMode="auto">
          <a:xfrm>
            <a:off x="1115616" y="1268760"/>
            <a:ext cx="7848872" cy="5112567"/>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187624" y="332656"/>
            <a:ext cx="7704856" cy="5915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043608" y="188640"/>
            <a:ext cx="7848872" cy="6059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5008</Words>
  <Application>Microsoft Office PowerPoint</Application>
  <PresentationFormat>Presentazione su schermo (4:3)</PresentationFormat>
  <Paragraphs>576</Paragraphs>
  <Slides>121</Slides>
  <Notes>5</Notes>
  <HiddenSlides>0</HiddenSlides>
  <MMClips>0</MMClips>
  <ScaleCrop>false</ScaleCrop>
  <HeadingPairs>
    <vt:vector size="4" baseType="variant">
      <vt:variant>
        <vt:lpstr>Tema</vt:lpstr>
      </vt:variant>
      <vt:variant>
        <vt:i4>1</vt:i4>
      </vt:variant>
      <vt:variant>
        <vt:lpstr>Titoli diapositive</vt:lpstr>
      </vt:variant>
      <vt:variant>
        <vt:i4>121</vt:i4>
      </vt:variant>
    </vt:vector>
  </HeadingPairs>
  <TitlesOfParts>
    <vt:vector size="122" baseType="lpstr">
      <vt:lpstr>Tema di Office</vt:lpstr>
      <vt:lpstr>“L’ordinamento sportivo  e gli enti dilettantistici”</vt:lpstr>
      <vt:lpstr>Programma</vt:lpstr>
      <vt:lpstr>Diapositiva 3</vt:lpstr>
      <vt:lpstr>Lo sport professionistico</vt:lpstr>
      <vt:lpstr>Diapositiva 5</vt:lpstr>
      <vt:lpstr>Diapositiva 6</vt:lpstr>
      <vt:lpstr>La prestazione dell’operatore</vt:lpstr>
      <vt:lpstr>Prestazioni in favore dell’associazionismo</vt:lpstr>
      <vt:lpstr>I rapporti di lavoro</vt:lpstr>
      <vt:lpstr>Diapositiva 10</vt:lpstr>
      <vt:lpstr>Diapositiva 11</vt:lpstr>
      <vt:lpstr>Diapositiva 12</vt:lpstr>
      <vt:lpstr>Diapositiva 13</vt:lpstr>
      <vt:lpstr>Legge quadro 11/08/1991 n. 266 - Volontariato</vt:lpstr>
      <vt:lpstr>Prestazioni a titolo gratuito</vt:lpstr>
      <vt:lpstr>Prestazioni a titolo gratuito</vt:lpstr>
      <vt:lpstr> Oggetto della dichiarazione </vt:lpstr>
      <vt:lpstr>Dichiarazione del volontario</vt:lpstr>
      <vt:lpstr>Prestazioni a titolo gratuito</vt:lpstr>
      <vt:lpstr>Prestazioni a titolo gratuito</vt:lpstr>
      <vt:lpstr>Bilancio sostenibilità del Coni</vt:lpstr>
      <vt:lpstr>Le prestazioni retribuite</vt:lpstr>
      <vt:lpstr>Prestazioni retribuite</vt:lpstr>
      <vt:lpstr>Lavoro autonomo con partita iva</vt:lpstr>
      <vt:lpstr>Diapositiva 25</vt:lpstr>
      <vt:lpstr>Diapositiva 26</vt:lpstr>
      <vt:lpstr>Lavoro autonomo con partita iva</vt:lpstr>
      <vt:lpstr>Lavoro autonomo con partita iva</vt:lpstr>
      <vt:lpstr>Lavoro autonomo con partita iva</vt:lpstr>
      <vt:lpstr>Lavoro autonomo occasionale</vt:lpstr>
      <vt:lpstr>Lavoro autonomo occasionale</vt:lpstr>
      <vt:lpstr>Lavoro autonomo occasionale</vt:lpstr>
      <vt:lpstr>Lavoro autonomo occasionale</vt:lpstr>
      <vt:lpstr>Lavoro autonomo occasionale</vt:lpstr>
      <vt:lpstr>Lavoro autonomo occasionale</vt:lpstr>
      <vt:lpstr>Lavoro subordinato</vt:lpstr>
      <vt:lpstr>Diapositiva 37</vt:lpstr>
      <vt:lpstr>Diapositiva 38</vt:lpstr>
      <vt:lpstr>Lavoro autonomo e Subordinato  Differenze</vt:lpstr>
      <vt:lpstr>Prestazioni accessorie</vt:lpstr>
      <vt:lpstr>Prestazioni accessorie – art. 48 D.lgs. 81/15</vt:lpstr>
      <vt:lpstr>Prestazioni accessorie – art. 48 D.lgs. 81/15</vt:lpstr>
      <vt:lpstr>Prestazioni accessorie – art. 49 D.lgs. 81/2015</vt:lpstr>
      <vt:lpstr>Prestazioni accessorie</vt:lpstr>
      <vt:lpstr>Prestazioni accessorie – Associazioni</vt:lpstr>
      <vt:lpstr>Co. co.co. - Definizione</vt:lpstr>
      <vt:lpstr>Co.co.co. - Caratteristiche</vt:lpstr>
      <vt:lpstr>Jobs Act D.lgs. 81/2015</vt:lpstr>
      <vt:lpstr>Jobs Act D.lgs. 81/2015</vt:lpstr>
      <vt:lpstr>Jobs Act D.lgs. 81/2015</vt:lpstr>
      <vt:lpstr>Co.co.co.</vt:lpstr>
      <vt:lpstr>Co.co.co. – Aspetti previdenziali</vt:lpstr>
      <vt:lpstr>Co.co.co. – Adempimenti amministrativi</vt:lpstr>
      <vt:lpstr>Le prestazioni “Atipiche”</vt:lpstr>
      <vt:lpstr>Attività sportiva dilettantistica</vt:lpstr>
      <vt:lpstr>Attività sportiva dilettantistica</vt:lpstr>
      <vt:lpstr>Diapositiva 57</vt:lpstr>
      <vt:lpstr>Diapositiva 58</vt:lpstr>
      <vt:lpstr>Diapositiva 59</vt:lpstr>
      <vt:lpstr>Diapositiva 60</vt:lpstr>
      <vt:lpstr>Diapositiva 61</vt:lpstr>
      <vt:lpstr>Soggetti percettori (Persone fisiche) </vt:lpstr>
      <vt:lpstr>Co.co.co amministrativo gestionali</vt:lpstr>
      <vt:lpstr>Co.co.co amministrativo gestionali</vt:lpstr>
      <vt:lpstr>Circolare Ag. Entrate n. 21/E del 2003</vt:lpstr>
      <vt:lpstr>Chi sono i co.co.co amm.-gest.?</vt:lpstr>
      <vt:lpstr>Chi sono i co.co.co amm-gest.?</vt:lpstr>
      <vt:lpstr>Co.co.co amministrativo gestionali</vt:lpstr>
      <vt:lpstr>Jobs Act D.lgs. 81/2015 – Collaborazioni sportive dilettant.</vt:lpstr>
      <vt:lpstr>Jobs Act D.lgs. 81/2015 –Stabilizzazioni</vt:lpstr>
      <vt:lpstr>Jobs Act D.lgs. 81/2015 –Stabilizzazioni</vt:lpstr>
      <vt:lpstr> Soggetti esclusi da regime agevolato </vt:lpstr>
      <vt:lpstr> Attività escluse e ipotesi di inquadramento a rischio </vt:lpstr>
      <vt:lpstr>Diapositiva 74</vt:lpstr>
      <vt:lpstr>Diapositiva 75</vt:lpstr>
      <vt:lpstr> Attività correttamente inquadrate </vt:lpstr>
      <vt:lpstr>Tassazione dei compensi</vt:lpstr>
      <vt:lpstr>Tassazione sportivi dilettanti </vt:lpstr>
      <vt:lpstr>Esempio di calcolo</vt:lpstr>
      <vt:lpstr>Esempio di calcolo</vt:lpstr>
      <vt:lpstr>Diapositiva 81</vt:lpstr>
      <vt:lpstr>Prospetto dei compensi</vt:lpstr>
      <vt:lpstr>Diapositiva 83</vt:lpstr>
      <vt:lpstr>Istruzioni compilazione quadro RL</vt:lpstr>
      <vt:lpstr>Diapositiva 85</vt:lpstr>
      <vt:lpstr>Diapositiva 86</vt:lpstr>
      <vt:lpstr>Diapositiva 87</vt:lpstr>
      <vt:lpstr> Tassazione sportivi dilettanti  </vt:lpstr>
      <vt:lpstr>PROBLEMA ADDIZIONALI  RIS.NE 106/E 11/12/2012</vt:lpstr>
      <vt:lpstr>Art. 69 2° Comma TUIR</vt:lpstr>
      <vt:lpstr>Rimborsi spese</vt:lpstr>
      <vt:lpstr>Diapositiva 92</vt:lpstr>
      <vt:lpstr>Adempimenti del percipiente</vt:lpstr>
      <vt:lpstr>Certificazione del percipiente</vt:lpstr>
      <vt:lpstr>Certificazione del percipiente</vt:lpstr>
      <vt:lpstr>Adempimenti dell’ente sportivo</vt:lpstr>
      <vt:lpstr>Certificazione unica - Esempio</vt:lpstr>
      <vt:lpstr>Diapositiva 98</vt:lpstr>
      <vt:lpstr>Diapositiva 99</vt:lpstr>
      <vt:lpstr>Diapositiva 100</vt:lpstr>
      <vt:lpstr>Adempimenti dell’ente sportivo</vt:lpstr>
      <vt:lpstr>Mod. 770</vt:lpstr>
      <vt:lpstr>Mod. 770</vt:lpstr>
      <vt:lpstr>Diapositiva 104</vt:lpstr>
      <vt:lpstr>Obbligo di comunicazione ai centri per l’impiego ex art. 1, c. 1180 finanziaria 2007</vt:lpstr>
      <vt:lpstr>Adempimenti interni</vt:lpstr>
      <vt:lpstr>Adempimenti interni</vt:lpstr>
      <vt:lpstr>Adempimenti interni</vt:lpstr>
      <vt:lpstr>Lucro indiretto</vt:lpstr>
      <vt:lpstr>Sportivi dilettanti &lt; € 7.500,00</vt:lpstr>
      <vt:lpstr>Sportivi dilettanti &gt; € 7.500,00</vt:lpstr>
      <vt:lpstr>Lavoratori dipendenti</vt:lpstr>
      <vt:lpstr>Co.co.co</vt:lpstr>
      <vt:lpstr>Lavoratori dipendenti e Co.co.co</vt:lpstr>
      <vt:lpstr>Lavoratori occasionali</vt:lpstr>
      <vt:lpstr>Liberi professionisti</vt:lpstr>
      <vt:lpstr>Problemi aperti: i punti fermi</vt:lpstr>
      <vt:lpstr>Problematiche aperte</vt:lpstr>
      <vt:lpstr>Problematiche aperte</vt:lpstr>
      <vt:lpstr>Esempio di vero sportivo dilettante</vt:lpstr>
      <vt:lpstr>FINE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“L’ordinamento sportivo  e gli enti dilettantistici”</dc:title>
  <cp:lastModifiedBy>470805</cp:lastModifiedBy>
  <cp:revision>1</cp:revision>
  <dcterms:modified xsi:type="dcterms:W3CDTF">2016-03-23T08:39:06Z</dcterms:modified>
</cp:coreProperties>
</file>