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96"/>
  </p:notesMasterIdLst>
  <p:handoutMasterIdLst>
    <p:handoutMasterId r:id="rId97"/>
  </p:handoutMasterIdLst>
  <p:sldIdLst>
    <p:sldId id="256" r:id="rId2"/>
    <p:sldId id="324" r:id="rId3"/>
    <p:sldId id="310" r:id="rId4"/>
    <p:sldId id="326" r:id="rId5"/>
    <p:sldId id="312" r:id="rId6"/>
    <p:sldId id="327" r:id="rId7"/>
    <p:sldId id="329" r:id="rId8"/>
    <p:sldId id="330" r:id="rId9"/>
    <p:sldId id="417" r:id="rId10"/>
    <p:sldId id="415" r:id="rId11"/>
    <p:sldId id="332" r:id="rId12"/>
    <p:sldId id="331" r:id="rId13"/>
    <p:sldId id="313" r:id="rId14"/>
    <p:sldId id="325" r:id="rId15"/>
    <p:sldId id="314" r:id="rId16"/>
    <p:sldId id="264" r:id="rId17"/>
    <p:sldId id="335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61" r:id="rId38"/>
    <p:sldId id="358" r:id="rId39"/>
    <p:sldId id="359" r:id="rId40"/>
    <p:sldId id="360" r:id="rId41"/>
    <p:sldId id="362" r:id="rId42"/>
    <p:sldId id="363" r:id="rId43"/>
    <p:sldId id="364" r:id="rId44"/>
    <p:sldId id="365" r:id="rId45"/>
    <p:sldId id="416" r:id="rId46"/>
    <p:sldId id="366" r:id="rId47"/>
    <p:sldId id="367" r:id="rId48"/>
    <p:sldId id="369" r:id="rId49"/>
    <p:sldId id="368" r:id="rId50"/>
    <p:sldId id="370" r:id="rId51"/>
    <p:sldId id="371" r:id="rId52"/>
    <p:sldId id="316" r:id="rId53"/>
    <p:sldId id="372" r:id="rId54"/>
    <p:sldId id="376" r:id="rId55"/>
    <p:sldId id="261" r:id="rId56"/>
    <p:sldId id="375" r:id="rId57"/>
    <p:sldId id="377" r:id="rId58"/>
    <p:sldId id="378" r:id="rId59"/>
    <p:sldId id="320" r:id="rId60"/>
    <p:sldId id="418" r:id="rId61"/>
    <p:sldId id="419" r:id="rId62"/>
    <p:sldId id="382" r:id="rId63"/>
    <p:sldId id="383" r:id="rId64"/>
    <p:sldId id="385" r:id="rId65"/>
    <p:sldId id="386" r:id="rId66"/>
    <p:sldId id="387" r:id="rId67"/>
    <p:sldId id="388" r:id="rId68"/>
    <p:sldId id="395" r:id="rId69"/>
    <p:sldId id="389" r:id="rId70"/>
    <p:sldId id="390" r:id="rId71"/>
    <p:sldId id="391" r:id="rId72"/>
    <p:sldId id="392" r:id="rId73"/>
    <p:sldId id="394" r:id="rId74"/>
    <p:sldId id="396" r:id="rId75"/>
    <p:sldId id="397" r:id="rId76"/>
    <p:sldId id="398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6" r:id="rId85"/>
    <p:sldId id="407" r:id="rId86"/>
    <p:sldId id="408" r:id="rId87"/>
    <p:sldId id="409" r:id="rId88"/>
    <p:sldId id="410" r:id="rId89"/>
    <p:sldId id="411" r:id="rId90"/>
    <p:sldId id="412" r:id="rId91"/>
    <p:sldId id="413" r:id="rId92"/>
    <p:sldId id="414" r:id="rId93"/>
    <p:sldId id="297" r:id="rId94"/>
    <p:sldId id="380" r:id="rId9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3399FF"/>
    <a:srgbClr val="000099"/>
    <a:srgbClr val="FFFF99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7" autoAdjust="0"/>
  </p:normalViewPr>
  <p:slideViewPr>
    <p:cSldViewPr snapToGrid="0">
      <p:cViewPr varScale="1">
        <p:scale>
          <a:sx n="61" d="100"/>
          <a:sy n="61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831F-3F15-4F4E-B324-67A1EA2F3363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C754-DB1F-4899-9B07-D98EC51C4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66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C4568-4557-4CD6-96CF-64DF0AB8EAD4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E615-D18F-4844-B003-CE5656FBA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6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9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727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8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85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881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851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851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3936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3936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940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7270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038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038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038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89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0008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92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48526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93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4313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E615-D18F-4844-B003-CE5656FBAEDD}" type="slidenum">
              <a:rPr lang="it-IT" smtClean="0"/>
              <a:t>94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43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8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40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4" y="1009655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1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7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71" y="5357597"/>
            <a:ext cx="1618428" cy="365125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5" y="5357597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4" y="5357597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5" y="925695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5" y="1106317"/>
            <a:ext cx="6905039" cy="440266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35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3" y="3725339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2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500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92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8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7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9" y="5885677"/>
            <a:ext cx="1618428" cy="365125"/>
          </a:xfrm>
        </p:spPr>
        <p:txBody>
          <a:bodyPr/>
          <a:lstStyle/>
          <a:p>
            <a:fld id="{DA16AA21-1863-4931-97CB-99D0A168701B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9" y="5829266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21" y="5896966"/>
            <a:ext cx="73869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4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500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8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0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1" y="5888742"/>
            <a:ext cx="1618428" cy="365125"/>
          </a:xfrm>
        </p:spPr>
        <p:txBody>
          <a:bodyPr/>
          <a:lstStyle/>
          <a:p>
            <a:fld id="{3772C379-9A7C-4C87-A116-CBE9F58B04C5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9" y="5831042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9" y="5900031"/>
            <a:ext cx="73869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4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91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4" y="817587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4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9" y="5809157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64C608-40B1-4030-A28D-5B74BC98ADCE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4" y="5809157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40" y="5809157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7B6BD-209E-4200-81F2-5004BAACB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633" y="1529542"/>
            <a:ext cx="8742283" cy="4023359"/>
          </a:xfrm>
        </p:spPr>
        <p:txBody>
          <a:bodyPr>
            <a:noAutofit/>
          </a:bodyPr>
          <a:lstStyle/>
          <a:p>
            <a:r>
              <a:rPr lang="it-IT" sz="5400" dirty="0">
                <a:solidFill>
                  <a:schemeClr val="tx2">
                    <a:lumMod val="50000"/>
                  </a:schemeClr>
                </a:solidFill>
                <a:latin typeface="AR DARLING" panose="02000000000000000000" pitchFamily="2" charset="0"/>
              </a:rPr>
              <a:t>CRONOLOGIA ANNUALE DELLE OPERAZIONI AMMINISTRATIVE E RELATIVE VERBALIZZAZIONI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EF12F5-A773-4562-B01C-BDB35E37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077" y="5669280"/>
            <a:ext cx="7891272" cy="1069848"/>
          </a:xfrm>
        </p:spPr>
        <p:txBody>
          <a:bodyPr>
            <a:normAutofit fontScale="92500" lnSpcReduction="20000"/>
          </a:bodyPr>
          <a:lstStyle/>
          <a:p>
            <a:pPr algn="ctr"/>
            <a:endParaRPr lang="it-IT" sz="3600" b="1" dirty="0">
              <a:solidFill>
                <a:srgbClr val="C00000"/>
              </a:solidFill>
            </a:endParaRPr>
          </a:p>
          <a:p>
            <a:pPr algn="ctr"/>
            <a:r>
              <a:rPr lang="it-IT" sz="3600" b="1" i="1" dirty="0">
                <a:solidFill>
                  <a:srgbClr val="C00000"/>
                </a:solidFill>
                <a:latin typeface="+mj-lt"/>
              </a:rPr>
              <a:t>Dott.ssa Barbara </a:t>
            </a:r>
            <a:r>
              <a:rPr lang="it-IT" sz="3600" b="1" i="1" dirty="0" err="1">
                <a:solidFill>
                  <a:srgbClr val="C00000"/>
                </a:solidFill>
                <a:latin typeface="+mj-lt"/>
              </a:rPr>
              <a:t>Astolfi</a:t>
            </a:r>
            <a:endParaRPr lang="it-IT" sz="36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 descr="logo-sds">
            <a:extLst>
              <a:ext uri="{FF2B5EF4-FFF2-40B4-BE49-F238E27FC236}">
                <a16:creationId xmlns:a16="http://schemas.microsoft.com/office/drawing/2014/main" id="{4004AFEC-78D7-4775-B9BE-4024450E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77" y="121413"/>
            <a:ext cx="3137573" cy="1222624"/>
          </a:xfrm>
          <a:prstGeom prst="rect">
            <a:avLst/>
          </a:prstGeom>
          <a:noFill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7AEFA00-0C5B-4F49-BDFE-5F902C8F857B}"/>
              </a:ext>
            </a:extLst>
          </p:cNvPr>
          <p:cNvSpPr/>
          <p:nvPr/>
        </p:nvSpPr>
        <p:spPr>
          <a:xfrm>
            <a:off x="1299493" y="952508"/>
            <a:ext cx="2204357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3399FF"/>
                </a:solidFill>
              </a:rPr>
              <a:t>Abruzzo</a:t>
            </a:r>
          </a:p>
        </p:txBody>
      </p:sp>
    </p:spTree>
    <p:extLst>
      <p:ext uri="{BB962C8B-B14F-4D97-AF65-F5344CB8AC3E}">
        <p14:creationId xmlns:p14="http://schemas.microsoft.com/office/powerpoint/2010/main" val="319794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53756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5400" dirty="0">
                <a:latin typeface="AR CENA" panose="02000000000000000000" pitchFamily="2" charset="0"/>
              </a:rPr>
              <a:t>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2227812"/>
            <a:ext cx="92869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Il Consiglio si considera regolarmente convocato  </a:t>
            </a:r>
            <a:r>
              <a:rPr lang="it-IT" sz="44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senza formalità </a:t>
            </a:r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 sono presenti tutti i Consiglieri e ognuno si dichiara informato sugli argomenti posti all’ordine del giorno.</a:t>
            </a:r>
          </a:p>
        </p:txBody>
      </p:sp>
      <p:pic>
        <p:nvPicPr>
          <p:cNvPr id="4" name="Picture 2" descr="Logo per avviso &quot;Importante&quot; — Ital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360">
            <a:off x="326959" y="4938924"/>
            <a:ext cx="19145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7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20248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4800" dirty="0">
                <a:latin typeface="AR CENA" panose="02000000000000000000" pitchFamily="2" charset="0"/>
              </a:rPr>
              <a:t>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1942605"/>
            <a:ext cx="92869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Ricordiamoci di preparare il 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FOGLIO PRESENZE</a:t>
            </a:r>
            <a:endParaRPr lang="it-IT" sz="4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Il modello può essere un semplice foglio word che potremo utilizzare tanto per il Consiglio Direttivo che per le e Assemblee dei Soci.</a:t>
            </a:r>
          </a:p>
          <a:p>
            <a:pPr algn="ctr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Guarda l’esempio che segue ….</a:t>
            </a:r>
          </a:p>
          <a:p>
            <a:pPr algn="ctr"/>
            <a:endParaRPr lang="it-IT" sz="4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4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20248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4800" dirty="0">
                <a:latin typeface="AR CENA" panose="02000000000000000000" pitchFamily="2" charset="0"/>
              </a:rPr>
              <a:t> Convocazione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30779" y="1967234"/>
            <a:ext cx="10108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“Associazione Sportiva Dilettantistica ….”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Foglio presenze del Consiglio direttivo del giorno _______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95260E-9CEC-4E0A-8415-D34DF772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74161"/>
              </p:ext>
            </p:extLst>
          </p:nvPr>
        </p:nvGraphicFramePr>
        <p:xfrm>
          <a:off x="1030778" y="2776456"/>
          <a:ext cx="10108278" cy="3341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643">
                  <a:extLst>
                    <a:ext uri="{9D8B030D-6E8A-4147-A177-3AD203B41FA5}">
                      <a16:colId xmlns:a16="http://schemas.microsoft.com/office/drawing/2014/main" val="3886422699"/>
                    </a:ext>
                  </a:extLst>
                </a:gridCol>
                <a:gridCol w="4998487">
                  <a:extLst>
                    <a:ext uri="{9D8B030D-6E8A-4147-A177-3AD203B41FA5}">
                      <a16:colId xmlns:a16="http://schemas.microsoft.com/office/drawing/2014/main" val="103759820"/>
                    </a:ext>
                  </a:extLst>
                </a:gridCol>
                <a:gridCol w="4406148">
                  <a:extLst>
                    <a:ext uri="{9D8B030D-6E8A-4147-A177-3AD203B41FA5}">
                      <a16:colId xmlns:a16="http://schemas.microsoft.com/office/drawing/2014/main" val="1957897420"/>
                    </a:ext>
                  </a:extLst>
                </a:gridCol>
              </a:tblGrid>
              <a:tr h="50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N.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Cognome Nome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Firma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470369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1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351176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2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63467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3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847632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4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484743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</a:rPr>
                        <a:t>5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14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0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EBB9A9-45C3-4F29-9CFD-A9B45FB29C00}"/>
              </a:ext>
            </a:extLst>
          </p:cNvPr>
          <p:cNvSpPr txBox="1"/>
          <p:nvPr/>
        </p:nvSpPr>
        <p:spPr>
          <a:xfrm>
            <a:off x="1097282" y="2111233"/>
            <a:ext cx="9878191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Per ciascun incontro deve essere redatto un verbale dove vanno annotati:</a:t>
            </a:r>
          </a:p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-   data e luogo di svolgimento del consiglio;</a:t>
            </a:r>
          </a:p>
          <a:p>
            <a:pPr marL="571500" indent="-571500" algn="ctr">
              <a:buFontTx/>
              <a:buChar char="-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nome dei consiglieri partecipanti;</a:t>
            </a:r>
          </a:p>
          <a:p>
            <a:pPr marL="571500" indent="-571500" algn="ctr">
              <a:buFontTx/>
              <a:buChar char="-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l’ordine del giorno;</a:t>
            </a:r>
          </a:p>
          <a:p>
            <a:pPr marL="571500" indent="-571500" algn="ctr">
              <a:buFontTx/>
              <a:buChar char="-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breve riassunto della discussione;</a:t>
            </a:r>
          </a:p>
          <a:p>
            <a:pPr marL="571500" indent="-571500" algn="ctr">
              <a:buFontTx/>
              <a:buChar char="-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il risultato delle votazioni</a:t>
            </a:r>
          </a:p>
          <a:p>
            <a:pPr marL="571500" indent="-571500" algn="ctr">
              <a:buFontTx/>
              <a:buChar char="-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firme di tutti i presenti (foglio presenze).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20248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latin typeface="AR CENA" panose="02000000000000000000" pitchFamily="2" charset="0"/>
              </a:rPr>
              <a:t>Verbali del Consiglio Direttivo</a:t>
            </a:r>
          </a:p>
        </p:txBody>
      </p:sp>
    </p:spTree>
    <p:extLst>
      <p:ext uri="{BB962C8B-B14F-4D97-AF65-F5344CB8AC3E}">
        <p14:creationId xmlns:p14="http://schemas.microsoft.com/office/powerpoint/2010/main" val="77401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01782" y="2379917"/>
            <a:ext cx="9576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 verbali devono precisare se le delibere vengono prese all’</a:t>
            </a:r>
            <a:r>
              <a:rPr lang="it-IT" sz="40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unanimità o a maggioranza.</a:t>
            </a:r>
          </a:p>
          <a:p>
            <a:pPr algn="ctr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 consiglieri dissenzienti possono fare mettere a verbale il loro voto contrario  per limitare la loro responsabilità.</a:t>
            </a:r>
          </a:p>
        </p:txBody>
      </p:sp>
      <p:sp>
        <p:nvSpPr>
          <p:cNvPr id="3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20248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latin typeface="AR CENA" panose="02000000000000000000" pitchFamily="2" charset="0"/>
              </a:rPr>
              <a:t>Verbali del Consiglio Direttivo</a:t>
            </a:r>
          </a:p>
        </p:txBody>
      </p:sp>
    </p:spTree>
    <p:extLst>
      <p:ext uri="{BB962C8B-B14F-4D97-AF65-F5344CB8AC3E}">
        <p14:creationId xmlns:p14="http://schemas.microsoft.com/office/powerpoint/2010/main" val="208915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191492" y="785660"/>
            <a:ext cx="980901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latin typeface="AR CENA" panose="02000000000000000000" pitchFamily="2" charset="0"/>
              </a:rPr>
              <a:t>Libro Verbali del Consiglio Direttivo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91492" y="2078185"/>
            <a:ext cx="98090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Le deliberazioni del Consiglio Direttivo devono essere trascritte nel Libro Verbali del Consiglio Direttivo.</a:t>
            </a:r>
          </a:p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La modalità di tenuta di questo Libro Verbali è libera, può essere tenuto: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manualmente su un registro cartaceo;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su supporto informatico e stampato periodicamente;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a fogli mobili.</a:t>
            </a:r>
          </a:p>
        </p:txBody>
      </p:sp>
    </p:spTree>
    <p:extLst>
      <p:ext uri="{BB962C8B-B14F-4D97-AF65-F5344CB8AC3E}">
        <p14:creationId xmlns:p14="http://schemas.microsoft.com/office/powerpoint/2010/main" val="77401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6" y="571327"/>
            <a:ext cx="999189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Principali verbali del Consiglio Direttivo</a:t>
            </a:r>
          </a:p>
        </p:txBody>
      </p:sp>
      <p:sp>
        <p:nvSpPr>
          <p:cNvPr id="4" name="Rettangolo 3"/>
          <p:cNvSpPr/>
          <p:nvPr/>
        </p:nvSpPr>
        <p:spPr>
          <a:xfrm>
            <a:off x="947651" y="1592770"/>
            <a:ext cx="1032440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1 - Verbale determina Quota Associativa;</a:t>
            </a:r>
          </a:p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2 - Verbale decadenza Soci che non hanno versato la quota associativa;</a:t>
            </a:r>
          </a:p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3 - Verbale organizzazione corsi ed eventi;</a:t>
            </a:r>
          </a:p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4 – Verbale di ammissione dei soci ed iscrizione nel Libro Soci;</a:t>
            </a:r>
          </a:p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5 – Verbale mandato al Presidente alla conclusione di contratti per prestazioni sportive dilettantistiche;</a:t>
            </a:r>
          </a:p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6 – Verbale autorizzazione all’acquisto del materiale, all’utilizzo dell’auto propria, </a:t>
            </a:r>
            <a:r>
              <a:rPr lang="it-IT" sz="2800" b="1" dirty="0" err="1">
                <a:solidFill>
                  <a:schemeClr val="bg2">
                    <a:lumMod val="25000"/>
                  </a:schemeClr>
                </a:solidFill>
              </a:rPr>
              <a:t>ecc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7 – Verbale predisposizione bozza di bilancio e convocazione assemblea dei Soci.</a:t>
            </a:r>
          </a:p>
          <a:p>
            <a:pPr algn="ctr"/>
            <a:endParaRPr lang="it-IT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5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67802"/>
            <a:ext cx="999189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1 - Verbale determina Quota Associativa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1789245"/>
            <a:ext cx="9858898" cy="43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862051" y="1791754"/>
            <a:ext cx="8212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07/01/2020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3" name="Freccia a destra rientrata 2"/>
          <p:cNvSpPr/>
          <p:nvPr/>
        </p:nvSpPr>
        <p:spPr>
          <a:xfrm>
            <a:off x="8030096" y="5469774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39473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5" y="727030"/>
            <a:ext cx="9833955" cy="5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28057" y="1054017"/>
            <a:ext cx="8196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Determinazione della Quota Associativa per l’anno 2020;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11679" y="3643763"/>
            <a:ext cx="8296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Sig. ……</a:t>
            </a:r>
          </a:p>
        </p:txBody>
      </p:sp>
      <p:sp>
        <p:nvSpPr>
          <p:cNvPr id="5" name="Freccia a destra rientrata 4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89084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5" y="681644"/>
            <a:ext cx="9858898" cy="53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45425" y="823477"/>
            <a:ext cx="83626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</a:t>
            </a:r>
            <a:r>
              <a:rPr lang="it-IT" sz="44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primo punto </a:t>
            </a: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all’</a:t>
            </a:r>
            <a:r>
              <a:rPr lang="it-IT" sz="44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OdG</a:t>
            </a: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il presidente, tenuto conto delle attività istituzionali che si intendono effettuare, propone di fissare la quota associativa per l’anno 2020 a euro 30,00. </a:t>
            </a:r>
          </a:p>
          <a:p>
            <a:pPr algn="just"/>
            <a:endParaRPr lang="it-IT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030096" y="5469774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8995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418" y="742697"/>
            <a:ext cx="9286993" cy="140199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it-IT" sz="8000" dirty="0">
              <a:latin typeface="+mj-lt"/>
            </a:endParaRPr>
          </a:p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Organi Sociali delle Associazioni Sportive Dilettantistiche</a:t>
            </a:r>
          </a:p>
          <a:p>
            <a:pPr algn="ctr"/>
            <a:r>
              <a:rPr lang="it-IT" sz="8000" dirty="0">
                <a:latin typeface="+mj-lt"/>
              </a:rPr>
              <a:t>Lo Statuto OR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EBB9A9-45C3-4F29-9CFD-A9B45FB29C00}"/>
              </a:ext>
            </a:extLst>
          </p:cNvPr>
          <p:cNvSpPr txBox="1"/>
          <p:nvPr/>
        </p:nvSpPr>
        <p:spPr>
          <a:xfrm>
            <a:off x="1562793" y="2144684"/>
            <a:ext cx="9459883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Lo Statuto delle Associazioni Sportive Dilettantistiche deve prevedere due organi obbligatori: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Consiglio Direttivo</a:t>
            </a:r>
          </a:p>
          <a:p>
            <a:endParaRPr lang="it-IT" sz="3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2.  </a:t>
            </a: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Assemblea dei Soci</a:t>
            </a:r>
          </a:p>
          <a:p>
            <a:pPr algn="just"/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5" y="764771"/>
            <a:ext cx="9858898" cy="527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45425" y="1015509"/>
            <a:ext cx="83626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Consiglio dopo approfondita discussione approva la proposta del presidente e delibera all’unanimità di fissare in 30,00 euro la quota associativa per l’anno 2020.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030096" y="5469774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4626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5" y="780105"/>
            <a:ext cx="9858898" cy="51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96042" y="913108"/>
            <a:ext cx="87782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Esauriti i punti all’ODG e null’altro essendovi da deliberare, il  Presidente dichiara sciolta la seduta alle ore 20:00.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176886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44614"/>
            <a:ext cx="9991899" cy="129375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0" dirty="0">
                <a:latin typeface="AR CENA" panose="02000000000000000000" pitchFamily="2" charset="0"/>
              </a:rPr>
              <a:t>2 - Verbale decadenza soci che non hanno versato la Quota Associativa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89" y="2038368"/>
            <a:ext cx="9376756" cy="41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28305" y="2077246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69170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98022"/>
            <a:ext cx="9858898" cy="545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29046" y="606493"/>
            <a:ext cx="864523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Decadenza dalla qualifica di associato di alcuni soci;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 </a:t>
            </a:r>
          </a:p>
          <a:p>
            <a:pPr algn="just"/>
            <a:endParaRPr lang="it-IT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……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it-IT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3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all’Ordine del giorno, il Presidente illustra ai convenuti che alcuni soci non hanno a tutt’oggi versato la quota associativa. Il Presidente riferisce che ha provato a contattarli personalmente per invitarli ad adempiere, ma tutti hanno risposto, adducendo svariate motivazioni, di non essere più interessate a far parte dell’associazione.</a:t>
            </a:r>
          </a:p>
          <a:p>
            <a:pPr marL="742950" indent="-742950" algn="just">
              <a:buFont typeface="+mj-lt"/>
              <a:buAutoNum type="arabicPeriod"/>
            </a:pPr>
            <a:endParaRPr lang="it-IT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43955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549" y="565428"/>
            <a:ext cx="839585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soci che si trovano in questa condizione sono I SEGUENTI: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3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3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Ciò detto, il presidente propone al consiglio di dichiarare decaduti tali soci con conseguente annotazione sul Libro Soci.</a:t>
            </a:r>
          </a:p>
          <a:p>
            <a:pPr algn="just"/>
            <a:endParaRPr lang="it-IT" sz="3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3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3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157564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549" y="565428"/>
            <a:ext cx="83958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Consiglio dopo aver attentamente analizzato la situazione di ciascun associato, approva all’unanimità la proposta del Presidente e delibera di dichiarare decaduti dalla Associazione i soci sopra elencati e da mandato al segretario affinché provveda alla relativa annotazione sul Libro dei Soci.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04793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5" y="780105"/>
            <a:ext cx="9858898" cy="51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96042" y="913108"/>
            <a:ext cx="87782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Null’altro essendovi su cui deliberare, il Presidente dichiara chiusa la riunione alle ore 20:00 previa stesura, lettura ed approvazione del presente verbale.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2348396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44614"/>
            <a:ext cx="9991899" cy="98443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3 - Verbale attivazione corsi ed eventi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1756801"/>
            <a:ext cx="9376756" cy="44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28305" y="2077246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70889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743481"/>
            <a:ext cx="9833955" cy="5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1554" y="504167"/>
            <a:ext cx="8196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Attivazione corsi e relativa determinazione dei corrispettivi specifici;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11679" y="3643763"/>
            <a:ext cx="8296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Sig. ……</a:t>
            </a:r>
          </a:p>
        </p:txBody>
      </p:sp>
      <p:sp>
        <p:nvSpPr>
          <p:cNvPr id="5" name="Freccia a destra rientrata 4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06720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346663" y="769030"/>
            <a:ext cx="9592887" cy="154190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Consiglio Direttivo:</a:t>
            </a:r>
          </a:p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 Funzioni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13657" y="2576947"/>
            <a:ext cx="9858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Organo </a:t>
            </a:r>
            <a:r>
              <a:rPr lang="it-IT" sz="48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ESECUTIVO</a:t>
            </a:r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delle Associazioni</a:t>
            </a:r>
          </a:p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Svolge le funzioni di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ordinaria amministrazione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rappresentanza dell’associazione</a:t>
            </a:r>
          </a:p>
        </p:txBody>
      </p:sp>
    </p:spTree>
    <p:extLst>
      <p:ext uri="{BB962C8B-B14F-4D97-AF65-F5344CB8AC3E}">
        <p14:creationId xmlns:p14="http://schemas.microsoft.com/office/powerpoint/2010/main" val="2935789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all’Ordine del giorno, il Presidente riferisce al Consiglio di aver ricevuto istanza dai soci per l’attivazione di 3 corsi e rispettivamente: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principianti con corrispettivi specifici di euro 50,00 mensili 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medio con corrispettivi specifici di euro 60,00 mensili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avanzato con corrispettivi specifici di euro 70,00 mensili</a:t>
            </a:r>
          </a:p>
          <a:p>
            <a:pPr marL="742950" indent="-742950" algn="just">
              <a:buFont typeface="+mj-lt"/>
              <a:buAutoNum type="arabicPeriod"/>
            </a:pPr>
            <a:endParaRPr lang="it-IT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69767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Consiglio dopo approfondita discussione approva la proposta del presidente e delibera all’unanimità di attivare per l’anno 2020 i seguenti corsi: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principianti con corrispettivi specifici di euro 50,00 mensili; 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medio con corrispettivi specifici di euro 60,00 mensili;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avanzato con corrispettivi specifici di euro 70,00 mensili.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042255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8676" y="565428"/>
            <a:ext cx="86452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Esauriti i punti all’ODG e null’altro essendovi da deliberare, il  Presidente dichiara sciolta la seduta.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381809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44613"/>
            <a:ext cx="9991899" cy="14606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4 - Verbale ammissione dei Soci ed iscrizione nel Libro Soci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2227810"/>
            <a:ext cx="9376756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28305" y="2205297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4258909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743481"/>
            <a:ext cx="9833955" cy="5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1554" y="504167"/>
            <a:ext cx="8196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Approvazione ed ammissione dei nuovi soci;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11679" y="3643763"/>
            <a:ext cx="8296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Sig. ……</a:t>
            </a:r>
          </a:p>
        </p:txBody>
      </p:sp>
      <p:sp>
        <p:nvSpPr>
          <p:cNvPr id="5" name="Freccia a destra rientrata 4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940451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all’Ordine del giorno, il Presidente riferisce al Consiglio di aver ricevuto istanza di ammissione da parte di  nuovi  soci.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 Consiglio, dopo aver esaminato le domande pervenute, approva all’unanimità per l’anno sociale 2020 l’entrata del/i nuovo/nuovi socio/i nell’Associazione: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	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	……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066581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8676" y="565428"/>
            <a:ext cx="86452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 ore …… non essendovi altro da deliberare il Presidente ringrazia i presenti e dichiara chiusa la riunione.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2578297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44613"/>
            <a:ext cx="9991899" cy="14606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200" dirty="0">
                <a:latin typeface="AR CENA" panose="02000000000000000000" pitchFamily="2" charset="0"/>
              </a:rPr>
              <a:t>5 - Verbale mandato al Presidente alla conclusione di contratti per prestazioni sportive dilettantistiche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2227810"/>
            <a:ext cx="9376756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28305" y="2205297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497120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743481"/>
            <a:ext cx="9833955" cy="5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1554" y="504167"/>
            <a:ext cx="8196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Contratti di prestazione sportiva dilettantistica;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11679" y="3643763"/>
            <a:ext cx="8296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Sig. ……</a:t>
            </a:r>
          </a:p>
        </p:txBody>
      </p:sp>
      <p:sp>
        <p:nvSpPr>
          <p:cNvPr id="5" name="Freccia a destra rientrata 4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775717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all’Ordine del giorno, il Presidente illustra al Consiglio la necessità di stipulare un contratto per prestazioni sportive dilettantistiche con l’atleta/allenatore/istruttore sig.---- per il periodo dal ---- al --- con un compenso di €. -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Consiglio all’unanimità approva la proposta del Presidente e gli da mandato  perché sottoscriva il contratto e provveda a tutti gli adempimenti.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52068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346663" y="769030"/>
            <a:ext cx="9592887" cy="149203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Consiglio Direttivo:</a:t>
            </a:r>
          </a:p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 Funzioni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63783" y="2341791"/>
            <a:ext cx="97757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predispone il rendiconto economico-finanziario sia preventivo che consuntivo;</a:t>
            </a:r>
          </a:p>
          <a:p>
            <a:pPr marL="571500" indent="-571500" algn="just">
              <a:buFontTx/>
              <a:buChar char="-"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convoca l’assemblea dei soci;</a:t>
            </a:r>
          </a:p>
          <a:p>
            <a:pPr marL="571500" indent="-571500" algn="just">
              <a:buFontTx/>
              <a:buChar char="-"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da esecuzione alle delibere dell’assemblea dei soci;</a:t>
            </a:r>
          </a:p>
          <a:p>
            <a:pPr marL="571500" indent="-571500" algn="just">
              <a:buFontTx/>
              <a:buChar char="-"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delibera in merito alle domande di ammissione dei soci;</a:t>
            </a:r>
          </a:p>
          <a:p>
            <a:pPr marL="571500" indent="-571500" algn="just">
              <a:buFontTx/>
              <a:buChar char="-"/>
            </a:pPr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adempie a tutti i compiti ad esso attribuiti dallo statuto.</a:t>
            </a:r>
          </a:p>
        </p:txBody>
      </p:sp>
    </p:spTree>
    <p:extLst>
      <p:ext uri="{BB962C8B-B14F-4D97-AF65-F5344CB8AC3E}">
        <p14:creationId xmlns:p14="http://schemas.microsoft.com/office/powerpoint/2010/main" val="3120181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8676" y="565428"/>
            <a:ext cx="86452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Esauriti i punti all’ODG e null’altro essendovi da deliberare, il  Presidente dichiara sciolta la seduta alle ore 20:00.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3511961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44613"/>
            <a:ext cx="9991899" cy="14606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200" dirty="0">
                <a:latin typeface="AR CENA" panose="02000000000000000000" pitchFamily="2" charset="0"/>
              </a:rPr>
              <a:t>6 - Verbale autorizzazione all’acquisto di materiale, all’utilizzo dell’auto propria, </a:t>
            </a:r>
            <a:r>
              <a:rPr lang="it-IT" sz="4200" dirty="0" err="1">
                <a:latin typeface="AR CENA" panose="02000000000000000000" pitchFamily="2" charset="0"/>
              </a:rPr>
              <a:t>ecc</a:t>
            </a:r>
            <a:endParaRPr lang="it-IT" sz="4200" dirty="0">
              <a:latin typeface="AR CENA" panose="02000000000000000000" pitchFamily="2" charset="0"/>
            </a:endParaRP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2227810"/>
            <a:ext cx="9376756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28305" y="2205297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888898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9" y="504167"/>
            <a:ext cx="9833955" cy="57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1553" y="371163"/>
            <a:ext cx="81963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Acquisto materiale sportivo;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Autorizzazione alla partecipazione dell’istruttore ….. al corso di aggiornamento  e all’utilizzo dell’auto propria;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</a:t>
            </a:r>
          </a:p>
          <a:p>
            <a:pPr algn="just"/>
            <a:r>
              <a:rPr lang="it-IT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5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Sig. ……</a:t>
            </a:r>
          </a:p>
          <a:p>
            <a:pPr algn="just"/>
            <a:endParaRPr lang="it-IT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9010994" y="5956002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671774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all’ordine del giorno il presidente illustra al Consiglio la necessità di dotare l’associazione dei seguenti materiali tecnico sportivi: …………. Il cui costo stimato è di circa € ……. (meglio se si allegano preventivi).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Consiglio all’unanimità delibera l’acquisto dei suddetti materiali nei limiti di spesa sopra indicati e da mandato al Presidente perché provveda al loro acquisto.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520214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secondo punto all’ordine del giorno il presidente illustra al Consiglio che è pervenuta richiesta dall’istruttore Sig. ….. di partecipare al corso di aggiornamento …..</a:t>
            </a: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L’iscrizione al corso ha un costo di €. ….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923497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Consiglio vista l’utilità del corso per l’associazione, all’unanimità autorizza la partecipazione al corso accollandosi le spese di iscrizione e di tutte le altre spese di trasferta purché debitamente documentate.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Autorizza il Sig. … all’utilizzo dell’auto propria la cui spese saranno rimborsate secondo le tariffe ACI.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226265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8676" y="565428"/>
            <a:ext cx="86452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Esauriti i punti all’ODG e null’altro essendovi da deliberare, il  Presidente dichiara sciolta la seduta alle ore 20:00.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2042761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44613"/>
            <a:ext cx="9991899" cy="14606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200" dirty="0">
                <a:latin typeface="AR CENA" panose="02000000000000000000" pitchFamily="2" charset="0"/>
              </a:rPr>
              <a:t>7 - Verbale predisposizione bozza di bilancio e convocazione dell’Assemblea dei Soci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2227810"/>
            <a:ext cx="9376756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28305" y="2205297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12/04/2021 alle ore 19:00 presso la sede sociale in Via ………………. si è riunito il Consiglio Direttivo dell’Associazione Sportiva Dilettantistica ………… per discutere e deliberare sul seguente 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321558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743481"/>
            <a:ext cx="9833955" cy="52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1554" y="504167"/>
            <a:ext cx="8196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Esame della bozza di bilancio;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Convocazione dell’Assemblea per l’approvazione;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11679" y="3643763"/>
            <a:ext cx="8296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constatata la regolare convocazione della riunione e la presenza dei Consiglieri…………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chiama a fungere da segretario il Sig. ……</a:t>
            </a:r>
          </a:p>
        </p:txBody>
      </p:sp>
      <p:sp>
        <p:nvSpPr>
          <p:cNvPr id="5" name="Freccia a destra rientrata 4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431942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598842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all’ordine del giorno il Consiglio, esamina in modo approfondito la bozza di bilancio dell’anno 2020  che evidenzia un avanzo (oppure un disavanzo) di euro …..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56019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80160" y="2064237"/>
            <a:ext cx="9642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il numero dei componenti;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 poteri e i doveri;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la durata del mandato (in genere 4 anni coincidente con il quadriennio olimpico);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 quorum costitutivi e deliberativi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sono stabiliti dallo </a:t>
            </a:r>
            <a:r>
              <a:rPr lang="it-IT" sz="36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STATUTO </a:t>
            </a:r>
            <a:r>
              <a:rPr lang="it-IT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dell’Associazione</a:t>
            </a:r>
          </a:p>
        </p:txBody>
      </p:sp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20248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4800" dirty="0">
                <a:latin typeface="AR CENA" panose="02000000000000000000" pitchFamily="2" charset="0"/>
              </a:rPr>
              <a:t> Composizione</a:t>
            </a:r>
          </a:p>
        </p:txBody>
      </p:sp>
    </p:spTree>
    <p:extLst>
      <p:ext uri="{BB962C8B-B14F-4D97-AF65-F5344CB8AC3E}">
        <p14:creationId xmlns:p14="http://schemas.microsoft.com/office/powerpoint/2010/main" val="1706756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6167" y="565428"/>
            <a:ext cx="8645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secondo punto all’</a:t>
            </a:r>
            <a:r>
              <a:rPr lang="it-IT" sz="4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OdG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il Consiglio da mandato al Presidente perché convochi l’assemblea dei soci </a:t>
            </a:r>
            <a:r>
              <a:rPr lang="it-IT" sz="40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 la discussione e l’approvazione del bilancio 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«in 1</a:t>
            </a:r>
            <a:r>
              <a:rPr lang="it-IT" sz="4000" b="1" i="1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convocazione per il giorno _____ alle ore ____ presso la sede sociale ed in 2</a:t>
            </a:r>
            <a:r>
              <a:rPr lang="it-IT" sz="4000" b="1" i="1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convocazione</a:t>
            </a:r>
            <a:r>
              <a:rPr lang="it-IT" sz="4000" b="1" i="1" baseline="30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 il giorno _____ stesso luogo stessa ora_____» 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39477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7" y="714895"/>
            <a:ext cx="9858898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8676" y="565428"/>
            <a:ext cx="86452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 ore …… non essendovi altro da deliberare il Presidente ringrazia i presenti e dichiara chiusa la riunione.</a:t>
            </a: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4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</p:txBody>
      </p:sp>
    </p:spTree>
    <p:extLst>
      <p:ext uri="{BB962C8B-B14F-4D97-AF65-F5344CB8AC3E}">
        <p14:creationId xmlns:p14="http://schemas.microsoft.com/office/powerpoint/2010/main" val="4019957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78676" y="565428"/>
            <a:ext cx="86452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caso di operazioni urgenti per le quali non è possibile attendere che il Consiglio si riunisca e deliberi in merito, il Presidente può porre in essere degli atti autonomamente a condizione che successivamente li porti a ratifica al consiglio.</a:t>
            </a:r>
          </a:p>
        </p:txBody>
      </p:sp>
      <p:pic>
        <p:nvPicPr>
          <p:cNvPr id="1026" name="Picture 2" descr="Logo per avviso &quot;Importante&quot; — Ital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360">
            <a:off x="537959" y="4808104"/>
            <a:ext cx="19145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09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346663" y="769030"/>
            <a:ext cx="9592887" cy="102651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dirty="0">
              <a:solidFill>
                <a:schemeClr val="bg1">
                  <a:lumMod val="95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Assemblea dei Soci</a:t>
            </a:r>
          </a:p>
          <a:p>
            <a:pPr algn="ctr"/>
            <a:endParaRPr lang="it-IT" sz="5400" dirty="0">
              <a:solidFill>
                <a:schemeClr val="bg1">
                  <a:lumMod val="9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80654" y="1845427"/>
            <a:ext cx="9858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Organo </a:t>
            </a:r>
            <a:r>
              <a:rPr lang="it-IT" sz="48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DELIBERATIVO </a:t>
            </a:r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è formato da tutti gli associati  inscritti nel </a:t>
            </a:r>
          </a:p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Libro Soci. </a:t>
            </a:r>
          </a:p>
        </p:txBody>
      </p:sp>
    </p:spTree>
    <p:extLst>
      <p:ext uri="{BB962C8B-B14F-4D97-AF65-F5344CB8AC3E}">
        <p14:creationId xmlns:p14="http://schemas.microsoft.com/office/powerpoint/2010/main" val="915696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346663" y="769029"/>
            <a:ext cx="9592887" cy="102651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dirty="0">
              <a:solidFill>
                <a:schemeClr val="bg1">
                  <a:lumMod val="95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Assemblea dei Soci</a:t>
            </a:r>
          </a:p>
          <a:p>
            <a:pPr algn="ctr"/>
            <a:endParaRPr lang="it-IT" sz="5400" dirty="0">
              <a:solidFill>
                <a:schemeClr val="bg1">
                  <a:lumMod val="9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97528" y="2095726"/>
            <a:ext cx="9858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Hanno diritto di partecipare all’assemblea solo i soci in regola con il pagamento della quota associativa.</a:t>
            </a:r>
          </a:p>
        </p:txBody>
      </p:sp>
      <p:sp>
        <p:nvSpPr>
          <p:cNvPr id="2" name="AutoShape 2" descr="Attenzione Attenzione - di Marco Ermentini - presS/Tle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587">
            <a:off x="9630054" y="43612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0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387535" y="558544"/>
            <a:ext cx="9564255" cy="10208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Convocazione delle Assemblee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03913" y="1579418"/>
            <a:ext cx="95642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4400" b="1" dirty="0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Le assemblee devono essere convocate con le modalità previste dallo statuto.</a:t>
            </a:r>
          </a:p>
          <a:p>
            <a:pPr algn="ctr"/>
            <a:endParaRPr lang="it-IT" sz="4400" b="1" dirty="0">
              <a:solidFill>
                <a:srgbClr val="465E9C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4400" b="1" dirty="0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In caso di accertamenti da parte degli organi di controllo infatti, bisogna dare prova dell’avvenuta convocazione. </a:t>
            </a:r>
          </a:p>
          <a:p>
            <a:pPr algn="ctr"/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47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387534" y="807926"/>
            <a:ext cx="9564255" cy="10208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bg1">
                    <a:lumMod val="95000"/>
                  </a:schemeClr>
                </a:solidFill>
                <a:latin typeface="AR CENA" panose="02000000000000000000" pitchFamily="2" charset="0"/>
              </a:rPr>
              <a:t>Convocazione delle Assemblee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87535" y="1579418"/>
            <a:ext cx="95642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4000" b="1" dirty="0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 E’ necessario inoltre accertarsi che i soci ne vengano a conoscenza </a:t>
            </a:r>
          </a:p>
          <a:p>
            <a:pPr algn="ctr"/>
            <a:r>
              <a:rPr lang="it-IT" sz="4000" b="1" dirty="0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(ad es. predisporre un foglio di presa visione dell’avvenuta convocazione, pubblicare l’avviso sul sito internet, fare una foto dell’avviso, </a:t>
            </a:r>
            <a:r>
              <a:rPr lang="it-IT" sz="4000" b="1" dirty="0" err="1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ecc</a:t>
            </a:r>
            <a:r>
              <a:rPr lang="it-IT" sz="4000" b="1" dirty="0">
                <a:solidFill>
                  <a:srgbClr val="465E9C">
                    <a:lumMod val="50000"/>
                  </a:srgbClr>
                </a:solidFill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6830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EBB9A9-45C3-4F29-9CFD-A9B45FB29C00}"/>
              </a:ext>
            </a:extLst>
          </p:cNvPr>
          <p:cNvSpPr txBox="1"/>
          <p:nvPr/>
        </p:nvSpPr>
        <p:spPr>
          <a:xfrm>
            <a:off x="1150818" y="1424254"/>
            <a:ext cx="9878191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Per ciascun incontro deve essere redatto un verbale dove vanno annotati: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data e il luogo di svolgimento dell’assemblea;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l’ordine del giorno;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corretta convocazione;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il raggiungimento del quorum costitutivo (se previsto dallo statuto);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il numero e i nomi dei partecipanti (foglio presenze da allegare al verbale);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descrizione sintetica della riunione;</a:t>
            </a:r>
          </a:p>
          <a:p>
            <a:pPr marL="571500" indent="-571500" algn="ctr">
              <a:buFontTx/>
              <a:buChar char="-"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firma del Presidente e del Segretario.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599678"/>
            <a:ext cx="9286993" cy="93044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>
                <a:latin typeface="AR CENA" panose="02000000000000000000" pitchFamily="2" charset="0"/>
              </a:rPr>
              <a:t>Verbali delle Assemblee degli Associati</a:t>
            </a:r>
          </a:p>
        </p:txBody>
      </p:sp>
    </p:spTree>
    <p:extLst>
      <p:ext uri="{BB962C8B-B14F-4D97-AF65-F5344CB8AC3E}">
        <p14:creationId xmlns:p14="http://schemas.microsoft.com/office/powerpoint/2010/main" val="1153268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191490" y="636031"/>
            <a:ext cx="980901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latin typeface="AR CENA" panose="02000000000000000000" pitchFamily="2" charset="0"/>
              </a:rPr>
              <a:t>Libro Verbali delle Assemblee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91491" y="1807103"/>
            <a:ext cx="9809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 verbali delle assemblee devono   essere trascritti sul Libro Verbali delle Assemblee.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modalità di tenuta di questo Libro Verbali è libera, può essere tenuto: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manualmente su un registro cartaceo;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 supporto informatico e stampato periodicamente;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fogli mobili.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Deve essere conservato in sede e presentato in caso di richiesta da parte degli organi di controllo.</a:t>
            </a:r>
          </a:p>
        </p:txBody>
      </p:sp>
    </p:spTree>
    <p:extLst>
      <p:ext uri="{BB962C8B-B14F-4D97-AF65-F5344CB8AC3E}">
        <p14:creationId xmlns:p14="http://schemas.microsoft.com/office/powerpoint/2010/main" val="2693606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282958" y="1674099"/>
            <a:ext cx="703782" cy="1088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177935" y="1687936"/>
            <a:ext cx="8927874" cy="1075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Convocazione  e conservazione agli atti copia della convocazione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282958" y="3028594"/>
            <a:ext cx="703783" cy="8617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177937" y="3028594"/>
            <a:ext cx="8927874" cy="859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Controllare lo statuto per verificare l’esistenza di quorum  costitutivi e deliberativi</a:t>
            </a:r>
          </a:p>
        </p:txBody>
      </p:sp>
      <p:sp>
        <p:nvSpPr>
          <p:cNvPr id="8" name="Rettangolo arrotondato 7"/>
          <p:cNvSpPr/>
          <p:nvPr/>
        </p:nvSpPr>
        <p:spPr>
          <a:xfrm flipH="1">
            <a:off x="1296790" y="4128538"/>
            <a:ext cx="689949" cy="8091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177937" y="4128538"/>
            <a:ext cx="8927873" cy="7925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Preparare il foglio presenze farlo firmare dagli intervenuti e conservarlo agli atti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335590" y="5126093"/>
            <a:ext cx="651152" cy="958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177936" y="5128869"/>
            <a:ext cx="8927873" cy="956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Preparare bozza di verbale per facilitare la compilazione</a:t>
            </a:r>
          </a:p>
        </p:txBody>
      </p:sp>
      <p:sp>
        <p:nvSpPr>
          <p:cNvPr id="12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296790" y="652656"/>
            <a:ext cx="980901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latin typeface="AR CENA" panose="02000000000000000000" pitchFamily="2" charset="0"/>
              </a:rPr>
              <a:t>Adempimenti preliminari</a:t>
            </a:r>
          </a:p>
        </p:txBody>
      </p:sp>
    </p:spTree>
    <p:extLst>
      <p:ext uri="{BB962C8B-B14F-4D97-AF65-F5344CB8AC3E}">
        <p14:creationId xmlns:p14="http://schemas.microsoft.com/office/powerpoint/2010/main" val="31650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80160" y="2596253"/>
            <a:ext cx="9642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Solitamente il consiglio Direttivo si riunisce </a:t>
            </a:r>
            <a:r>
              <a:rPr lang="it-IT" sz="40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almeno una volta al mese</a:t>
            </a:r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, a dimostrazione che le decisioni vengono prese collegialmente.</a:t>
            </a:r>
            <a:endParaRPr lang="it-IT" sz="4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63731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0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6000" dirty="0">
                <a:latin typeface="AR CENA" panose="02000000000000000000" pitchFamily="2" charset="0"/>
              </a:rPr>
              <a:t> Funzionamento</a:t>
            </a:r>
          </a:p>
        </p:txBody>
      </p:sp>
    </p:spTree>
    <p:extLst>
      <p:ext uri="{BB962C8B-B14F-4D97-AF65-F5344CB8AC3E}">
        <p14:creationId xmlns:p14="http://schemas.microsoft.com/office/powerpoint/2010/main" val="1470534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17728"/>
            <a:ext cx="9286993" cy="7022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latin typeface="AR CENA" panose="02000000000000000000" pitchFamily="2" charset="0"/>
              </a:rPr>
              <a:t>Fac-simile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1326606"/>
            <a:ext cx="92869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CONVOCAZIONE DI ASSEMBLEA ORDINARIA 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(Carta intestata dell’Associazione o timbro)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									                                                 Ai Soci </a:t>
            </a:r>
          </a:p>
          <a:p>
            <a:pPr algn="r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      dell’Associazione ……					</a:t>
            </a: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Oggetto: Convocazione Assemblea Ordinaria 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 Soci dell’Associazione …. sono convocati in assemblea ordinaria (o straordinaria) in prima convocazione presso …….., il giorno </a:t>
            </a:r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gg/mm/aa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alle ore </a:t>
            </a:r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00:00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ed eventualmente in seconda convocazione il giorno </a:t>
            </a:r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gg/mm/aa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alle ore </a:t>
            </a:r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00:00 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sempre nel medesimo luogo, per esaminare il seguente</a:t>
            </a:r>
            <a:endParaRPr lang="it-IT" sz="4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05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17728"/>
            <a:ext cx="9286993" cy="7022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latin typeface="AR CENA" panose="02000000000000000000" pitchFamily="2" charset="0"/>
              </a:rPr>
              <a:t>Fac-simile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1326606"/>
            <a:ext cx="92869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Ordine del giorno:</a:t>
            </a:r>
          </a:p>
          <a:p>
            <a:pPr lvl="0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Approvazione del rendiconto anno 2020</a:t>
            </a:r>
          </a:p>
          <a:p>
            <a:pPr lvl="0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Varie ed eventuali.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L’assemblea sarà validamente costituita secondo le norme statutarie.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Luogo, gg/mm/aa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(verificare quanti giorni prima prevede lo statuto)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										     	Il Presidente</a:t>
            </a:r>
          </a:p>
        </p:txBody>
      </p:sp>
    </p:spTree>
    <p:extLst>
      <p:ext uri="{BB962C8B-B14F-4D97-AF65-F5344CB8AC3E}">
        <p14:creationId xmlns:p14="http://schemas.microsoft.com/office/powerpoint/2010/main" val="995376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296788" y="652656"/>
            <a:ext cx="980901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latin typeface="AR CENA" panose="02000000000000000000" pitchFamily="2" charset="0"/>
              </a:rPr>
              <a:t>1^ e 2^ Convocazione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191491" y="1807103"/>
            <a:ext cx="98090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 consueto, è prevista sia la prima che la seconda convocazione.</a:t>
            </a:r>
          </a:p>
          <a:p>
            <a:pPr algn="ctr"/>
            <a:endParaRPr lang="it-IT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it-IT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 la prima convocazione  VA DESERTA, bisogna lasciare traccia di questo fatto.</a:t>
            </a:r>
          </a:p>
        </p:txBody>
      </p:sp>
      <p:pic>
        <p:nvPicPr>
          <p:cNvPr id="8" name="Immagine 7" descr="Immagine che contiene bigliettodavisita, busta, stazionario, testo&#10;&#10;Descrizione generata con affidabilità molto elevata">
            <a:extLst>
              <a:ext uri="{FF2B5EF4-FFF2-40B4-BE49-F238E27FC236}">
                <a16:creationId xmlns:a16="http://schemas.microsoft.com/office/drawing/2014/main" id="{AAA9EE5F-08AC-488C-801C-8C2FA61C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09" y="2660908"/>
            <a:ext cx="2836995" cy="20213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3970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191490" y="652656"/>
            <a:ext cx="980901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latin typeface="AR CENA" panose="02000000000000000000" pitchFamily="2" charset="0"/>
              </a:rPr>
              <a:t>Assemblea Deserta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191491" y="1807103"/>
            <a:ext cx="98090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 redige un verbale di assemblea deserta (soluzione consigliabile)</a:t>
            </a:r>
          </a:p>
          <a:p>
            <a:pPr algn="ctr"/>
            <a:r>
              <a:rPr lang="it-IT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oppure </a:t>
            </a:r>
          </a:p>
          <a:p>
            <a:pPr algn="ctr"/>
            <a:r>
              <a:rPr lang="it-IT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 indica nell’assemblea in seconda convocazione con l’inciso «essendo andata deserta la prima»</a:t>
            </a:r>
          </a:p>
        </p:txBody>
      </p:sp>
    </p:spTree>
    <p:extLst>
      <p:ext uri="{BB962C8B-B14F-4D97-AF65-F5344CB8AC3E}">
        <p14:creationId xmlns:p14="http://schemas.microsoft.com/office/powerpoint/2010/main" val="1025616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2227810"/>
            <a:ext cx="9376756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39389" y="2312749"/>
            <a:ext cx="811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riunita l’Assemblea dei Soci dell’Associazione Sportiva Dilettantistica ………… per discutere e deliberare sul seguente </a:t>
            </a:r>
          </a:p>
        </p:txBody>
      </p:sp>
      <p:sp>
        <p:nvSpPr>
          <p:cNvPr id="6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191491" y="652656"/>
            <a:ext cx="9809018" cy="157515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dirty="0">
              <a:latin typeface="AR CENA" panose="02000000000000000000" pitchFamily="2" charset="0"/>
            </a:endParaRPr>
          </a:p>
          <a:p>
            <a:pPr algn="ctr"/>
            <a:r>
              <a:rPr lang="it-IT" sz="5400" dirty="0">
                <a:latin typeface="AR CENA" panose="02000000000000000000" pitchFamily="2" charset="0"/>
              </a:rPr>
              <a:t>Fac-simile Assemblea in 1^ convocazione deserta</a:t>
            </a:r>
          </a:p>
          <a:p>
            <a:pPr algn="ctr"/>
            <a:endParaRPr lang="it-IT" sz="6000" dirty="0">
              <a:latin typeface="AR CENA" panose="02000000000000000000" pitchFamily="2" charset="0"/>
            </a:endParaRPr>
          </a:p>
        </p:txBody>
      </p:sp>
      <p:sp>
        <p:nvSpPr>
          <p:cNvPr id="5" name="Freccia a destra rientrata 4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5240635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4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………………..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 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Assume la presidenza dell’Assemblea, 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 sensi dell’Art. ….. del vigente statuto sociale il Sig. …… il quale constatato che nessuno è presente e che è trascorsa un’ora dall’inizio dell’orario stabilito </a:t>
            </a:r>
            <a:r>
              <a:rPr lang="it-IT" sz="36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dichiara che l’assemblea è andata deserta</a:t>
            </a: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 scioglie l’adunanza.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267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01" y="2227145"/>
            <a:ext cx="9581803" cy="39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62298" y="2312749"/>
            <a:ext cx="86286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00/00/2020 alle ore 19:00 presso la sede sociale in Via ………………. si è </a:t>
            </a:r>
            <a:r>
              <a:rPr lang="it-IT" sz="36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riunita in seconda convocazione, essendo andata deserta la prima</a:t>
            </a: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l’Assemblea dei Soci dell’Associazione Sportiva Dilettantistica ………… per discutere e deliberare sul seguente ordine del giorno ….</a:t>
            </a:r>
          </a:p>
        </p:txBody>
      </p:sp>
      <p:sp>
        <p:nvSpPr>
          <p:cNvPr id="6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285700" y="652656"/>
            <a:ext cx="9695411" cy="166009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dirty="0">
              <a:latin typeface="AR CENA" panose="02000000000000000000" pitchFamily="2" charset="0"/>
            </a:endParaRPr>
          </a:p>
          <a:p>
            <a:pPr algn="ctr"/>
            <a:r>
              <a:rPr lang="it-IT" sz="4800" dirty="0">
                <a:latin typeface="AR CENA" panose="02000000000000000000" pitchFamily="2" charset="0"/>
              </a:rPr>
              <a:t>Fac-simile Assemblea in 2^ convocazione con notizia che la 1^ è andata deserta</a:t>
            </a:r>
          </a:p>
          <a:p>
            <a:pPr algn="ctr"/>
            <a:endParaRPr lang="it-IT" sz="6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855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113904" y="677142"/>
            <a:ext cx="9991899" cy="102144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Verbali dell’Assemblea dei Soci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947651" y="1592770"/>
            <a:ext cx="1032440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1 – Verbale per l’approvazione del Bilancio;</a:t>
            </a:r>
          </a:p>
          <a:p>
            <a:pPr algn="ctr"/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2 - Verbale per la nomina/revoca dei componenti del Consiglio Direttivo;</a:t>
            </a:r>
          </a:p>
          <a:p>
            <a:pPr algn="ctr"/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3 - Verbale per la modifica dello Statuto (</a:t>
            </a:r>
            <a:r>
              <a:rPr lang="it-IT" sz="3400" b="1" u="sng" dirty="0">
                <a:solidFill>
                  <a:schemeClr val="bg2">
                    <a:lumMod val="25000"/>
                  </a:schemeClr>
                </a:solidFill>
              </a:rPr>
              <a:t>Assemblea Straordinaria</a:t>
            </a:r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);</a:t>
            </a:r>
          </a:p>
          <a:p>
            <a:pPr algn="ctr"/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4 – Verbale per lo Scioglimento dell’Associazione (</a:t>
            </a:r>
            <a:r>
              <a:rPr lang="it-IT" sz="3400" b="1" u="sng" dirty="0">
                <a:solidFill>
                  <a:schemeClr val="bg2">
                    <a:lumMod val="25000"/>
                  </a:schemeClr>
                </a:solidFill>
              </a:rPr>
              <a:t>Assemblea Straordinaria</a:t>
            </a:r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);</a:t>
            </a:r>
          </a:p>
          <a:p>
            <a:pPr algn="ctr"/>
            <a:r>
              <a:rPr lang="it-IT" sz="3400" b="1" dirty="0">
                <a:solidFill>
                  <a:schemeClr val="bg2">
                    <a:lumMod val="25000"/>
                  </a:schemeClr>
                </a:solidFill>
              </a:rPr>
              <a:t>5 – Verbale ..... per qualsiasi altro motivo che lo Statuto o il Consiglio Direttivo rimette alla sua volontà.</a:t>
            </a:r>
          </a:p>
          <a:p>
            <a:pPr algn="ctr"/>
            <a:endParaRPr lang="it-IT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16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113904" y="677142"/>
            <a:ext cx="9991899" cy="15672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L’assemblea per l’approvazione del Bilancio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947651" y="2394066"/>
            <a:ext cx="103244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È sicuramente l’assemblea più importante, l’unica assemblea obbligatoria e deve essere convocata entro 120 giorni dalla chiusura dell’esercizio sociale. </a:t>
            </a:r>
          </a:p>
        </p:txBody>
      </p:sp>
    </p:spTree>
    <p:extLst>
      <p:ext uri="{BB962C8B-B14F-4D97-AF65-F5344CB8AC3E}">
        <p14:creationId xmlns:p14="http://schemas.microsoft.com/office/powerpoint/2010/main" val="7244408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67802"/>
            <a:ext cx="9991899" cy="122725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0" dirty="0">
                <a:latin typeface="AR CENA" panose="02000000000000000000" pitchFamily="2" charset="0"/>
              </a:rPr>
              <a:t>1 - Verbale per l’approvazione del Bilancio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7" y="1995055"/>
            <a:ext cx="985889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96044" y="1995055"/>
            <a:ext cx="85205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29/04/2021 alle ore 19:00 presso la sede sociale in Via ………………. si è </a:t>
            </a:r>
            <a:r>
              <a:rPr lang="it-IT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riunita in seconda convocazione, essendo andata deserta la prima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l’Assemblea dei Soci dell’Associazione Sportiva Dilettantistica …………. per discutere e deliberare sul seguente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9235439" y="5752408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49103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590974" y="690247"/>
            <a:ext cx="9142437" cy="153756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5400" dirty="0">
                <a:latin typeface="AR CENA" panose="02000000000000000000" pitchFamily="2" charset="0"/>
              </a:rPr>
              <a:t>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2227810"/>
            <a:ext cx="9286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Ogni riunione deve essere </a:t>
            </a:r>
            <a:r>
              <a:rPr lang="it-IT" sz="40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convocata</a:t>
            </a:r>
            <a:r>
              <a:rPr lang="it-IT" sz="4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secondo le modalità previste dallo statuto associativo e per ciascun incontro deve essere redatto un verbale. </a:t>
            </a:r>
          </a:p>
        </p:txBody>
      </p:sp>
      <p:pic>
        <p:nvPicPr>
          <p:cNvPr id="4" name="Immagine 3" descr="Immagine che contiene bigliettodavisita, busta, stazionario, testo&#10;&#10;Descrizione generata con affidabilità molto elevata">
            <a:extLst>
              <a:ext uri="{FF2B5EF4-FFF2-40B4-BE49-F238E27FC236}">
                <a16:creationId xmlns:a16="http://schemas.microsoft.com/office/drawing/2014/main" id="{AAA9EE5F-08AC-488C-801C-8C2FA61C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349">
            <a:off x="172477" y="4428402"/>
            <a:ext cx="2836995" cy="20213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823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Approvazione del Bilancio 2020;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 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Assume la presidenza a norma dello Statuto il Presidente dell’Associazione  Signor ……………… che, </a:t>
            </a:r>
            <a:r>
              <a:rPr lang="it-IT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constatata la regolare convocazione, dichiara validamente costituita la presente assemblea.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808366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Presidente, dopo aver illustrato la situazione amministrativa e l’attività sportiva svolta, espone l’allegato Bilancio relativo all’anno 2020 che evidenzia un risultato (avanzo/disavanzo) di €. …….. ed invita i convenuti a votare sulla sua approvazione.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8793554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L’assemblea, dopo aver chiesto ed ottenuto dal Presidente chiarimenti su alcune voci di bilancio, </a:t>
            </a:r>
            <a:r>
              <a:rPr lang="it-IT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approva all’unanimità il bilancio d’esercizio relativo all’anno 2020.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Esauriti i punti all’ODG e null’altro essendovi da deliberare, il  Presidente dichiara sciolta la seduta alle ore 20:00.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  <a:endParaRPr lang="it-IT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2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8" y="618173"/>
            <a:ext cx="9991899" cy="122725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latin typeface="AR CENA" panose="02000000000000000000" pitchFamily="2" charset="0"/>
              </a:rPr>
              <a:t>L’Assemblea per la nomina/revoca dei componenti del Consiglio Direttivo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80658" y="1845426"/>
            <a:ext cx="99918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E’ necessario convocare l’assemblea degli associati sia per confermare le nomine dei membri del Consiglio Direttivo sia per eleggere un nuovo Consiglio Direttivo.</a:t>
            </a:r>
          </a:p>
          <a:p>
            <a:pPr algn="ctr"/>
            <a:r>
              <a:rPr lang="it-IT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 genere tali cariche scadono alla data di approvazione del bilancio pertanto la nomina del Consiglio Direttivo diventa un punto all’ordine del giorno del verbale di approvazione del bilancio.</a:t>
            </a:r>
          </a:p>
        </p:txBody>
      </p:sp>
    </p:spTree>
    <p:extLst>
      <p:ext uri="{BB962C8B-B14F-4D97-AF65-F5344CB8AC3E}">
        <p14:creationId xmlns:p14="http://schemas.microsoft.com/office/powerpoint/2010/main" val="7631669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7" y="767802"/>
            <a:ext cx="9991899" cy="122725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latin typeface="AR CENA" panose="02000000000000000000" pitchFamily="2" charset="0"/>
              </a:rPr>
              <a:t>2 - Verbale per la nomina/revoca dei componenti del Consiglio Direttivo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7" y="1995055"/>
            <a:ext cx="985889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96044" y="1995055"/>
            <a:ext cx="85205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29/04/2021 alle ore 19:00 presso la sede sociale in Via ………………. si è </a:t>
            </a:r>
            <a:r>
              <a:rPr lang="it-IT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riunita in seconda convocazione, essendo andata deserta la prima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l’Assemblea dei Soci dell’Associazione Sportiva Dilettantistica …………. per discutere e deliberare sul seguente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9202187" y="5644342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7726270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Rinnovo delle cariche sociali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 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Assume la presidenza a norma dello Statuto il Presidente dell’Associazione  Signor ……………… che, </a:t>
            </a:r>
            <a:r>
              <a:rPr lang="it-IT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constatata la regolare convocazione, dichiara validamente costituita la presente assemblea.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8368466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all’ODG Il Presidente, dopo aver richiesto ai presenti di formulare le proprie candidature per la formazione del nuovo Consiglio Direttivo, concede la parola ai candidati che espongono i propri programmi…..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 termine del dibattito si procede con la votazione per alzata di mano (oppure con scrutinio segreto).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488274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 eletti , accettano la carica dichiarando di non trovarsi in alcuna condizione di incompatibilità previste dalla legge.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 ore …… non essendovi altro da deliberare il Presidente ringrazia i presenti e dichiara chiusa la riunione.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457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8" y="618173"/>
            <a:ext cx="9991899" cy="122725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latin typeface="AR CENA" panose="02000000000000000000" pitchFamily="2" charset="0"/>
              </a:rPr>
              <a:t>L’Assemblea per la modifica dello Statuto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80658" y="1845426"/>
            <a:ext cx="99918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Per modificare lo statuto occorre </a:t>
            </a:r>
          </a:p>
          <a:p>
            <a:pPr algn="ctr"/>
            <a:r>
              <a:rPr lang="it-IT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L’ASSEMBLEA STRAORDINARIA</a:t>
            </a:r>
          </a:p>
          <a:p>
            <a:pPr algn="ctr"/>
            <a:r>
              <a:rPr lang="it-IT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Prima di convocare L’ASSEMBLEA</a:t>
            </a:r>
          </a:p>
          <a:p>
            <a:pPr algn="ctr"/>
            <a:r>
              <a:rPr lang="it-IT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 STRAORDINARIA è necessario controllare le </a:t>
            </a:r>
            <a:r>
              <a:rPr lang="it-IT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MAGGIORANZE COSTITUTIVE E DELIBERATIVE QUALIFICATE </a:t>
            </a:r>
            <a:r>
              <a:rPr lang="it-IT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richieste dallo Statuto </a:t>
            </a:r>
          </a:p>
          <a:p>
            <a:pPr algn="ctr"/>
            <a:r>
              <a:rPr lang="it-IT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dell’ Associazione</a:t>
            </a:r>
          </a:p>
          <a:p>
            <a:pPr algn="ctr"/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it-IT" sz="4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it-IT" sz="3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430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213661" y="618173"/>
            <a:ext cx="9991899" cy="10222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latin typeface="AR CENA" panose="02000000000000000000" pitchFamily="2" charset="0"/>
              </a:rPr>
              <a:t>3 - Verbale per la modifica dello Statuto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7" y="1640425"/>
            <a:ext cx="9858898" cy="45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96043" y="1640424"/>
            <a:ext cx="85205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00/00/0000 alle ore 19:00 presso la sede sociale in Via ………………. si è </a:t>
            </a:r>
            <a:r>
              <a:rPr lang="it-IT" sz="38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riunita in seconda convocazione, essendo andata deserta la prima</a:t>
            </a:r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l’Assemblea Straordinaria </a:t>
            </a:r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dei Soci dell’Associazione Sportiva Dilettantistica …………. per discutere e deliberare sul seguente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99141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90247"/>
            <a:ext cx="9286993" cy="14045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latin typeface="AR CENA" panose="02000000000000000000" pitchFamily="2" charset="0"/>
              </a:rPr>
              <a:t>Consiglio Direttivo</a:t>
            </a:r>
          </a:p>
          <a:p>
            <a:r>
              <a:rPr lang="it-IT" sz="5400" dirty="0">
                <a:latin typeface="AR CENA" panose="02000000000000000000" pitchFamily="2" charset="0"/>
              </a:rPr>
              <a:t>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2227812"/>
            <a:ext cx="92869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Quasi sempre non si rinviene traccia</a:t>
            </a:r>
          </a:p>
          <a:p>
            <a:pPr algn="ctr"/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dell’avviso di convocazione del </a:t>
            </a:r>
          </a:p>
          <a:p>
            <a:pPr algn="ctr"/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Consiglio Direttivo</a:t>
            </a:r>
          </a:p>
          <a:p>
            <a:pPr algn="ctr"/>
            <a:r>
              <a:rPr lang="it-IT" sz="4400" b="1" dirty="0"/>
              <a:t>… cosa da evitare soprattutto in situazioni di conflittualità</a:t>
            </a:r>
          </a:p>
          <a:p>
            <a:pPr algn="ctr"/>
            <a:endParaRPr lang="it-IT" sz="4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437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Modifica dello Statuto;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 .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Assume la presidenza a norma dello Statuto il Presidente dell’Associazione  Signor ……………… che, </a:t>
            </a:r>
            <a:r>
              <a:rPr lang="it-IT" sz="36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constatata la regolare convocazione e la presenza di n. ----- Soci su ----- , dichiara validamente costituita la presente assemblea ai sensi dell’art.--- dello statuto.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9420201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</a:t>
            </a:r>
            <a:r>
              <a:rPr lang="it-IT" sz="4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OdG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il presidente illustra le ragioni per le quali si è resa necessaria la modifica dello Statuto e da lettura del nuovo statuto articolo per articolo.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conclusione della lettura, il Presidente invita i convenuti ad esprimere con il proprio voto l’approvazione del nuovo Statuto. </a:t>
            </a: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8004956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L’Assemblea all’</a:t>
            </a:r>
            <a:r>
              <a:rPr lang="it-IT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unanimità</a:t>
            </a: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delibera di approvare il nuovo Statuto Sociale che viene allegato al presente atto e ne forma parte integrante.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viene incaricato di compiere tutte le pratiche necessarie per la registrazione del presente atto. </a:t>
            </a:r>
            <a:endParaRPr lang="it-IT" sz="3600" b="1" i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Alle ore …… non essendovi altro da deliberare il Presidente ringrazia i presenti e dichiara chiusa la riunione.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606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8" y="618173"/>
            <a:ext cx="9991899" cy="122725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Quorum Deliberativo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80658" y="1845426"/>
            <a:ext cx="99918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 non c’è l’unanimità dei consensi andrà verificato il RISPETTO DEL </a:t>
            </a:r>
            <a:r>
              <a:rPr lang="it-IT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QUORUM DELIBERATIVO</a:t>
            </a:r>
            <a:r>
              <a:rPr lang="it-IT" sz="4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indicando nel verbale il numero dei soci favorevoli e quello dei contrari</a:t>
            </a:r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it-IT" sz="4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it-IT" sz="3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 descr="Immagine che contiene bigliettodavisita, busta, stazionario, testo&#10;&#10;Descrizione generata con affidabilità molto elevata">
            <a:extLst>
              <a:ext uri="{FF2B5EF4-FFF2-40B4-BE49-F238E27FC236}">
                <a16:creationId xmlns:a16="http://schemas.microsoft.com/office/drawing/2014/main" id="{AAA9EE5F-08AC-488C-801C-8C2FA61C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349">
            <a:off x="374531" y="4575044"/>
            <a:ext cx="2836995" cy="20213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16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080658" y="618173"/>
            <a:ext cx="9991899" cy="15431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R CENA" panose="02000000000000000000" pitchFamily="2" charset="0"/>
              </a:rPr>
              <a:t>L’Assemblea per lo Scioglimento dell’Associazione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80658" y="2161309"/>
            <a:ext cx="99918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0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it-IT" sz="4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Anche per lo Scioglimento dell’Associazione occorre </a:t>
            </a:r>
          </a:p>
          <a:p>
            <a:pPr algn="ctr"/>
            <a:r>
              <a:rPr lang="it-IT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L’ASSEMBLEA STRAORDINARIA</a:t>
            </a:r>
          </a:p>
          <a:p>
            <a:pPr algn="ctr"/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it-IT" sz="4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it-IT" sz="3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896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/>
          <p:nvPr/>
        </p:nvSpPr>
        <p:spPr>
          <a:xfrm>
            <a:off x="1213661" y="618173"/>
            <a:ext cx="9991899" cy="10222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latin typeface="AR CENA" panose="02000000000000000000" pitchFamily="2" charset="0"/>
              </a:rPr>
              <a:t>4 - Verbale per lo Scioglimento dell’Associazione</a:t>
            </a:r>
          </a:p>
        </p:txBody>
      </p:sp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7" y="1640425"/>
            <a:ext cx="9858898" cy="45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596043" y="1640424"/>
            <a:ext cx="85205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giorno 00/00/0000 alle ore 19:00 presso la sede sociale in Via ………………. si è </a:t>
            </a:r>
            <a:r>
              <a:rPr lang="it-IT" sz="38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riunita in seconda convocazione, essendo andata deserta la prima</a:t>
            </a:r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l’Assemblea Straordinaria </a:t>
            </a:r>
            <a:r>
              <a:rPr lang="it-IT" sz="3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dei Soci dell’Associazione Sportiva Dilettantistica …………. per discutere e deliberare sul seguente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1988597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Ordine del Giorno: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Proposta di scioglimento del sodalizio;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Nomina dei liquidatori;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Destinazione del patrimonio residuo dell’associazione;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Varie ed eventuali </a:t>
            </a:r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9622598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Assume la presidenza a norma dello Statuto il Presidente dell’Associazione  Signor ……………… che, </a:t>
            </a:r>
            <a:r>
              <a:rPr lang="it-IT" sz="44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constatata la regolare convocazione e la presenza di n. ----- Soci su ----- , dichiara validamente costituita la presente assemblea ai sensi dell’art.--- dello statuto.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17393917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Sul primo punto all’ ODG il Presidente illustra i motivi che hanno portato alla decisione di proporre lo scioglimento dell’Associazione.</a:t>
            </a:r>
          </a:p>
          <a:p>
            <a:pPr algn="just"/>
            <a:r>
              <a:rPr lang="it-IT" sz="4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(dare una breve descrizione dei motivi ad esempio: impossibilità di conseguire lo scopo sociale o inattività dell’associazione…).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8891174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L’Assemblea, dopo approfondita discussione,  </a:t>
            </a:r>
            <a:r>
              <a:rPr lang="it-IT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all’unanimità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(in caso non venga approvato all’unanimità occorre riportare i risultati completi delle votazioni: con n°…… voti favorevoli, n°…… voti contrari e n°…… astenuti) delibera lo scioglimento dell’Associazione.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398438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4">
            <a:extLst>
              <a:ext uri="{FF2B5EF4-FFF2-40B4-BE49-F238E27FC236}">
                <a16:creationId xmlns:a16="http://schemas.microsoft.com/office/drawing/2014/main" id="{442C368C-2646-4F69-B0FD-E7CA679A1777}"/>
              </a:ext>
            </a:extLst>
          </p:cNvPr>
          <p:cNvSpPr txBox="1">
            <a:spLocks/>
          </p:cNvSpPr>
          <p:nvPr/>
        </p:nvSpPr>
        <p:spPr>
          <a:xfrm>
            <a:off x="1446418" y="617728"/>
            <a:ext cx="9286993" cy="7022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dirty="0">
                <a:latin typeface="AR CENA" panose="02000000000000000000" pitchFamily="2" charset="0"/>
              </a:rPr>
              <a:t>Fac-simile Convocazione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46418" y="1326606"/>
            <a:ext cx="928699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CONVOCAZIONE CONSIGLIO DIRETTIVO 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(Carta intestata dell’Associazione o timbro)</a:t>
            </a:r>
          </a:p>
          <a:p>
            <a:pPr algn="r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									Ai membri del Consiglio Direttivo </a:t>
            </a:r>
          </a:p>
          <a:p>
            <a:pPr algn="r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dell’Associazione…………</a:t>
            </a: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Oggetto: Convocazione Consiglio Direttivo 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 Sig. Consiglieri dell’Associazione …. sono convocati il giorno </a:t>
            </a:r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gg/mm/aa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presso ….alle ore </a:t>
            </a:r>
            <a:r>
              <a:rPr lang="it-IT" sz="2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00:00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per esaminare il seguente ordine del giorno:</a:t>
            </a:r>
          </a:p>
          <a:p>
            <a:pPr lvl="0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1- Esame bozza di rendiconto </a:t>
            </a:r>
          </a:p>
          <a:p>
            <a:pPr lvl="0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2- Varie ed eventuali.							</a:t>
            </a:r>
          </a:p>
          <a:p>
            <a:pPr lvl="0"/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                       Il Presidente</a:t>
            </a:r>
          </a:p>
          <a:p>
            <a:pPr algn="ctr"/>
            <a:endParaRPr lang="it-IT" sz="4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369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Passando al secondo punto all’</a:t>
            </a:r>
            <a:r>
              <a:rPr lang="it-IT" sz="44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OdG</a:t>
            </a: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l’assemblea all’unanimità delibera di nominare quale LIQUIDATORE dell’Associazione lo stesso Presidente </a:t>
            </a:r>
            <a:r>
              <a:rPr lang="it-IT" sz="44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</a:t>
            </a:r>
            <a:r>
              <a:rPr lang="it-IT" sz="4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……. che dichiara di accettare.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320849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Passando al terzo punto all’</a:t>
            </a:r>
            <a:r>
              <a:rPr lang="it-IT" sz="4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OdG</a:t>
            </a:r>
            <a:r>
              <a:rPr lang="it-IT" sz="4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Il Presidente ricorda che ai sensi dell’art.---- dello Statuto, l’Associazione ha l’obbligo di devolvere il patrimonio residuo all’atto del suo scioglimento ad altra Associazione Sportiva Dilettantistica, pertanto propone di devolvere il patrimonio residuo all’Associazione …………………. </a:t>
            </a: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ccia a destra rientrata 3"/>
          <p:cNvSpPr/>
          <p:nvPr/>
        </p:nvSpPr>
        <p:spPr>
          <a:xfrm>
            <a:off x="8520544" y="5611091"/>
            <a:ext cx="2493816" cy="1113905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bg2">
                    <a:lumMod val="25000"/>
                  </a:schemeClr>
                </a:solidFill>
              </a:rPr>
              <a:t>Segue….</a:t>
            </a:r>
          </a:p>
        </p:txBody>
      </p:sp>
    </p:spTree>
    <p:extLst>
      <p:ext uri="{BB962C8B-B14F-4D97-AF65-F5344CB8AC3E}">
        <p14:creationId xmlns:p14="http://schemas.microsoft.com/office/powerpoint/2010/main" val="21821608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gli Bianchi Archives - MAMMA E CASAL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731522"/>
            <a:ext cx="9642761" cy="54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3504" y="615143"/>
            <a:ext cx="875607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L’Assemblea all’unanimità approva la proposta del presidente e gli da mandato affinché compia tutte gli adempimenti necessari per l’espletamento di tutti gli atti inerenti quanto deliberato.</a:t>
            </a: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Esauriti i punti all’ODG e null’altro essendovi da deliberare, il  Presidente dichiara sciolta la seduta alle ore 21:00.</a:t>
            </a:r>
          </a:p>
          <a:p>
            <a:pPr algn="just"/>
            <a:endParaRPr lang="it-IT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Presidente                   Il Segretario</a:t>
            </a:r>
          </a:p>
          <a:p>
            <a:pPr algn="just"/>
            <a:endParaRPr lang="it-IT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481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20503" y="2967335"/>
            <a:ext cx="9551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DARLING" panose="02000000000000000000" pitchFamily="2" charset="0"/>
              </a:rPr>
              <a:t>GRAZIE PER L’ATTENZIONE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674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magini Stock - Fronte Divertente Sul Vassoio In Legno Realizzato Con Tazze  Di Caffè E Caramelle Image 2753836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35" y="731520"/>
            <a:ext cx="4056610" cy="54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4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ersonalizzato 13">
      <a:dk1>
        <a:srgbClr val="7F7F7F"/>
      </a:dk1>
      <a:lt1>
        <a:sysClr val="window" lastClr="FFFFFF"/>
      </a:lt1>
      <a:dk2>
        <a:srgbClr val="465E9C"/>
      </a:dk2>
      <a:lt2>
        <a:srgbClr val="CCDDEA"/>
      </a:lt2>
      <a:accent1>
        <a:srgbClr val="1F394D"/>
      </a:accent1>
      <a:accent2>
        <a:srgbClr val="AA2B1E"/>
      </a:accent2>
      <a:accent3>
        <a:srgbClr val="E5E5E5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3442</TotalTime>
  <Words>4035</Words>
  <Application>Microsoft Office PowerPoint</Application>
  <PresentationFormat>Widescreen</PresentationFormat>
  <Paragraphs>522</Paragraphs>
  <Slides>94</Slides>
  <Notes>92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94</vt:i4>
      </vt:variant>
    </vt:vector>
  </HeadingPairs>
  <TitlesOfParts>
    <vt:vector size="103" baseType="lpstr">
      <vt:lpstr>AR CENA</vt:lpstr>
      <vt:lpstr>AR DARLING</vt:lpstr>
      <vt:lpstr>Arial</vt:lpstr>
      <vt:lpstr>Brush Script MT</vt:lpstr>
      <vt:lpstr>Calibri</vt:lpstr>
      <vt:lpstr>Constantia</vt:lpstr>
      <vt:lpstr>Franklin Gothic Book</vt:lpstr>
      <vt:lpstr>Rage Italic</vt:lpstr>
      <vt:lpstr>Puntina da disegno</vt:lpstr>
      <vt:lpstr>CRONOLOGIA ANNUALE DELLE OPERAZIONI AMMINISTRATIVE E RELATIVE VERBALIZZAZIONI</vt:lpstr>
      <vt:lpstr> Organi Sociali delle Associazioni Sportive Dilettantistiche Lo Statuto 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Corretta gestione delle assemblee e del consiglio direttivo</dc:title>
  <dc:creator>Marco Fava</dc:creator>
  <cp:lastModifiedBy>Settimio Massotti</cp:lastModifiedBy>
  <cp:revision>217</cp:revision>
  <cp:lastPrinted>2017-11-13T21:52:51Z</cp:lastPrinted>
  <dcterms:created xsi:type="dcterms:W3CDTF">2017-11-06T13:53:55Z</dcterms:created>
  <dcterms:modified xsi:type="dcterms:W3CDTF">2020-12-22T19:26:18Z</dcterms:modified>
</cp:coreProperties>
</file>