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7" r:id="rId2"/>
    <p:sldId id="301" r:id="rId3"/>
    <p:sldId id="302" r:id="rId4"/>
    <p:sldId id="309" r:id="rId5"/>
    <p:sldId id="290" r:id="rId6"/>
    <p:sldId id="293" r:id="rId7"/>
    <p:sldId id="304" r:id="rId8"/>
    <p:sldId id="306" r:id="rId9"/>
    <p:sldId id="278" r:id="rId10"/>
    <p:sldId id="260" r:id="rId11"/>
    <p:sldId id="274" r:id="rId12"/>
    <p:sldId id="276" r:id="rId13"/>
    <p:sldId id="275" r:id="rId14"/>
    <p:sldId id="279" r:id="rId15"/>
    <p:sldId id="280" r:id="rId16"/>
    <p:sldId id="282" r:id="rId17"/>
    <p:sldId id="28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>
            <a:extLst>
              <a:ext uri="{FF2B5EF4-FFF2-40B4-BE49-F238E27FC236}">
                <a16:creationId xmlns:a16="http://schemas.microsoft.com/office/drawing/2014/main" xmlns="" id="{0D2E0E40-B820-4B3E-A930-55CBF9405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493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La </a:t>
            </a:r>
            <a:r>
              <a:rPr lang="fr-FR" dirty="0" err="1" smtClean="0"/>
              <a:t>Supercompensazione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78917" name="Rectangle 5">
            <a:extLst>
              <a:ext uri="{FF2B5EF4-FFF2-40B4-BE49-F238E27FC236}">
                <a16:creationId xmlns:a16="http://schemas.microsoft.com/office/drawing/2014/main" xmlns="" id="{8E7321E0-2DED-4FF1-A0EF-DC6DE3F17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580" name="Picture 6" descr="1 Overcompensation laws">
            <a:extLst>
              <a:ext uri="{FF2B5EF4-FFF2-40B4-BE49-F238E27FC236}">
                <a16:creationId xmlns:a16="http://schemas.microsoft.com/office/drawing/2014/main" xmlns="" id="{87661111-E0E2-4857-9A7E-F5C79122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828675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654"/>
            <a:ext cx="1214414" cy="8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740277"/>
          </a:xfrm>
        </p:spPr>
        <p:txBody>
          <a:bodyPr/>
          <a:lstStyle/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Parlare con gli atleti della “nuova” situazione.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Individuare  gli Obiettivi a </a:t>
            </a:r>
            <a:r>
              <a:rPr lang="it-IT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</a:t>
            </a:r>
            <a:r>
              <a:rPr lang="it-IT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e 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Lungo Termine 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farne partecipe gli atleti.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Motivare, </a:t>
            </a:r>
            <a:r>
              <a:rPr lang="it-IT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Rimotivare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Calmare (Frenare).</a:t>
            </a:r>
          </a:p>
          <a:p>
            <a:pPr>
              <a:buNone/>
            </a:pP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472586" cy="83820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IL RODAGGIO ATLETICO </a:t>
            </a:r>
            <a:b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</a:t>
            </a:r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(aspetti psicologici)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Mazzaufo, una vita nello sport inseguendo il mito di Smit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7"/>
            <a:ext cx="6575793" cy="3643314"/>
          </a:xfrm>
          <a:prstGeom prst="rect">
            <a:avLst/>
          </a:prstGeom>
          <a:noFill/>
        </p:spPr>
      </p:pic>
      <p:pic>
        <p:nvPicPr>
          <p:cNvPr id="5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691"/>
            <a:ext cx="1285852" cy="9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57232"/>
            <a:ext cx="934879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Ricreare una base di Capacità Aerobica.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Intensità Medie.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Progressività del Carico.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Densità  adeguata (non avere fretta ad 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aumentare gli stimoli allenanti) .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Ripartire dalle Abilità Motorie per poi passare 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alle Tecniche delle varie specialità.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Giusta distribuzione tra esercizi Generali e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Speciali  - 50%G-50%S (Atleti Evoluti), 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60%G-40%S (Atleti Giovani).</a:t>
            </a:r>
          </a:p>
          <a:p>
            <a:pPr>
              <a:buNone/>
            </a:pPr>
            <a:r>
              <a:rPr lang="it-IT" sz="2800" dirty="0" smtClean="0"/>
              <a:t>  </a:t>
            </a:r>
            <a:endParaRPr lang="it-IT" sz="2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80" y="0"/>
            <a:ext cx="8972520" cy="8382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IL RODAGGIO ATLETICO (</a:t>
            </a:r>
            <a:r>
              <a:rPr lang="it-IT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La Metodologia)</a:t>
            </a:r>
            <a:endParaRPr lang="it-IT" sz="3100" dirty="0"/>
          </a:p>
        </p:txBody>
      </p:sp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93557"/>
            <a:ext cx="1071570" cy="7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01811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28660" y="0"/>
            <a:ext cx="9329742" cy="1142984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IL RODAGGIO ATLETICO </a:t>
            </a:r>
            <a:b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(metodologia “avanzata”)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1443841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latin typeface="Franklin Gothic Book" pitchFamily="34" charset="0"/>
                <a:cs typeface="Times New Roman" panose="02020603050405020304" pitchFamily="18" charset="0"/>
              </a:rPr>
              <a:t>           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Se si vuole velocizzare (atleti evoluti)</a:t>
            </a:r>
          </a:p>
          <a:p>
            <a:pPr marL="342900" indent="-342900"/>
            <a:endParaRPr lang="it-IT" dirty="0" smtClean="0">
              <a:latin typeface="Franklin Gothic Book" pitchFamily="34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1- Allenare immediatamente le componenti più  </a:t>
            </a:r>
          </a:p>
          <a:p>
            <a:pPr marL="342900" indent="-342900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    velocemente soggette a </a:t>
            </a:r>
            <a:r>
              <a:rPr lang="it-IT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detraining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 (es. per la </a:t>
            </a:r>
          </a:p>
          <a:p>
            <a:pPr marL="342900" indent="-342900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    forza, le componenti neurali).</a:t>
            </a:r>
          </a:p>
          <a:p>
            <a:pPr marL="342900" indent="-342900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2 - Considerare ,in maniera pessimistica, un </a:t>
            </a:r>
          </a:p>
          <a:p>
            <a:pPr marL="342900" indent="-342900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     rapporto 1:</a:t>
            </a:r>
            <a:r>
              <a:rPr lang="it-IT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1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detraining-retraining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3 - Ripresa quasi immediata del gesto tecnico fin</a:t>
            </a:r>
          </a:p>
          <a:p>
            <a:pPr marL="342900" indent="-342900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Times New Roman" panose="02020603050405020304" pitchFamily="18" charset="0"/>
              </a:rPr>
              <a:t>     dall’inizio delle attività.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Times New Roman" panose="02020603050405020304" pitchFamily="18" charset="0"/>
            </a:endParaRPr>
          </a:p>
          <a:p>
            <a:pPr marL="342900" indent="-342900"/>
            <a:endParaRPr lang="it-IT" dirty="0">
              <a:latin typeface="Franklin Gothic Book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49396"/>
            <a:ext cx="1133474" cy="80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</a:rPr>
              <a:t> </a:t>
            </a: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Premesso che occorre, minimo, la metà del tempo del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</a:t>
            </a: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Down” per tornare ad una Buona Condizione:</a:t>
            </a:r>
          </a:p>
          <a:p>
            <a:pPr>
              <a:buNone/>
            </a:pPr>
            <a:r>
              <a:rPr lang="it-IT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it-IT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Microciclo</a:t>
            </a:r>
            <a:r>
              <a:rPr lang="it-IT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2 settimane + 1^ ridotta con test</a:t>
            </a:r>
          </a:p>
          <a:p>
            <a:pPr>
              <a:buNone/>
            </a:pPr>
            <a:r>
              <a:rPr lang="it-IT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</a:t>
            </a:r>
            <a:r>
              <a:rPr lang="it-IT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Mesociclo</a:t>
            </a:r>
            <a:r>
              <a:rPr lang="it-IT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3 settimane + 1^ ridotta con test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(1): 1^ settimana “Introduttivo avanzato” + 2^ “Fondamentale Generale” + 3^ “Ridotta” con test + 4^“Fondamentale Speciale” 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(2): 1^ settimana “Introduttivo avanzato” + 2^ “Fondamentale Generale” + 3^“Fondamentale Speciale” + 4^ “Ridotta” con test.</a:t>
            </a:r>
          </a:p>
          <a:p>
            <a:pPr>
              <a:buNone/>
            </a:pP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Sedute di allenamento: da 4 a 6 settimanali  (Atleti Evoluti), 3-4 (Atleti Giovani).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572660" cy="8382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IL RODAGGIO ATLETICO </a:t>
            </a:r>
            <a:r>
              <a:rPr lang="it-IT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(La Programmazione)</a:t>
            </a:r>
            <a:br>
              <a:rPr lang="it-IT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           </a:t>
            </a:r>
            <a:r>
              <a:rPr lang="it-IT" sz="2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Esempio</a:t>
            </a:r>
            <a:endParaRPr lang="it-IT" sz="2700" dirty="0">
              <a:solidFill>
                <a:srgbClr val="FF0000"/>
              </a:solidFill>
            </a:endParaRPr>
          </a:p>
        </p:txBody>
      </p:sp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8433"/>
            <a:ext cx="1204912" cy="8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14346" y="1000108"/>
            <a:ext cx="9358346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Corsa Continua 20’-30’- Cross (3-4km)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-Fartlek</a:t>
            </a: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20’-30’.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Circuiti “aerobici” con esercizi (generali e speciali) + allunghi di 80-100 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metri-Circuit</a:t>
            </a: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Estensivo 30”lavoro+30” recupero. 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Andature Analitiche e Tecniche per il “segmento piede”. 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Andature Analitiche e Tecniche di Corsa e di Salto (sabbia        prato             pista), tutte in forma estensiva.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Passaggi tra ostacoli -Allunghi in decontrazione su 80-100 metri. Corsa tecnica su 150-200 metri ,85% velocità  max. Corsa tecnica su 60-80 metri ,90%  velocità max.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Corsa ritmica tra ostacoli (5-6hs cm76,corsi con 7-5 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passi). Progressivi 40-60 metri in decontrazione. </a:t>
            </a:r>
            <a:endParaRPr lang="it-IT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2391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 RODAGGIO ATLETICO </a:t>
            </a:r>
            <a:r>
              <a:rPr lang="it-IT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(le esercitazioni)</a:t>
            </a:r>
            <a:br>
              <a:rPr lang="it-IT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    </a:t>
            </a:r>
            <a:r>
              <a:rPr lang="it-IT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Esempi</a:t>
            </a:r>
            <a:endParaRPr lang="it-IT" sz="3100" i="1" dirty="0">
              <a:solidFill>
                <a:srgbClr val="FF0000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1214414" y="3500438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330"/>
            <a:ext cx="1286359" cy="9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6–Balzi alternati estensivi (30-60 metri) su terreni  idonei.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7–Preparazione Motoria di Base , anche con leggeri sovraccarichi (forza esplosiva).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Balzi 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Bipodalici</a:t>
            </a: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gradoni (a salire) e in piano (erba).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Tutte le esercitazioni con bilanciere in forma tecnica, con la giusta intensità (no carichi massimali).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–Vari</a:t>
            </a: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esercizi Posturali, 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Propriocettivi</a:t>
            </a: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di 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 Tecnica in pedana con rincorsa ridotta (6-8 salti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in estensione 3-6 in elevazione), dalla seconda 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settimana e con scarpe da riposo (salti in estensione).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– Partite  dopo 8-10 giorni ma NON ad alto impatto </a:t>
            </a:r>
          </a:p>
          <a:p>
            <a:pPr>
              <a:buNone/>
            </a:pPr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agonistico (amichevole).</a:t>
            </a:r>
          </a:p>
          <a:p>
            <a:pPr>
              <a:buNone/>
            </a:pPr>
            <a:endParaRPr lang="it-IT" sz="28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382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IL RODAGGIO ATLETICO </a:t>
            </a:r>
            <a:r>
              <a:rPr lang="it-IT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(le esercitazioni)</a:t>
            </a:r>
            <a:br>
              <a:rPr lang="it-IT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  </a:t>
            </a:r>
            <a:r>
              <a:rPr lang="it-IT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Esempi</a:t>
            </a:r>
            <a:endParaRPr lang="it-IT" sz="3100" dirty="0">
              <a:solidFill>
                <a:srgbClr val="FF0000"/>
              </a:solidFill>
            </a:endParaRPr>
          </a:p>
        </p:txBody>
      </p:sp>
      <p:pic>
        <p:nvPicPr>
          <p:cNvPr id="7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654"/>
            <a:ext cx="1214414" cy="8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DAL - Federazione Italiana Di Atletica Legg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033" y="0"/>
            <a:ext cx="4233967" cy="2571744"/>
          </a:xfrm>
          <a:prstGeom prst="rect">
            <a:avLst/>
          </a:prstGeom>
          <a:noFill/>
        </p:spPr>
      </p:pic>
      <p:pic>
        <p:nvPicPr>
          <p:cNvPr id="2050" name="Picture 2" descr="Atletica - Le Nazionali Giovanili in raduno tra Formia e Tirre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84" cy="4693512"/>
          </a:xfrm>
          <a:prstGeom prst="rect">
            <a:avLst/>
          </a:prstGeom>
          <a:noFill/>
        </p:spPr>
      </p:pic>
      <p:pic>
        <p:nvPicPr>
          <p:cNvPr id="2052" name="Picture 4" descr="FIDAL - Federazione Italiana Di Atletica Legg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52900"/>
            <a:ext cx="4876800" cy="2705100"/>
          </a:xfrm>
          <a:prstGeom prst="rect">
            <a:avLst/>
          </a:prstGeom>
          <a:noFill/>
        </p:spPr>
      </p:pic>
      <p:pic>
        <p:nvPicPr>
          <p:cNvPr id="2054" name="Picture 6" descr="I cadetti dell'Asd Ateltica Isernia visionati a Teramo da tecnici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571744"/>
            <a:ext cx="430690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5429240"/>
            <a:ext cx="914400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GRAZIE.</a:t>
            </a:r>
          </a:p>
          <a:p>
            <a:pPr algn="ctr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INSIEME PER LA RIPARTENZA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Atletica, Europei a squadra: l'Italia sfiora il podio, vittorie d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357694"/>
            <a:ext cx="1386498" cy="9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1401917" cy="10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xmlns="" id="{21AFDD3C-F114-42E0-8CAE-0CF2E861D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1071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>La </a:t>
            </a:r>
            <a:r>
              <a:rPr lang="en-GB" sz="3600" dirty="0" err="1">
                <a:solidFill>
                  <a:schemeClr val="tx1"/>
                </a:solidFill>
              </a:rPr>
              <a:t>distribuzione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dei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carichi</a:t>
            </a:r>
            <a:r>
              <a:rPr lang="en-GB" sz="3600" dirty="0">
                <a:solidFill>
                  <a:schemeClr val="tx1"/>
                </a:solidFill>
              </a:rPr>
              <a:t> di </a:t>
            </a:r>
            <a:r>
              <a:rPr lang="en-GB" sz="3600" dirty="0" err="1">
                <a:solidFill>
                  <a:schemeClr val="tx1"/>
                </a:solidFill>
              </a:rPr>
              <a:t>allenamento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nel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macrociclo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(</a:t>
            </a:r>
            <a:r>
              <a:rPr lang="en-GB" sz="3600" dirty="0" err="1">
                <a:solidFill>
                  <a:schemeClr val="tx1"/>
                </a:solidFill>
              </a:rPr>
              <a:t>A</a:t>
            </a:r>
            <a:r>
              <a:rPr lang="en-GB" sz="3600" dirty="0" err="1" smtClean="0">
                <a:solidFill>
                  <a:schemeClr val="tx1"/>
                </a:solidFill>
              </a:rPr>
              <a:t>tleti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Giovani</a:t>
            </a:r>
            <a:r>
              <a:rPr lang="en-GB" sz="3600" dirty="0" smtClean="0">
                <a:solidFill>
                  <a:schemeClr val="tx1"/>
                </a:solidFill>
              </a:rPr>
              <a:t>)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26629" name="Picture 7" descr="03 Macrocycle 2">
            <a:extLst>
              <a:ext uri="{FF2B5EF4-FFF2-40B4-BE49-F238E27FC236}">
                <a16:creationId xmlns:a16="http://schemas.microsoft.com/office/drawing/2014/main" xmlns="" id="{FE597538-E5B2-478A-8B7E-74A53994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654"/>
            <a:ext cx="1214414" cy="8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908D-B6A6-49D4-8D3B-E244D07C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313"/>
            <a:ext cx="9144000" cy="10556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>La </a:t>
            </a:r>
            <a:r>
              <a:rPr lang="en-GB" sz="3600" dirty="0" err="1">
                <a:solidFill>
                  <a:schemeClr val="tx1"/>
                </a:solidFill>
              </a:rPr>
              <a:t>distribuzione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dei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carichi</a:t>
            </a:r>
            <a:r>
              <a:rPr lang="en-GB" sz="3600" dirty="0">
                <a:solidFill>
                  <a:schemeClr val="tx1"/>
                </a:solidFill>
              </a:rPr>
              <a:t> di </a:t>
            </a:r>
            <a:r>
              <a:rPr lang="en-GB" sz="3600" dirty="0" err="1">
                <a:solidFill>
                  <a:schemeClr val="tx1"/>
                </a:solidFill>
              </a:rPr>
              <a:t>allenamento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nel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Macrociclo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(</a:t>
            </a:r>
            <a:r>
              <a:rPr lang="en-GB" sz="3600" dirty="0" err="1">
                <a:solidFill>
                  <a:schemeClr val="tx1"/>
                </a:solidFill>
              </a:rPr>
              <a:t>A</a:t>
            </a:r>
            <a:r>
              <a:rPr lang="en-GB" sz="3600" dirty="0" err="1" smtClean="0">
                <a:solidFill>
                  <a:schemeClr val="tx1"/>
                </a:solidFill>
              </a:rPr>
              <a:t>tleti</a:t>
            </a:r>
            <a:r>
              <a:rPr lang="en-GB" sz="3600" dirty="0" smtClean="0">
                <a:solidFill>
                  <a:schemeClr val="tx1"/>
                </a:solidFill>
              </a:rPr>
              <a:t>  </a:t>
            </a:r>
            <a:r>
              <a:rPr lang="en-GB" sz="3600" dirty="0" err="1" smtClean="0">
                <a:solidFill>
                  <a:schemeClr val="tx1"/>
                </a:solidFill>
              </a:rPr>
              <a:t>Evoluti</a:t>
            </a:r>
            <a:r>
              <a:rPr lang="en-GB" sz="3600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80B984B-1A26-4A14-8109-99C661B8B5FF}"/>
              </a:ext>
            </a:extLst>
          </p:cNvPr>
          <p:cNvCxnSpPr/>
          <p:nvPr/>
        </p:nvCxnSpPr>
        <p:spPr>
          <a:xfrm rot="5400000">
            <a:off x="4191001" y="4105275"/>
            <a:ext cx="1905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5DE5E5-7DA5-4274-839E-ADAAFBEC195D}"/>
              </a:ext>
            </a:extLst>
          </p:cNvPr>
          <p:cNvCxnSpPr/>
          <p:nvPr/>
        </p:nvCxnSpPr>
        <p:spPr>
          <a:xfrm rot="5400000">
            <a:off x="3267076" y="4095750"/>
            <a:ext cx="1905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4" name="Picture 6" descr="Picture1.jpg">
            <a:extLst>
              <a:ext uri="{FF2B5EF4-FFF2-40B4-BE49-F238E27FC236}">
                <a16:creationId xmlns:a16="http://schemas.microsoft.com/office/drawing/2014/main" xmlns="" id="{E509CB7B-0C33-49C5-90B0-567DAFD6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654"/>
            <a:ext cx="1214414" cy="8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7928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Prima Partita di Campionato 17 Maggio</a:t>
            </a:r>
          </a:p>
          <a:p>
            <a:pPr>
              <a:buNone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BUNDESLIGA</a:t>
            </a:r>
          </a:p>
          <a:p>
            <a:pPr>
              <a:buNone/>
            </a:pP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Giocatori fermi “solo” per un mese.</a:t>
            </a:r>
          </a:p>
          <a:p>
            <a:pPr>
              <a:buFont typeface="Wingdings" pitchFamily="2" charset="2"/>
              <a:buChar char="Ø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Ripresa allenamenti dal 6 di aprile.</a:t>
            </a:r>
          </a:p>
          <a:p>
            <a:pPr>
              <a:buFont typeface="Wingdings" pitchFamily="2" charset="2"/>
              <a:buChar char="Ø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giocatori di 6 squadre differenti, si sono infortunati a livello Muscolare (uno si è fermato nel riscaldamento).</a:t>
            </a:r>
          </a:p>
          <a:p>
            <a:pPr>
              <a:buFont typeface="Wingdings" pitchFamily="2" charset="2"/>
              <a:buChar char="Ø"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COVID-19 e rischio di infortuni</a:t>
            </a:r>
            <a:b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206"/>
            <a:ext cx="1086080" cy="7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uccello, albero&#10;&#10;Descrizione generata automaticamente">
            <a:extLst>
              <a:ext uri="{FF2B5EF4-FFF2-40B4-BE49-F238E27FC236}">
                <a16:creationId xmlns:a16="http://schemas.microsoft.com/office/drawing/2014/main" xmlns="" id="{765E295C-4299-462D-BAF2-396E5426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571480"/>
            <a:ext cx="6169292" cy="1828314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874F2FB2-CC44-4FF8-9635-C1BD0820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354"/>
            <a:ext cx="3714745" cy="56081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A4182ED6-AA41-4E89-816D-A95738370D9B}"/>
              </a:ext>
            </a:extLst>
          </p:cNvPr>
          <p:cNvSpPr/>
          <p:nvPr/>
        </p:nvSpPr>
        <p:spPr>
          <a:xfrm>
            <a:off x="0" y="4357694"/>
            <a:ext cx="4834496" cy="44816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marR="300620">
              <a:lnSpc>
                <a:spcPct val="107000"/>
              </a:lnSpc>
            </a:pPr>
            <a:r>
              <a:rPr lang="en-US" sz="24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(b) 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corsa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</a:t>
            </a:r>
            <a:endParaRPr lang="en-US" sz="2400" b="1" dirty="0">
              <a:solidFill>
                <a:srgbClr val="FF0000"/>
              </a:solidFill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xmlns="" id="{2419434D-594D-4A05-9DD9-A930553ECFF1}"/>
              </a:ext>
            </a:extLst>
          </p:cNvPr>
          <p:cNvSpPr/>
          <p:nvPr/>
        </p:nvSpPr>
        <p:spPr>
          <a:xfrm>
            <a:off x="4286248" y="4357694"/>
            <a:ext cx="593492" cy="4394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xmlns="" id="{ED7402FC-EB2E-42B2-833B-7936E0FA2AF6}"/>
              </a:ext>
            </a:extLst>
          </p:cNvPr>
          <p:cNvSpPr/>
          <p:nvPr/>
        </p:nvSpPr>
        <p:spPr>
          <a:xfrm>
            <a:off x="4286248" y="5000636"/>
            <a:ext cx="593492" cy="4394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B97A8A1-4EB6-4BC1-8D92-8B9613D63019}"/>
              </a:ext>
            </a:extLst>
          </p:cNvPr>
          <p:cNvSpPr/>
          <p:nvPr/>
        </p:nvSpPr>
        <p:spPr>
          <a:xfrm>
            <a:off x="0" y="5000636"/>
            <a:ext cx="5796294" cy="44816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marR="300620">
              <a:lnSpc>
                <a:spcPct val="107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(c) 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corsa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affiancati</a:t>
            </a:r>
            <a:endParaRPr lang="en-US" sz="2400" b="1" dirty="0">
              <a:solidFill>
                <a:srgbClr val="FF0000"/>
              </a:solidFill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40F292A-746A-49B1-9993-A6BFA5793C90}"/>
              </a:ext>
            </a:extLst>
          </p:cNvPr>
          <p:cNvSpPr/>
          <p:nvPr/>
        </p:nvSpPr>
        <p:spPr>
          <a:xfrm>
            <a:off x="285720" y="2500306"/>
            <a:ext cx="5000660" cy="179449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marR="300620">
              <a:lnSpc>
                <a:spcPct val="107000"/>
              </a:lnSpc>
            </a:pPr>
            <a:r>
              <a:rPr lang="en-US" sz="2800" b="1" u="sng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b="1" u="sng" dirty="0" err="1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assenza</a:t>
            </a:r>
            <a:r>
              <a:rPr lang="en-US" sz="2800" b="1" u="sng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b="1" u="sng" dirty="0" err="1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vento</a:t>
            </a:r>
            <a:r>
              <a:rPr lang="en-US" sz="2800" b="1" u="sng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b="1" u="sng" dirty="0" err="1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distanza</a:t>
            </a:r>
            <a:r>
              <a:rPr lang="en-US" sz="2800" b="1" u="sng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la </a:t>
            </a:r>
            <a:r>
              <a:rPr lang="en-US" sz="2800" b="1" u="sng" dirty="0" err="1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scia</a:t>
            </a:r>
            <a:r>
              <a:rPr lang="en-US" sz="2800" b="1" u="sng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di 10 m </a:t>
            </a:r>
            <a:r>
              <a:rPr lang="en-US" sz="2800" b="1" u="sng" dirty="0" err="1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US" sz="2800" b="1" u="sng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velocità</a:t>
            </a:r>
            <a:r>
              <a:rPr lang="en-US" sz="2800" b="1" u="sng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circa 14 km/h</a:t>
            </a:r>
          </a:p>
          <a:p>
            <a:pPr marR="300620">
              <a:lnSpc>
                <a:spcPct val="107000"/>
              </a:lnSpc>
            </a:pPr>
            <a:endParaRPr lang="en-US" sz="2100" dirty="0">
              <a:solidFill>
                <a:srgbClr val="004B8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83206"/>
            <a:ext cx="1086080" cy="7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642910" y="214290"/>
            <a:ext cx="45005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Allenarsi in Sicurezza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4"/>
          <p:cNvSpPr txBox="1"/>
          <p:nvPr/>
        </p:nvSpPr>
        <p:spPr>
          <a:xfrm>
            <a:off x="198260" y="17512"/>
            <a:ext cx="2217671" cy="465670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>
            <a:defPPr>
              <a:defRPr lang="it-IT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500" b="1" i="1" dirty="0">
              <a:ln>
                <a:solidFill>
                  <a:srgbClr val="00B0F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ill Sans MT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C7BF4997-732A-4F05-8225-EEC2BBEED889}"/>
              </a:ext>
            </a:extLst>
          </p:cNvPr>
          <p:cNvSpPr/>
          <p:nvPr/>
        </p:nvSpPr>
        <p:spPr>
          <a:xfrm>
            <a:off x="353523" y="2614525"/>
            <a:ext cx="8809082" cy="2814326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marL="250517" marR="300620" indent="-250517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stagione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compressa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il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rischio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il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0620">
              <a:lnSpc>
                <a:spcPct val="107000"/>
              </a:lnSpc>
            </a:pP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827" marR="300620" indent="-400827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partecipanti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gare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devono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sempre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testati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di un </a:t>
            </a:r>
            <a:r>
              <a:rPr 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incontro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0620">
              <a:lnSpc>
                <a:spcPct val="107000"/>
              </a:lnSpc>
            </a:pPr>
            <a:endParaRPr lang="en-US" sz="2500" dirty="0">
              <a:solidFill>
                <a:srgbClr val="004B8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0620">
              <a:lnSpc>
                <a:spcPct val="107000"/>
              </a:lnSpc>
            </a:pPr>
            <a:endParaRPr lang="en-US" sz="2500" dirty="0">
              <a:solidFill>
                <a:srgbClr val="004B8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0620">
              <a:lnSpc>
                <a:spcPct val="107000"/>
              </a:lnSpc>
            </a:pPr>
            <a:endParaRPr lang="en-US" sz="1600" dirty="0">
              <a:solidFill>
                <a:srgbClr val="004B8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B069882-51B4-47D8-8D32-4C914D663356}"/>
              </a:ext>
            </a:extLst>
          </p:cNvPr>
          <p:cNvSpPr/>
          <p:nvPr/>
        </p:nvSpPr>
        <p:spPr>
          <a:xfrm>
            <a:off x="259862" y="1121781"/>
            <a:ext cx="8747480" cy="1127389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en-US" dirty="0"/>
              <a:t>The resumption of sports competitions after COVID-19 lockdown: The case of the Spanish football league.</a:t>
            </a:r>
          </a:p>
          <a:p>
            <a:r>
              <a:rPr lang="en-US" dirty="0"/>
              <a:t>Javier M. </a:t>
            </a:r>
            <a:r>
              <a:rPr lang="en-US" dirty="0" err="1"/>
              <a:t>Buldu</a:t>
            </a:r>
            <a:r>
              <a:rPr lang="en-US" dirty="0"/>
              <a:t>’,  Daniel R. </a:t>
            </a:r>
            <a:r>
              <a:rPr lang="en-US" dirty="0" err="1"/>
              <a:t>Antequeraa</a:t>
            </a:r>
            <a:r>
              <a:rPr lang="en-US" dirty="0"/>
              <a:t>, </a:t>
            </a:r>
            <a:r>
              <a:rPr lang="en-US" dirty="0" err="1"/>
              <a:t>Jacobo</a:t>
            </a:r>
            <a:r>
              <a:rPr lang="en-US" dirty="0"/>
              <a:t> </a:t>
            </a:r>
            <a:r>
              <a:rPr lang="en-US" dirty="0" err="1"/>
              <a:t>Aguirreb</a:t>
            </a:r>
            <a:r>
              <a:rPr lang="en-US" dirty="0"/>
              <a:t>,</a:t>
            </a:r>
          </a:p>
          <a:p>
            <a:r>
              <a:rPr lang="en-US" sz="1400" i="1" dirty="0" err="1"/>
              <a:t>physics.soc-ph</a:t>
            </a:r>
            <a:r>
              <a:rPr lang="en-US" sz="1400" i="1" dirty="0"/>
              <a:t> 30 April 2020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3D77C922-7FCD-42A6-B791-93D41319D8FA}"/>
              </a:ext>
            </a:extLst>
          </p:cNvPr>
          <p:cNvSpPr/>
          <p:nvPr/>
        </p:nvSpPr>
        <p:spPr>
          <a:xfrm>
            <a:off x="892085" y="4951070"/>
            <a:ext cx="7885052" cy="78454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marR="300620">
              <a:lnSpc>
                <a:spcPct val="107000"/>
              </a:lnSpc>
            </a:pPr>
            <a:r>
              <a:rPr lang="en-US" sz="2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qualitative results are clear, obtaining precise predictions for a single realization (the real case) is not possible. </a:t>
            </a:r>
            <a:endParaRPr lang="it-IT" sz="2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206"/>
            <a:ext cx="1086080" cy="7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85720" y="214290"/>
            <a:ext cx="807249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Allenarsi in Sicurezza</a:t>
            </a:r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0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First, Comprehensive Immunological Model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Implications for Prevention, Diagnosis, and Public Health Measures.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3000364" y="6143644"/>
            <a:ext cx="6357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Paolo Maria </a:t>
            </a:r>
            <a:r>
              <a:rPr lang="it-IT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Matricardi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MD, Roberto Walter Dal Negro, </a:t>
            </a:r>
            <a:r>
              <a:rPr lang="it-IT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Roberto </a:t>
            </a:r>
            <a:r>
              <a:rPr lang="it-IT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Nisini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</a:t>
            </a:r>
            <a:endParaRPr lang="it-IT" sz="1400" b="1" dirty="0"/>
          </a:p>
        </p:txBody>
      </p:sp>
      <p:pic>
        <p:nvPicPr>
          <p:cNvPr id="4" name="Picture 2" descr="Pneumotool Coronavirus: COVID-19, evento mediatico o reale emergenza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3618454" cy="2267905"/>
          </a:xfrm>
          <a:prstGeom prst="rect">
            <a:avLst/>
          </a:prstGeom>
          <a:noFill/>
        </p:spPr>
      </p:pic>
      <p:pic>
        <p:nvPicPr>
          <p:cNvPr id="50180" name="Picture 4" descr="Test di Cooper: come funziona e quali sono i suoi limit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714743" cy="2339686"/>
          </a:xfrm>
          <a:prstGeom prst="rect">
            <a:avLst/>
          </a:prstGeom>
          <a:noFill/>
        </p:spPr>
      </p:pic>
      <p:pic>
        <p:nvPicPr>
          <p:cNvPr id="50182" name="Picture 6" descr="Correre in montagna | RunningM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56347"/>
            <a:ext cx="3714744" cy="2472959"/>
          </a:xfrm>
          <a:prstGeom prst="rect">
            <a:avLst/>
          </a:prstGeom>
          <a:noFill/>
        </p:spPr>
      </p:pic>
      <p:sp>
        <p:nvSpPr>
          <p:cNvPr id="8" name="Freccia a destra 7"/>
          <p:cNvSpPr/>
          <p:nvPr/>
        </p:nvSpPr>
        <p:spPr>
          <a:xfrm>
            <a:off x="3857620" y="2214554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ngolare bidirezionale 9"/>
          <p:cNvSpPr/>
          <p:nvPr/>
        </p:nvSpPr>
        <p:spPr>
          <a:xfrm>
            <a:off x="3929058" y="3857628"/>
            <a:ext cx="1357322" cy="1071570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186" name="AutoShape 10" descr="Iperventilazione illustrazione di stock. Illustrazione di respir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0188" name="Picture 12" descr="Iperventilazione illustrazione di stock. Illustrazione di respiri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336067"/>
            <a:ext cx="3929090" cy="2879015"/>
          </a:xfrm>
          <a:prstGeom prst="rect">
            <a:avLst/>
          </a:prstGeom>
          <a:noFill/>
        </p:spPr>
      </p:pic>
      <p:pic>
        <p:nvPicPr>
          <p:cNvPr id="1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654"/>
            <a:ext cx="1214414" cy="8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3786182" y="1214422"/>
            <a:ext cx="12858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Esercizio fisico intenso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714744" y="3214686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Iperventilazione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2226" name="Picture 2" descr="Architetto Di Leo Leonardo - Manuale di primo soccorso: L'APPARA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95750" cy="3552825"/>
          </a:xfrm>
          <a:prstGeom prst="rect">
            <a:avLst/>
          </a:prstGeom>
          <a:noFill/>
        </p:spPr>
      </p:pic>
      <p:pic>
        <p:nvPicPr>
          <p:cNvPr id="52228" name="Picture 4" descr="APPARATO RESPIRATORIO - ppt video online scaric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9144000" cy="4076682"/>
          </a:xfrm>
          <a:prstGeom prst="rect">
            <a:avLst/>
          </a:prstGeom>
          <a:noFill/>
        </p:spPr>
      </p:pic>
      <p:pic>
        <p:nvPicPr>
          <p:cNvPr id="52230" name="Picture 6" descr="L'apparato respirat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5500726" cy="353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Non usare subito le scarpe specialistiche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(non prima della 1^ settimana di allenamento).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Iniziare a fare le esercitazioni speciali , dove 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possibile, su terreni  idonei.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Non  gareggiare o fare partite  ad alta intensità  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nel periodo del R.A.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Non fare lavori massimali nelle prime due </a:t>
            </a: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settimane. </a:t>
            </a:r>
          </a:p>
          <a:p>
            <a:pPr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it-IT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644034" cy="12954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IL RODAGGIO ATLETICO </a:t>
            </a:r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(consigli utili)</a:t>
            </a:r>
          </a:p>
        </p:txBody>
      </p:sp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093580"/>
            <a:ext cx="1071537" cy="7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960</TotalTime>
  <Words>908</Words>
  <Application>Microsoft Office PowerPoint</Application>
  <PresentationFormat>Presentazione su schermo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Viale</vt:lpstr>
      <vt:lpstr>La Supercompensazione </vt:lpstr>
      <vt:lpstr>La distribuzione dei carichi di allenamento nel macrociclo (Atleti Giovani)</vt:lpstr>
      <vt:lpstr>La distribuzione dei carichi di allenamento nel Macrociclo (Atleti  Evoluti)</vt:lpstr>
      <vt:lpstr> COVID-19 e rischio di infortuni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RODAGGIO ATLETICO (consigli utili)</vt:lpstr>
      <vt:lpstr>      IL RODAGGIO ATLETICO               (aspetti psicologici)</vt:lpstr>
      <vt:lpstr>IL RODAGGIO ATLETICO (La Metodologia)</vt:lpstr>
      <vt:lpstr>                IL RODAGGIO ATLETICO                  (metodologia “avanzata”)</vt:lpstr>
      <vt:lpstr>IL RODAGGIO ATLETICO (La Programmazione)                                     Esempio</vt:lpstr>
      <vt:lpstr> IL RODAGGIO ATLETICO (le esercitazioni)                              Esempi</vt:lpstr>
      <vt:lpstr>IL RODAGGIO ATLETICO (le esercitazioni)                            Esempi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RODAGGIO ATLETICO AL RITORNO IN PISTA (</dc:title>
  <dc:creator>Mazzaufo</dc:creator>
  <cp:lastModifiedBy>Settimio</cp:lastModifiedBy>
  <cp:revision>114</cp:revision>
  <dcterms:created xsi:type="dcterms:W3CDTF">2020-04-29T09:41:42Z</dcterms:created>
  <dcterms:modified xsi:type="dcterms:W3CDTF">2020-05-25T15:29:49Z</dcterms:modified>
</cp:coreProperties>
</file>