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xls" ContentType="application/vnd.ms-excel"/>
  <Default Extension="wmf" ContentType="image/x-wmf"/>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16" r:id="rId2"/>
    <p:sldId id="317" r:id="rId3"/>
    <p:sldId id="318" r:id="rId4"/>
    <p:sldId id="319" r:id="rId5"/>
    <p:sldId id="320" r:id="rId6"/>
    <p:sldId id="321"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5" r:id="rId41"/>
    <p:sldId id="356" r:id="rId42"/>
    <p:sldId id="357" r:id="rId43"/>
    <p:sldId id="358" r:id="rId44"/>
    <p:sldId id="359" r:id="rId45"/>
    <p:sldId id="360" r:id="rId46"/>
    <p:sldId id="361" r:id="rId47"/>
    <p:sldId id="362" r:id="rId48"/>
    <p:sldId id="363" r:id="rId49"/>
    <p:sldId id="364" r:id="rId50"/>
    <p:sldId id="365" r:id="rId51"/>
    <p:sldId id="366" r:id="rId52"/>
    <p:sldId id="367" r:id="rId53"/>
    <p:sldId id="368" r:id="rId54"/>
    <p:sldId id="369" r:id="rId55"/>
    <p:sldId id="370" r:id="rId56"/>
    <p:sldId id="371" r:id="rId57"/>
    <p:sldId id="372" r:id="rId5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7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877C2D-0E6C-4CE9-8480-84F6A96F6E15}" type="datetimeFigureOut">
              <a:rPr lang="it-IT" smtClean="0"/>
              <a:t>23/03/2016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71E512-C6DA-411D-A162-1B36F83A2B43}" type="slidenum">
              <a:rPr lang="it-IT" smtClean="0"/>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64EB09C-C096-4A64-817D-99D62D974BAA}" type="slidenum">
              <a:rPr lang="it-IT" smtClean="0"/>
              <a:pPr/>
              <a:t>13</a:t>
            </a:fld>
            <a:endParaRPr lang="it-IT" smtClean="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C6D6699-1F18-4FF5-BD51-629787462944}" type="slidenum">
              <a:rPr lang="it-IT" smtClean="0"/>
              <a:pPr/>
              <a:t>22</a:t>
            </a:fld>
            <a:endParaRPr lang="it-IT" smtClean="0"/>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3624700-27F5-441A-A1CD-6C39FE08F7D7}" type="slidenum">
              <a:rPr lang="it-IT" smtClean="0"/>
              <a:pPr/>
              <a:t>23</a:t>
            </a:fld>
            <a:endParaRPr lang="it-IT" smtClean="0"/>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6"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47E4019-A30A-4D23-8063-5F3217A93FFD}" type="slidenum">
              <a:rPr lang="it-IT" smtClean="0"/>
              <a:pPr/>
              <a:t>24</a:t>
            </a:fld>
            <a:endParaRPr lang="it-IT" smtClean="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0D39728-5FDA-44A5-BB94-779229FF4D29}" type="slidenum">
              <a:rPr lang="it-IT" smtClean="0"/>
              <a:pPr/>
              <a:t>25</a:t>
            </a:fld>
            <a:endParaRPr lang="it-IT" smtClean="0"/>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83A8051-A228-420E-BB79-9FFECD1B6B32}" type="slidenum">
              <a:rPr lang="it-IT" smtClean="0"/>
              <a:pPr/>
              <a:t>26</a:t>
            </a:fld>
            <a:endParaRPr lang="it-IT" smtClean="0"/>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D75F815-17B0-49F9-A95A-DF2E3B70C1AE}" type="slidenum">
              <a:rPr lang="it-IT" smtClean="0"/>
              <a:pPr/>
              <a:t>27</a:t>
            </a:fld>
            <a:endParaRPr lang="it-IT" smtClean="0"/>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B2F7E40-A7DE-4D19-80AE-9B2CF681E6B4}" type="slidenum">
              <a:rPr lang="it-IT" smtClean="0"/>
              <a:pPr/>
              <a:t>28</a:t>
            </a:fld>
            <a:endParaRPr lang="it-IT"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326EBFF-92B8-4E20-98AC-9AD699651647}" type="slidenum">
              <a:rPr lang="it-IT" smtClean="0"/>
              <a:pPr/>
              <a:t>29</a:t>
            </a:fld>
            <a:endParaRPr lang="it-IT"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F20E8D1-7D9F-4499-8D98-64F9CA5AAE2B}" type="slidenum">
              <a:rPr lang="it-IT" smtClean="0"/>
              <a:pPr/>
              <a:t>30</a:t>
            </a:fld>
            <a:endParaRPr lang="it-IT" smtClean="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EAD1F48-69AE-4D76-9542-5478010DE955}" type="slidenum">
              <a:rPr lang="it-IT" smtClean="0"/>
              <a:pPr/>
              <a:t>31</a:t>
            </a:fld>
            <a:endParaRPr lang="it-IT" smtClean="0"/>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D8C5FF9-C47D-4F5A-BCE0-5DCAD8913C9C}" type="slidenum">
              <a:rPr lang="it-IT" smtClean="0"/>
              <a:pPr/>
              <a:t>14</a:t>
            </a:fld>
            <a:endParaRPr lang="it-IT"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7E24ADE-C894-4B4C-9093-2BD320AAD109}" type="slidenum">
              <a:rPr lang="it-IT" smtClean="0"/>
              <a:pPr/>
              <a:t>32</a:t>
            </a:fld>
            <a:endParaRPr lang="it-IT"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CB78344-CB12-4EDF-821C-5ABB74846C90}" type="slidenum">
              <a:rPr lang="it-IT" smtClean="0"/>
              <a:pPr/>
              <a:t>33</a:t>
            </a:fld>
            <a:endParaRPr lang="it-IT" smtClean="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A5D310D-BA6B-4D6E-8488-F1FD480635B7}" type="slidenum">
              <a:rPr lang="it-IT" smtClean="0"/>
              <a:pPr/>
              <a:t>34</a:t>
            </a:fld>
            <a:endParaRPr lang="it-IT" smtClean="0"/>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A5D310D-BA6B-4D6E-8488-F1FD480635B7}" type="slidenum">
              <a:rPr lang="it-IT" smtClean="0"/>
              <a:pPr/>
              <a:t>35</a:t>
            </a:fld>
            <a:endParaRPr lang="it-IT" smtClean="0"/>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61DC0DF-E2C4-4981-8BB9-8FDFCD0DB3CD}" type="slidenum">
              <a:rPr lang="it-IT" smtClean="0"/>
              <a:pPr/>
              <a:t>36</a:t>
            </a:fld>
            <a:endParaRPr lang="it-IT" smtClean="0"/>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8FFEFD3-A32D-446E-A2E6-F9C5A4E0BA67}" type="slidenum">
              <a:rPr lang="it-IT" smtClean="0"/>
              <a:pPr/>
              <a:t>15</a:t>
            </a:fld>
            <a:endParaRPr lang="it-IT" smtClean="0"/>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503781E-9F19-4179-8A33-86BF40A3F1A2}" type="slidenum">
              <a:rPr lang="it-IT" smtClean="0"/>
              <a:pPr/>
              <a:t>16</a:t>
            </a:fld>
            <a:endParaRPr lang="it-IT" smtClean="0"/>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8"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D86F36D-E2E1-40C9-AFE6-36A6E1D43505}" type="slidenum">
              <a:rPr lang="it-IT" smtClean="0"/>
              <a:pPr/>
              <a:t>17</a:t>
            </a:fld>
            <a:endParaRPr lang="it-IT" smtClean="0"/>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98CCAF8-E2FA-42C8-BD69-E01EBA29701A}" type="slidenum">
              <a:rPr lang="it-IT" smtClean="0"/>
              <a:pPr/>
              <a:t>18</a:t>
            </a:fld>
            <a:endParaRPr lang="it-IT" smtClean="0"/>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6392852-45F3-44F5-8C7F-18A67CEB1BF6}" type="slidenum">
              <a:rPr lang="it-IT" smtClean="0"/>
              <a:pPr/>
              <a:t>19</a:t>
            </a:fld>
            <a:endParaRPr lang="it-IT" smtClean="0"/>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A88FD81-E878-4770-9A17-E9F47499CF55}" type="slidenum">
              <a:rPr lang="it-IT" smtClean="0"/>
              <a:pPr/>
              <a:t>20</a:t>
            </a:fld>
            <a:endParaRPr lang="it-IT" smtClean="0"/>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D34E0EC-1D74-4A86-9D36-30EE4D83EEF3}" type="slidenum">
              <a:rPr lang="it-IT" smtClean="0"/>
              <a:pPr/>
              <a:t>21</a:t>
            </a:fld>
            <a:endParaRPr lang="it-IT" smtClean="0"/>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xfrm>
            <a:off x="914400" y="41910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23/03/2016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23/03/2016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23/03/2016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23/03/2016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23/03/2016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6055F8-1D02-4417-9241-55C834FD9970}" type="datetimeFigureOut">
              <a:rPr lang="it-IT" smtClean="0"/>
              <a:pPr/>
              <a:t>23/03/2016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6055F8-1D02-4417-9241-55C834FD9970}" type="datetimeFigureOut">
              <a:rPr lang="it-IT" smtClean="0"/>
              <a:pPr/>
              <a:t>23/03/2016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6055F8-1D02-4417-9241-55C834FD9970}" type="datetimeFigureOut">
              <a:rPr lang="it-IT" smtClean="0"/>
              <a:pPr/>
              <a:t>23/03/2016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23/03/2016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23/03/2016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23/03/2016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23/03/2016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Foglio_di_lavoro_di_Microsoft_Office_Excel_97-20031.xls"/><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Foglio_di_lavoro_di_Microsoft_Office_Excel_97-20033.xls"/><Relationship Id="rId4" Type="http://schemas.openxmlformats.org/officeDocument/2006/relationships/oleObject" Target="../embeddings/Foglio_di_lavoro_di_Microsoft_Office_Excel_97-20032.xls"/></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ODELLI%20PER%20LEZIONE%20DEL%2018.12.04/prospDM110297%20corso.xl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ODELLI%20PER%20LEZIONE%20DEL%2018.12.04/rendicontogestionale%20corso.xl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laio 2"/>
          <p:cNvSpPr/>
          <p:nvPr/>
        </p:nvSpPr>
        <p:spPr>
          <a:xfrm>
            <a:off x="251520" y="188640"/>
            <a:ext cx="1296144" cy="936104"/>
          </a:xfrm>
          <a:prstGeom prst="bevel">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t>Art.1</a:t>
            </a:r>
            <a:endParaRPr lang="it-IT" sz="2800" b="1" dirty="0"/>
          </a:p>
        </p:txBody>
      </p:sp>
      <p:sp>
        <p:nvSpPr>
          <p:cNvPr id="4" name="Telaio 3"/>
          <p:cNvSpPr/>
          <p:nvPr/>
        </p:nvSpPr>
        <p:spPr>
          <a:xfrm>
            <a:off x="2051720" y="188640"/>
            <a:ext cx="6840760" cy="936104"/>
          </a:xfrm>
          <a:prstGeom prst="bevel">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b="1" dirty="0" smtClean="0"/>
              <a:t>I limiti dimensionali</a:t>
            </a:r>
            <a:endParaRPr lang="it-IT" sz="3600" b="1" dirty="0"/>
          </a:p>
        </p:txBody>
      </p:sp>
      <p:graphicFrame>
        <p:nvGraphicFramePr>
          <p:cNvPr id="1025" name="Object 1"/>
          <p:cNvGraphicFramePr>
            <a:graphicFrameLocks noChangeAspect="1"/>
          </p:cNvGraphicFramePr>
          <p:nvPr/>
        </p:nvGraphicFramePr>
        <p:xfrm>
          <a:off x="251520" y="1412776"/>
          <a:ext cx="8789541" cy="1008112"/>
        </p:xfrm>
        <a:graphic>
          <a:graphicData uri="http://schemas.openxmlformats.org/presentationml/2006/ole">
            <p:oleObj spid="_x0000_s1026" name="Worksheet" r:id="rId3" imgW="3409893" imgH="390594" progId="Excel.Sheet.8">
              <p:embed/>
            </p:oleObj>
          </a:graphicData>
        </a:graphic>
      </p:graphicFrame>
      <p:graphicFrame>
        <p:nvGraphicFramePr>
          <p:cNvPr id="1026" name="Object 2"/>
          <p:cNvGraphicFramePr>
            <a:graphicFrameLocks noChangeAspect="1"/>
          </p:cNvGraphicFramePr>
          <p:nvPr/>
        </p:nvGraphicFramePr>
        <p:xfrm>
          <a:off x="683568" y="2834829"/>
          <a:ext cx="7818156" cy="954211"/>
        </p:xfrm>
        <a:graphic>
          <a:graphicData uri="http://schemas.openxmlformats.org/presentationml/2006/ole">
            <p:oleObj spid="_x0000_s1027" name="Worksheet" r:id="rId4" imgW="2943165" imgH="400042" progId="Excel.Sheet.8">
              <p:embed/>
            </p:oleObj>
          </a:graphicData>
        </a:graphic>
      </p:graphicFrame>
      <p:graphicFrame>
        <p:nvGraphicFramePr>
          <p:cNvPr id="1027" name="Object 3"/>
          <p:cNvGraphicFramePr>
            <a:graphicFrameLocks noChangeAspect="1"/>
          </p:cNvGraphicFramePr>
          <p:nvPr/>
        </p:nvGraphicFramePr>
        <p:xfrm>
          <a:off x="332659" y="4436864"/>
          <a:ext cx="8488216" cy="1872456"/>
        </p:xfrm>
        <a:graphic>
          <a:graphicData uri="http://schemas.openxmlformats.org/presentationml/2006/ole">
            <p:oleObj spid="_x0000_s1028" name="Worksheet" r:id="rId5" imgW="3714656" imgH="819248" progId="Excel.Sheet.8">
              <p:embed/>
            </p:oleObj>
          </a:graphicData>
        </a:graphic>
      </p:graphicFrame>
      <p:sp>
        <p:nvSpPr>
          <p:cNvPr id="11" name="Ovale 10"/>
          <p:cNvSpPr/>
          <p:nvPr/>
        </p:nvSpPr>
        <p:spPr>
          <a:xfrm>
            <a:off x="7092280" y="4869160"/>
            <a:ext cx="1728192" cy="14401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04" y="3933056"/>
            <a:ext cx="8964488" cy="2677656"/>
          </a:xfrm>
          <a:prstGeom prst="rect">
            <a:avLst/>
          </a:prstGeom>
          <a:solidFill>
            <a:srgbClr val="FFFF99"/>
          </a:solidFill>
          <a:ln>
            <a:solidFill>
              <a:schemeClr val="accent6">
                <a:lumMod val="50000"/>
              </a:schemeClr>
            </a:solidFill>
          </a:ln>
        </p:spPr>
        <p:txBody>
          <a:bodyPr wrap="square">
            <a:spAutoFit/>
          </a:bodyPr>
          <a:lstStyle/>
          <a:p>
            <a:pPr algn="just"/>
            <a:r>
              <a:rPr lang="it-IT" sz="4200" dirty="0" smtClean="0">
                <a:solidFill>
                  <a:schemeClr val="accent6">
                    <a:lumMod val="50000"/>
                  </a:schemeClr>
                </a:solidFill>
              </a:rPr>
              <a:t>Nel calcolo del plafond dei </a:t>
            </a:r>
            <a:r>
              <a:rPr lang="it-IT" sz="4200" b="1" dirty="0" smtClean="0">
                <a:solidFill>
                  <a:schemeClr val="accent6">
                    <a:lumMod val="50000"/>
                  </a:schemeClr>
                </a:solidFill>
              </a:rPr>
              <a:t>250.000 euro,</a:t>
            </a:r>
            <a:r>
              <a:rPr lang="it-IT" sz="4200" dirty="0" smtClean="0">
                <a:solidFill>
                  <a:schemeClr val="accent6">
                    <a:lumMod val="50000"/>
                  </a:schemeClr>
                </a:solidFill>
              </a:rPr>
              <a:t> per le fatture emesse dall’associazione si tiene conto soltanto dei </a:t>
            </a:r>
            <a:r>
              <a:rPr lang="it-IT" sz="4200" b="1" dirty="0" smtClean="0">
                <a:solidFill>
                  <a:schemeClr val="accent6">
                    <a:lumMod val="50000"/>
                  </a:schemeClr>
                </a:solidFill>
              </a:rPr>
              <a:t>ricavi </a:t>
            </a:r>
            <a:r>
              <a:rPr lang="it-IT" sz="4200" dirty="0" smtClean="0">
                <a:solidFill>
                  <a:schemeClr val="accent6">
                    <a:lumMod val="50000"/>
                  </a:schemeClr>
                </a:solidFill>
              </a:rPr>
              <a:t>effettivamente </a:t>
            </a:r>
            <a:r>
              <a:rPr lang="it-IT" sz="4200" b="1" dirty="0" smtClean="0">
                <a:solidFill>
                  <a:schemeClr val="accent6">
                    <a:lumMod val="50000"/>
                  </a:schemeClr>
                </a:solidFill>
              </a:rPr>
              <a:t>incassati</a:t>
            </a:r>
            <a:endParaRPr lang="it-IT" sz="4200" dirty="0">
              <a:solidFill>
                <a:schemeClr val="accent6">
                  <a:lumMod val="50000"/>
                </a:schemeClr>
              </a:solidFill>
            </a:endParaRPr>
          </a:p>
        </p:txBody>
      </p:sp>
      <p:sp>
        <p:nvSpPr>
          <p:cNvPr id="3" name="Titolo 2"/>
          <p:cNvSpPr>
            <a:spLocks noGrp="1"/>
          </p:cNvSpPr>
          <p:nvPr>
            <p:ph type="title"/>
          </p:nvPr>
        </p:nvSpPr>
        <p:spPr>
          <a:xfrm>
            <a:off x="323528" y="260648"/>
            <a:ext cx="1368152" cy="504056"/>
          </a:xfrm>
        </p:spPr>
        <p:txBody>
          <a:bodyPr>
            <a:noAutofit/>
          </a:bodyPr>
          <a:lstStyle/>
          <a:p>
            <a:r>
              <a:rPr lang="it-IT" sz="1800" dirty="0" smtClean="0"/>
              <a:t>Principio di cassa</a:t>
            </a:r>
            <a:endParaRPr lang="it-IT" sz="1800" dirty="0"/>
          </a:p>
        </p:txBody>
      </p:sp>
      <p:pic>
        <p:nvPicPr>
          <p:cNvPr id="91137" name="Picture 1" descr="I:\2014.01.14 COPIA\GIF ANIMATE\GIF MARCO\20141202_124423.jpg"/>
          <p:cNvPicPr>
            <a:picLocks noChangeAspect="1" noChangeArrowheads="1"/>
          </p:cNvPicPr>
          <p:nvPr/>
        </p:nvPicPr>
        <p:blipFill>
          <a:blip r:embed="rId2" cstate="print"/>
          <a:srcRect/>
          <a:stretch>
            <a:fillRect/>
          </a:stretch>
        </p:blipFill>
        <p:spPr bwMode="auto">
          <a:xfrm>
            <a:off x="3851920" y="260648"/>
            <a:ext cx="4860032" cy="3645024"/>
          </a:xfrm>
          <a:prstGeom prst="rect">
            <a:avLst/>
          </a:prstGeom>
          <a:noFill/>
        </p:spPr>
      </p:pic>
      <p:sp>
        <p:nvSpPr>
          <p:cNvPr id="5" name="Fumetto 2 4"/>
          <p:cNvSpPr/>
          <p:nvPr/>
        </p:nvSpPr>
        <p:spPr>
          <a:xfrm>
            <a:off x="395536" y="44624"/>
            <a:ext cx="4392488" cy="1656184"/>
          </a:xfrm>
          <a:prstGeom prst="wedgeRoundRectCallout">
            <a:avLst>
              <a:gd name="adj1" fmla="val 52854"/>
              <a:gd name="adj2" fmla="val 1045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smtClean="0"/>
              <a:t>Perciò principio di cassa!</a:t>
            </a:r>
            <a:endParaRPr lang="it-IT" sz="40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51520" y="2132856"/>
            <a:ext cx="8568952" cy="3539430"/>
          </a:xfrm>
          <a:prstGeom prst="rect">
            <a:avLst/>
          </a:prstGeom>
          <a:solidFill>
            <a:srgbClr val="FFFF99"/>
          </a:solidFill>
          <a:ln>
            <a:solidFill>
              <a:schemeClr val="accent6">
                <a:lumMod val="50000"/>
              </a:schemeClr>
            </a:solidFill>
          </a:ln>
        </p:spPr>
        <p:txBody>
          <a:bodyPr wrap="square">
            <a:spAutoFit/>
          </a:bodyPr>
          <a:lstStyle/>
          <a:p>
            <a:pPr algn="ctr"/>
            <a:r>
              <a:rPr lang="it-IT" sz="3200" i="1" dirty="0" smtClean="0">
                <a:solidFill>
                  <a:schemeClr val="accent6">
                    <a:lumMod val="50000"/>
                  </a:schemeClr>
                </a:solidFill>
              </a:rPr>
              <a:t>Associazioni sportive dilettantistiche </a:t>
            </a:r>
          </a:p>
          <a:p>
            <a:pPr algn="just"/>
            <a:r>
              <a:rPr lang="it-IT" sz="3200" dirty="0" smtClean="0">
                <a:solidFill>
                  <a:schemeClr val="accent6">
                    <a:lumMod val="50000"/>
                  </a:schemeClr>
                </a:solidFill>
              </a:rPr>
              <a:t>Al comma 5 dell'articolo 25 della legge 13 maggio 1999, n. 133, le parole: "</a:t>
            </a:r>
            <a:r>
              <a:rPr lang="it-IT" sz="3200" b="1" u="sng" dirty="0" smtClean="0">
                <a:solidFill>
                  <a:schemeClr val="accent6">
                    <a:lumMod val="50000"/>
                  </a:schemeClr>
                </a:solidFill>
                <a:effectLst>
                  <a:outerShdw blurRad="38100" dist="38100" dir="2700000" algn="tl">
                    <a:srgbClr val="000000">
                      <a:alpha val="43137"/>
                    </a:srgbClr>
                  </a:outerShdw>
                </a:effectLst>
              </a:rPr>
              <a:t>la decadenza dalle agevolazioni di cui alla legge 16 dicembre 1991, n. 398, e successive modificazioni, recante  disposizioni tributarie relative alle associazioni sportive dilettantistiche, e</a:t>
            </a:r>
            <a:r>
              <a:rPr lang="it-IT" sz="3200" dirty="0" smtClean="0">
                <a:solidFill>
                  <a:schemeClr val="accent6">
                    <a:lumMod val="50000"/>
                  </a:schemeClr>
                </a:solidFill>
              </a:rPr>
              <a:t>" sono soppresse. </a:t>
            </a:r>
            <a:endParaRPr lang="it-IT" sz="3200" dirty="0">
              <a:solidFill>
                <a:schemeClr val="accent6">
                  <a:lumMod val="50000"/>
                </a:schemeClr>
              </a:solidFill>
            </a:endParaRPr>
          </a:p>
        </p:txBody>
      </p:sp>
      <p:pic>
        <p:nvPicPr>
          <p:cNvPr id="92162" name="Picture 2"/>
          <p:cNvPicPr>
            <a:picLocks noChangeAspect="1" noChangeArrowheads="1"/>
          </p:cNvPicPr>
          <p:nvPr/>
        </p:nvPicPr>
        <p:blipFill>
          <a:blip r:embed="rId2" cstate="print"/>
          <a:srcRect/>
          <a:stretch>
            <a:fillRect/>
          </a:stretch>
        </p:blipFill>
        <p:spPr bwMode="auto">
          <a:xfrm>
            <a:off x="539552" y="188640"/>
            <a:ext cx="8327882" cy="1656184"/>
          </a:xfrm>
          <a:prstGeom prst="rect">
            <a:avLst/>
          </a:prstGeom>
          <a:noFill/>
          <a:ln w="9525">
            <a:noFill/>
            <a:miter lim="800000"/>
            <a:headEnd/>
            <a:tailEnd/>
          </a:ln>
        </p:spPr>
      </p:pic>
      <p:sp>
        <p:nvSpPr>
          <p:cNvPr id="5" name="CasellaDiTesto 4"/>
          <p:cNvSpPr txBox="1"/>
          <p:nvPr/>
        </p:nvSpPr>
        <p:spPr>
          <a:xfrm>
            <a:off x="3059832" y="1700808"/>
            <a:ext cx="3456384" cy="400110"/>
          </a:xfrm>
          <a:prstGeom prst="rect">
            <a:avLst/>
          </a:prstGeom>
          <a:noFill/>
        </p:spPr>
        <p:txBody>
          <a:bodyPr wrap="square" rtlCol="0">
            <a:spAutoFit/>
          </a:bodyPr>
          <a:lstStyle/>
          <a:p>
            <a:pPr algn="ctr"/>
            <a:r>
              <a:rPr lang="it-IT" sz="2000" b="1" dirty="0" smtClean="0"/>
              <a:t>Art.19</a:t>
            </a:r>
            <a:endParaRPr lang="it-IT" sz="2000" b="1" dirty="0"/>
          </a:p>
        </p:txBody>
      </p:sp>
      <p:sp>
        <p:nvSpPr>
          <p:cNvPr id="6" name="CasellaDiTesto 5"/>
          <p:cNvSpPr txBox="1"/>
          <p:nvPr/>
        </p:nvSpPr>
        <p:spPr>
          <a:xfrm>
            <a:off x="2051720" y="6033482"/>
            <a:ext cx="6480720" cy="707886"/>
          </a:xfrm>
          <a:prstGeom prst="rect">
            <a:avLst/>
          </a:prstGeom>
          <a:solidFill>
            <a:srgbClr val="FF0000"/>
          </a:solidFill>
        </p:spPr>
        <p:txBody>
          <a:bodyPr wrap="square" rtlCol="0">
            <a:spAutoFit/>
          </a:bodyPr>
          <a:lstStyle/>
          <a:p>
            <a:pPr algn="ctr"/>
            <a:r>
              <a:rPr lang="it-IT" sz="4000" b="1" dirty="0" smtClean="0">
                <a:solidFill>
                  <a:schemeClr val="bg1"/>
                </a:solidFill>
              </a:rPr>
              <a:t>Che significa?</a:t>
            </a:r>
            <a:endParaRPr lang="it-IT" sz="4000" b="1"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2014.01.14 COPIA\GIF ANIMATE\GIF MARCO\20141202_222122.jpg"/>
          <p:cNvPicPr>
            <a:picLocks noChangeAspect="1" noChangeArrowheads="1"/>
          </p:cNvPicPr>
          <p:nvPr/>
        </p:nvPicPr>
        <p:blipFill>
          <a:blip r:embed="rId2" cstate="print"/>
          <a:srcRect l="10801" t="24800"/>
          <a:stretch>
            <a:fillRect/>
          </a:stretch>
        </p:blipFill>
        <p:spPr bwMode="auto">
          <a:xfrm>
            <a:off x="5292080" y="3356992"/>
            <a:ext cx="3114589" cy="3501008"/>
          </a:xfrm>
          <a:prstGeom prst="rect">
            <a:avLst/>
          </a:prstGeom>
          <a:noFill/>
        </p:spPr>
      </p:pic>
      <p:sp>
        <p:nvSpPr>
          <p:cNvPr id="2" name="Fumetto 2 1"/>
          <p:cNvSpPr/>
          <p:nvPr/>
        </p:nvSpPr>
        <p:spPr>
          <a:xfrm>
            <a:off x="323528" y="0"/>
            <a:ext cx="7704856" cy="3600400"/>
          </a:xfrm>
          <a:prstGeom prst="wedgeRoundRectCallout">
            <a:avLst>
              <a:gd name="adj1" fmla="val 17490"/>
              <a:gd name="adj2" fmla="val 657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4000" b="1" dirty="0" smtClean="0">
                <a:solidFill>
                  <a:schemeClr val="bg1"/>
                </a:solidFill>
              </a:rPr>
              <a:t>Significa che dal 01/</a:t>
            </a:r>
            <a:r>
              <a:rPr lang="it-IT" sz="4000" b="1" dirty="0" err="1" smtClean="0">
                <a:solidFill>
                  <a:schemeClr val="bg1"/>
                </a:solidFill>
              </a:rPr>
              <a:t>01</a:t>
            </a:r>
            <a:r>
              <a:rPr lang="it-IT" sz="4000" b="1" dirty="0" smtClean="0">
                <a:solidFill>
                  <a:schemeClr val="bg1"/>
                </a:solidFill>
              </a:rPr>
              <a:t>/2017 la sanzione della decadenza dalla Legge 398/1991 in caso di utilizzo del contante sopra la soglia dei 1000 euro VIENE CANCELLATA</a:t>
            </a:r>
            <a:endParaRPr lang="it-IT" sz="4000" b="1" dirty="0">
              <a:solidFill>
                <a:schemeClr val="bg1"/>
              </a:solidFill>
            </a:endParaRPr>
          </a:p>
        </p:txBody>
      </p:sp>
      <p:sp>
        <p:nvSpPr>
          <p:cNvPr id="4" name="Rettangolo 3"/>
          <p:cNvSpPr/>
          <p:nvPr/>
        </p:nvSpPr>
        <p:spPr>
          <a:xfrm>
            <a:off x="251520" y="4781470"/>
            <a:ext cx="4968552" cy="1815882"/>
          </a:xfrm>
          <a:prstGeom prst="rect">
            <a:avLst/>
          </a:prstGeom>
          <a:solidFill>
            <a:srgbClr val="FF0000"/>
          </a:solidFill>
        </p:spPr>
        <p:txBody>
          <a:bodyPr wrap="square">
            <a:spAutoFit/>
          </a:bodyPr>
          <a:lstStyle/>
          <a:p>
            <a:pPr algn="just"/>
            <a:r>
              <a:rPr lang="it-IT" sz="2800" b="1" dirty="0" smtClean="0">
                <a:solidFill>
                  <a:schemeClr val="bg1"/>
                </a:solidFill>
              </a:rPr>
              <a:t>Rimane però in capo alle associazioni la sola sanzione amministrativa di cui all’articolo 11, </a:t>
            </a:r>
            <a:r>
              <a:rPr lang="it-IT" sz="2800" b="1" dirty="0" err="1" smtClean="0">
                <a:solidFill>
                  <a:schemeClr val="bg1"/>
                </a:solidFill>
              </a:rPr>
              <a:t>D.Lgs.</a:t>
            </a:r>
            <a:r>
              <a:rPr lang="it-IT" sz="2800" b="1" dirty="0" smtClean="0">
                <a:solidFill>
                  <a:schemeClr val="bg1"/>
                </a:solidFill>
              </a:rPr>
              <a:t> 471/1997. </a:t>
            </a:r>
            <a:endParaRPr lang="it-IT" sz="2800" b="1" dirty="0">
              <a:solidFill>
                <a:schemeClr val="bg1"/>
              </a:solidFill>
            </a:endParaRPr>
          </a:p>
        </p:txBody>
      </p:sp>
      <p:sp>
        <p:nvSpPr>
          <p:cNvPr id="5" name="Rettangolo 4"/>
          <p:cNvSpPr/>
          <p:nvPr/>
        </p:nvSpPr>
        <p:spPr>
          <a:xfrm>
            <a:off x="1403648" y="3717032"/>
            <a:ext cx="226177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Però …</a:t>
            </a:r>
            <a:endParaRPr lang="it-IT"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251520" y="381000"/>
            <a:ext cx="8587680" cy="3276600"/>
          </a:xfrm>
        </p:spPr>
        <p:txBody>
          <a:bodyPr>
            <a:normAutofit fontScale="90000"/>
          </a:bodyPr>
          <a:lstStyle/>
          <a:p>
            <a:pPr eaLnBrk="1" hangingPunct="1"/>
            <a:r>
              <a:rPr lang="it-IT" b="1" dirty="0" smtClean="0">
                <a:solidFill>
                  <a:srgbClr val="3333CC"/>
                </a:solidFill>
                <a:cs typeface="Times New Roman" pitchFamily="18" charset="0"/>
              </a:rPr>
              <a:t>ADEMPIMENTI CONTABILI E DOCUMENTALI DELLE ASSOCIAZIONI SPORTIVE DILETTANTISTICHE CHE SI AVVALGONO DELLA L.398/91</a:t>
            </a:r>
            <a:r>
              <a:rPr lang="it-IT" b="1" dirty="0" smtClean="0">
                <a:solidFill>
                  <a:srgbClr val="3333CC"/>
                </a:solidFill>
              </a:rPr>
              <a:t> </a:t>
            </a:r>
          </a:p>
        </p:txBody>
      </p:sp>
      <p:pic>
        <p:nvPicPr>
          <p:cNvPr id="230403" name="Picture 3" descr="BD07052_"/>
          <p:cNvPicPr>
            <a:picLocks noChangeAspect="1" noChangeArrowheads="1"/>
          </p:cNvPicPr>
          <p:nvPr/>
        </p:nvPicPr>
        <p:blipFill>
          <a:blip r:embed="rId3" cstate="print"/>
          <a:srcRect/>
          <a:stretch>
            <a:fillRect/>
          </a:stretch>
        </p:blipFill>
        <p:spPr bwMode="auto">
          <a:xfrm>
            <a:off x="2895600" y="3581400"/>
            <a:ext cx="3429000" cy="2743200"/>
          </a:xfrm>
          <a:prstGeom prst="rect">
            <a:avLst/>
          </a:prstGeom>
          <a:noFill/>
          <a:ln w="9525">
            <a:noFill/>
            <a:miter lim="800000"/>
            <a:headEnd/>
            <a:tailEnd/>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30402"/>
                                        </p:tgtEl>
                                        <p:attrNameLst>
                                          <p:attrName>style.visibility</p:attrName>
                                        </p:attrNameLst>
                                      </p:cBhvr>
                                      <p:to>
                                        <p:strVal val="visible"/>
                                      </p:to>
                                    </p:set>
                                    <p:anim calcmode="lin" valueType="num">
                                      <p:cBhvr additive="base">
                                        <p:cTn id="7" dur="500" fill="hold"/>
                                        <p:tgtEl>
                                          <p:spTgt spid="230402"/>
                                        </p:tgtEl>
                                        <p:attrNameLst>
                                          <p:attrName>ppt_x</p:attrName>
                                        </p:attrNameLst>
                                      </p:cBhvr>
                                      <p:tavLst>
                                        <p:tav tm="0">
                                          <p:val>
                                            <p:strVal val="0-#ppt_w/2"/>
                                          </p:val>
                                        </p:tav>
                                        <p:tav tm="100000">
                                          <p:val>
                                            <p:strVal val="#ppt_x"/>
                                          </p:val>
                                        </p:tav>
                                      </p:tavLst>
                                    </p:anim>
                                    <p:anim calcmode="lin" valueType="num">
                                      <p:cBhvr additive="base">
                                        <p:cTn id="8" dur="500" fill="hold"/>
                                        <p:tgtEl>
                                          <p:spTgt spid="23040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230403"/>
                                        </p:tgtEl>
                                        <p:attrNameLst>
                                          <p:attrName>style.visibility</p:attrName>
                                        </p:attrNameLst>
                                      </p:cBhvr>
                                      <p:to>
                                        <p:strVal val="visible"/>
                                      </p:to>
                                    </p:set>
                                    <p:animEffect transition="in" filter="dissolve">
                                      <p:cBhvr>
                                        <p:cTn id="12" dur="500"/>
                                        <p:tgtEl>
                                          <p:spTgt spid="230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2"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1403350" y="188913"/>
            <a:ext cx="7315200" cy="838200"/>
          </a:xfrm>
          <a:solidFill>
            <a:srgbClr val="FFFF00"/>
          </a:solidFill>
        </p:spPr>
        <p:txBody>
          <a:bodyPr/>
          <a:lstStyle/>
          <a:p>
            <a:pPr eaLnBrk="1" hangingPunct="1"/>
            <a:r>
              <a:rPr lang="it-IT" b="1" dirty="0" smtClean="0">
                <a:solidFill>
                  <a:srgbClr val="FF3300"/>
                </a:solidFill>
              </a:rPr>
              <a:t>Semplificazioni contabili</a:t>
            </a:r>
          </a:p>
        </p:txBody>
      </p:sp>
      <p:sp>
        <p:nvSpPr>
          <p:cNvPr id="232451" name="Rectangle 3"/>
          <p:cNvSpPr>
            <a:spLocks noGrp="1" noChangeArrowheads="1"/>
          </p:cNvSpPr>
          <p:nvPr>
            <p:ph type="body" idx="1"/>
          </p:nvPr>
        </p:nvSpPr>
        <p:spPr>
          <a:xfrm>
            <a:off x="179388" y="1268413"/>
            <a:ext cx="4537075" cy="5256212"/>
          </a:xfrm>
        </p:spPr>
        <p:txBody>
          <a:bodyPr>
            <a:normAutofit lnSpcReduction="10000"/>
          </a:bodyPr>
          <a:lstStyle/>
          <a:p>
            <a:pPr eaLnBrk="1" hangingPunct="1">
              <a:buFont typeface="Wingdings" pitchFamily="2" charset="2"/>
              <a:buNone/>
            </a:pPr>
            <a:r>
              <a:rPr lang="it-IT" sz="2800" b="1" dirty="0" smtClean="0">
                <a:solidFill>
                  <a:srgbClr val="3333FF"/>
                </a:solidFill>
                <a:cs typeface="Times New Roman" pitchFamily="18" charset="0"/>
              </a:rPr>
              <a:t>1.  Non si devono tenere Scritture contabili;</a:t>
            </a:r>
          </a:p>
          <a:p>
            <a:pPr eaLnBrk="1" hangingPunct="1">
              <a:buFont typeface="Wingdings" pitchFamily="2" charset="2"/>
              <a:buNone/>
            </a:pPr>
            <a:endParaRPr lang="it-IT" sz="2800" b="1" dirty="0" smtClean="0">
              <a:solidFill>
                <a:srgbClr val="3333FF"/>
              </a:solidFill>
              <a:cs typeface="Times New Roman" pitchFamily="18" charset="0"/>
            </a:endParaRPr>
          </a:p>
          <a:p>
            <a:pPr eaLnBrk="1" hangingPunct="1">
              <a:buFont typeface="Wingdings" pitchFamily="2" charset="2"/>
              <a:buNone/>
            </a:pPr>
            <a:r>
              <a:rPr lang="it-IT" sz="2800" b="1" dirty="0" smtClean="0">
                <a:solidFill>
                  <a:srgbClr val="3333FF"/>
                </a:solidFill>
                <a:cs typeface="Times New Roman" pitchFamily="18" charset="0"/>
              </a:rPr>
              <a:t>2. Si devono conservare e numerare progressivamente per anno solare le fatture emesse e le fatture di acquisto;</a:t>
            </a:r>
          </a:p>
          <a:p>
            <a:pPr eaLnBrk="1" hangingPunct="1">
              <a:buFont typeface="Wingdings" pitchFamily="2" charset="2"/>
              <a:buNone/>
            </a:pPr>
            <a:endParaRPr lang="it-IT" sz="2800" b="1" dirty="0" smtClean="0">
              <a:solidFill>
                <a:srgbClr val="3333FF"/>
              </a:solidFill>
              <a:cs typeface="Times New Roman" pitchFamily="18" charset="0"/>
            </a:endParaRPr>
          </a:p>
          <a:p>
            <a:pPr eaLnBrk="1" hangingPunct="1">
              <a:buFont typeface="Wingdings" pitchFamily="2" charset="2"/>
              <a:buNone/>
            </a:pPr>
            <a:r>
              <a:rPr lang="it-IT" sz="2800" b="1" dirty="0" smtClean="0">
                <a:solidFill>
                  <a:srgbClr val="3333FF"/>
                </a:solidFill>
                <a:cs typeface="Times New Roman" pitchFamily="18" charset="0"/>
              </a:rPr>
              <a:t>3. Non si deve fare la dichiarazione annuale IVA</a:t>
            </a:r>
            <a:endParaRPr lang="it-IT" sz="2800" b="1" dirty="0" smtClean="0">
              <a:solidFill>
                <a:srgbClr val="3333FF"/>
              </a:solidFill>
            </a:endParaRPr>
          </a:p>
        </p:txBody>
      </p:sp>
      <p:pic>
        <p:nvPicPr>
          <p:cNvPr id="23556" name="Picture 4" descr="G:\GIF ANIMATE\risatone.001.gif"/>
          <p:cNvPicPr>
            <a:picLocks noChangeAspect="1" noChangeArrowheads="1" noCrop="1"/>
          </p:cNvPicPr>
          <p:nvPr/>
        </p:nvPicPr>
        <p:blipFill>
          <a:blip r:embed="rId3" cstate="print"/>
          <a:srcRect/>
          <a:stretch>
            <a:fillRect/>
          </a:stretch>
        </p:blipFill>
        <p:spPr bwMode="auto">
          <a:xfrm>
            <a:off x="4716463" y="3573463"/>
            <a:ext cx="3409950" cy="2914650"/>
          </a:xfrm>
          <a:prstGeom prst="rect">
            <a:avLst/>
          </a:prstGeom>
          <a:noFill/>
          <a:ln w="9525">
            <a:noFill/>
            <a:miter lim="800000"/>
            <a:headEnd/>
            <a:tailEnd/>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32450"/>
                                        </p:tgtEl>
                                        <p:attrNameLst>
                                          <p:attrName>style.visibility</p:attrName>
                                        </p:attrNameLst>
                                      </p:cBhvr>
                                      <p:to>
                                        <p:strVal val="visible"/>
                                      </p:to>
                                    </p:set>
                                    <p:anim calcmode="lin" valueType="num">
                                      <p:cBhvr additive="base">
                                        <p:cTn id="7" dur="500" fill="hold"/>
                                        <p:tgtEl>
                                          <p:spTgt spid="232450"/>
                                        </p:tgtEl>
                                        <p:attrNameLst>
                                          <p:attrName>ppt_x</p:attrName>
                                        </p:attrNameLst>
                                      </p:cBhvr>
                                      <p:tavLst>
                                        <p:tav tm="0">
                                          <p:val>
                                            <p:strVal val="0-#ppt_w/2"/>
                                          </p:val>
                                        </p:tav>
                                        <p:tav tm="100000">
                                          <p:val>
                                            <p:strVal val="#ppt_x"/>
                                          </p:val>
                                        </p:tav>
                                      </p:tavLst>
                                    </p:anim>
                                    <p:anim calcmode="lin" valueType="num">
                                      <p:cBhvr additive="base">
                                        <p:cTn id="8" dur="500" fill="hold"/>
                                        <p:tgtEl>
                                          <p:spTgt spid="23245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32451">
                                            <p:txEl>
                                              <p:pRg st="0" end="0"/>
                                            </p:txEl>
                                          </p:spTgt>
                                        </p:tgtEl>
                                        <p:attrNameLst>
                                          <p:attrName>style.visibility</p:attrName>
                                        </p:attrNameLst>
                                      </p:cBhvr>
                                      <p:to>
                                        <p:strVal val="visible"/>
                                      </p:to>
                                    </p:set>
                                    <p:anim calcmode="lin" valueType="num">
                                      <p:cBhvr additive="base">
                                        <p:cTn id="12" dur="500" fill="hold"/>
                                        <p:tgtEl>
                                          <p:spTgt spid="23245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32451">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232451">
                                            <p:txEl>
                                              <p:pRg st="2" end="2"/>
                                            </p:txEl>
                                          </p:spTgt>
                                        </p:tgtEl>
                                        <p:attrNameLst>
                                          <p:attrName>style.visibility</p:attrName>
                                        </p:attrNameLst>
                                      </p:cBhvr>
                                      <p:to>
                                        <p:strVal val="visible"/>
                                      </p:to>
                                    </p:set>
                                    <p:anim calcmode="lin" valueType="num">
                                      <p:cBhvr additive="base">
                                        <p:cTn id="17" dur="500" fill="hold"/>
                                        <p:tgtEl>
                                          <p:spTgt spid="23245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32451">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232451">
                                            <p:txEl>
                                              <p:pRg st="4" end="4"/>
                                            </p:txEl>
                                          </p:spTgt>
                                        </p:tgtEl>
                                        <p:attrNameLst>
                                          <p:attrName>style.visibility</p:attrName>
                                        </p:attrNameLst>
                                      </p:cBhvr>
                                      <p:to>
                                        <p:strVal val="visible"/>
                                      </p:to>
                                    </p:set>
                                    <p:anim calcmode="lin" valueType="num">
                                      <p:cBhvr additive="base">
                                        <p:cTn id="22" dur="500" fill="hold"/>
                                        <p:tgtEl>
                                          <p:spTgt spid="232451">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324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0" grpId="0" animBg="1" autoUpdateAnimBg="0"/>
      <p:bldP spid="232451" grpId="0" build="p" autoUpdateAnimBg="0" advAuto="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251521" y="277813"/>
            <a:ext cx="8435280" cy="549275"/>
          </a:xfrm>
          <a:solidFill>
            <a:srgbClr val="FFFF00"/>
          </a:solidFill>
        </p:spPr>
        <p:txBody>
          <a:bodyPr>
            <a:normAutofit fontScale="90000"/>
          </a:bodyPr>
          <a:lstStyle/>
          <a:p>
            <a:pPr eaLnBrk="1" hangingPunct="1"/>
            <a:r>
              <a:rPr lang="it-IT" sz="4000" b="1" dirty="0" smtClean="0">
                <a:solidFill>
                  <a:srgbClr val="FF3300"/>
                </a:solidFill>
              </a:rPr>
              <a:t>Libri contabili</a:t>
            </a:r>
          </a:p>
        </p:txBody>
      </p:sp>
      <p:sp>
        <p:nvSpPr>
          <p:cNvPr id="234499" name="Rectangle 3"/>
          <p:cNvSpPr>
            <a:spLocks noGrp="1" noChangeArrowheads="1"/>
          </p:cNvSpPr>
          <p:nvPr>
            <p:ph type="body" idx="1"/>
          </p:nvPr>
        </p:nvSpPr>
        <p:spPr>
          <a:xfrm>
            <a:off x="323850" y="1196975"/>
            <a:ext cx="8362950" cy="3240088"/>
          </a:xfrm>
        </p:spPr>
        <p:txBody>
          <a:bodyPr/>
          <a:lstStyle/>
          <a:p>
            <a:pPr eaLnBrk="1" hangingPunct="1">
              <a:buFont typeface="Wingdings" pitchFamily="2" charset="2"/>
              <a:buNone/>
            </a:pPr>
            <a:r>
              <a:rPr lang="it-IT" sz="2800" b="1" dirty="0" smtClean="0">
                <a:solidFill>
                  <a:srgbClr val="3333FF"/>
                </a:solidFill>
                <a:cs typeface="Times New Roman" pitchFamily="18" charset="0"/>
              </a:rPr>
              <a:t>Si deve annotare, anche con un'unica registrazione, entro il giorno 15 del mese successivo, l’ammontare dei corrispettivi e di qualsiasi provento conseguiti nell’esercizio di attività commerciali, con riferimento al mese precedente, nel </a:t>
            </a:r>
            <a:r>
              <a:rPr lang="it-IT" sz="2800" b="1" i="1" dirty="0" smtClean="0">
                <a:solidFill>
                  <a:srgbClr val="3333FF"/>
                </a:solidFill>
                <a:cs typeface="Times New Roman" pitchFamily="18" charset="0"/>
                <a:hlinkClick r:id="rId3" action="ppaction://hlinkfile"/>
              </a:rPr>
              <a:t>MODELLO </a:t>
            </a:r>
            <a:r>
              <a:rPr lang="it-IT" sz="2800" b="1" i="1" dirty="0" err="1" smtClean="0">
                <a:solidFill>
                  <a:srgbClr val="3333FF"/>
                </a:solidFill>
                <a:cs typeface="Times New Roman" pitchFamily="18" charset="0"/>
                <a:hlinkClick r:id="rId3" action="ppaction://hlinkfile"/>
              </a:rPr>
              <a:t>DI</a:t>
            </a:r>
            <a:r>
              <a:rPr lang="it-IT" sz="2800" b="1" i="1" dirty="0" smtClean="0">
                <a:solidFill>
                  <a:srgbClr val="3333FF"/>
                </a:solidFill>
                <a:cs typeface="Times New Roman" pitchFamily="18" charset="0"/>
                <a:hlinkClick r:id="rId3" action="ppaction://hlinkfile"/>
              </a:rPr>
              <a:t> CUI AL DECRETO DEL MINISTERO DELLE FINANZE 11.FEBBRAIO.1997</a:t>
            </a:r>
            <a:r>
              <a:rPr lang="it-IT" sz="2800" b="1" dirty="0" smtClean="0">
                <a:solidFill>
                  <a:srgbClr val="3333FF"/>
                </a:solidFill>
                <a:hlinkClick r:id="rId3" action="ppaction://hlinkfile"/>
              </a:rPr>
              <a:t> </a:t>
            </a:r>
            <a:endParaRPr lang="it-IT" sz="2800" b="1" dirty="0" smtClean="0">
              <a:solidFill>
                <a:srgbClr val="3333FF"/>
              </a:solidFill>
            </a:endParaRPr>
          </a:p>
        </p:txBody>
      </p:sp>
      <p:pic>
        <p:nvPicPr>
          <p:cNvPr id="24580" name="Picture 4" descr="G:\GIF ANIMATE\ma_si_forse.005.gif"/>
          <p:cNvPicPr>
            <a:picLocks noChangeAspect="1" noChangeArrowheads="1" noCrop="1"/>
          </p:cNvPicPr>
          <p:nvPr/>
        </p:nvPicPr>
        <p:blipFill>
          <a:blip r:embed="rId4" cstate="print"/>
          <a:srcRect/>
          <a:stretch>
            <a:fillRect/>
          </a:stretch>
        </p:blipFill>
        <p:spPr bwMode="auto">
          <a:xfrm>
            <a:off x="3348038" y="3860800"/>
            <a:ext cx="4762500" cy="2676525"/>
          </a:xfrm>
          <a:prstGeom prst="rect">
            <a:avLst/>
          </a:prstGeom>
          <a:noFill/>
          <a:ln w="9525">
            <a:noFill/>
            <a:miter lim="800000"/>
            <a:headEnd/>
            <a:tailEnd/>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34498"/>
                                        </p:tgtEl>
                                        <p:attrNameLst>
                                          <p:attrName>style.visibility</p:attrName>
                                        </p:attrNameLst>
                                      </p:cBhvr>
                                      <p:to>
                                        <p:strVal val="visible"/>
                                      </p:to>
                                    </p:set>
                                    <p:anim calcmode="lin" valueType="num">
                                      <p:cBhvr additive="base">
                                        <p:cTn id="7" dur="500" fill="hold"/>
                                        <p:tgtEl>
                                          <p:spTgt spid="234498"/>
                                        </p:tgtEl>
                                        <p:attrNameLst>
                                          <p:attrName>ppt_x</p:attrName>
                                        </p:attrNameLst>
                                      </p:cBhvr>
                                      <p:tavLst>
                                        <p:tav tm="0">
                                          <p:val>
                                            <p:strVal val="0-#ppt_w/2"/>
                                          </p:val>
                                        </p:tav>
                                        <p:tav tm="100000">
                                          <p:val>
                                            <p:strVal val="#ppt_x"/>
                                          </p:val>
                                        </p:tav>
                                      </p:tavLst>
                                    </p:anim>
                                    <p:anim calcmode="lin" valueType="num">
                                      <p:cBhvr additive="base">
                                        <p:cTn id="8" dur="500" fill="hold"/>
                                        <p:tgtEl>
                                          <p:spTgt spid="23449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34499">
                                            <p:txEl>
                                              <p:pRg st="0" end="0"/>
                                            </p:txEl>
                                          </p:spTgt>
                                        </p:tgtEl>
                                        <p:attrNameLst>
                                          <p:attrName>style.visibility</p:attrName>
                                        </p:attrNameLst>
                                      </p:cBhvr>
                                      <p:to>
                                        <p:strVal val="visible"/>
                                      </p:to>
                                    </p:set>
                                    <p:anim calcmode="lin" valueType="num">
                                      <p:cBhvr additive="base">
                                        <p:cTn id="12" dur="500" fill="hold"/>
                                        <p:tgtEl>
                                          <p:spTgt spid="23449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3449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8" grpId="0" animBg="1" autoUpdateAnimBg="0"/>
      <p:bldP spid="234499"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755650" y="304800"/>
            <a:ext cx="7450138" cy="642938"/>
          </a:xfrm>
          <a:solidFill>
            <a:srgbClr val="FFFF00"/>
          </a:solidFill>
        </p:spPr>
        <p:txBody>
          <a:bodyPr>
            <a:normAutofit fontScale="90000"/>
          </a:bodyPr>
          <a:lstStyle/>
          <a:p>
            <a:pPr eaLnBrk="1" hangingPunct="1"/>
            <a:r>
              <a:rPr lang="it-IT" sz="4000" b="1" dirty="0" smtClean="0">
                <a:solidFill>
                  <a:srgbClr val="FF3300"/>
                </a:solidFill>
              </a:rPr>
              <a:t>Modalità di compilazione </a:t>
            </a:r>
          </a:p>
        </p:txBody>
      </p:sp>
      <p:sp>
        <p:nvSpPr>
          <p:cNvPr id="236547" name="Rectangle 3"/>
          <p:cNvSpPr>
            <a:spLocks noGrp="1" noChangeArrowheads="1"/>
          </p:cNvSpPr>
          <p:nvPr>
            <p:ph type="body" idx="1"/>
          </p:nvPr>
        </p:nvSpPr>
        <p:spPr>
          <a:xfrm>
            <a:off x="250825" y="1196975"/>
            <a:ext cx="8435975" cy="4464273"/>
          </a:xfrm>
        </p:spPr>
        <p:txBody>
          <a:bodyPr>
            <a:noAutofit/>
          </a:bodyPr>
          <a:lstStyle/>
          <a:p>
            <a:pPr marL="0" indent="0" algn="just" eaLnBrk="1" hangingPunct="1">
              <a:lnSpc>
                <a:spcPct val="90000"/>
              </a:lnSpc>
              <a:buFont typeface="Wingdings" pitchFamily="2" charset="2"/>
              <a:buNone/>
            </a:pPr>
            <a:r>
              <a:rPr lang="it-IT" sz="3600" b="1" dirty="0" smtClean="0">
                <a:solidFill>
                  <a:srgbClr val="3333FF"/>
                </a:solidFill>
                <a:cs typeface="Times New Roman" pitchFamily="18" charset="0"/>
              </a:rPr>
              <a:t>Si devono annotare </a:t>
            </a:r>
            <a:r>
              <a:rPr lang="it-IT" sz="3600" dirty="0" smtClean="0">
                <a:solidFill>
                  <a:srgbClr val="3333FF"/>
                </a:solidFill>
                <a:cs typeface="Times New Roman" pitchFamily="18" charset="0"/>
              </a:rPr>
              <a:t>distintamente nello stesso modello di cui al punto precedente, </a:t>
            </a:r>
            <a:r>
              <a:rPr lang="it-IT" sz="3600" b="1" dirty="0" smtClean="0">
                <a:solidFill>
                  <a:srgbClr val="3333FF"/>
                </a:solidFill>
                <a:cs typeface="Times New Roman" pitchFamily="18" charset="0"/>
              </a:rPr>
              <a:t>le quote associative, i corrispettivi per attività destinate ai soli soci, le plusvalenze e le altre entrate istituzionali e </a:t>
            </a:r>
            <a:r>
              <a:rPr lang="it-IT" sz="3600" b="1" dirty="0" err="1" smtClean="0">
                <a:solidFill>
                  <a:srgbClr val="3333FF"/>
                </a:solidFill>
                <a:cs typeface="Times New Roman" pitchFamily="18" charset="0"/>
              </a:rPr>
              <a:t>decommercializzate</a:t>
            </a:r>
            <a:r>
              <a:rPr lang="it-IT" sz="3600" dirty="0" smtClean="0">
                <a:solidFill>
                  <a:srgbClr val="3333FF"/>
                </a:solidFill>
                <a:cs typeface="Times New Roman" pitchFamily="18" charset="0"/>
              </a:rPr>
              <a:t> (raccolta fondi nei limiti di due eventi all’anno e per importi non superiori a €.51.645,69)</a:t>
            </a:r>
            <a:r>
              <a:rPr lang="it-IT" sz="3600" dirty="0" smtClean="0">
                <a:solidFill>
                  <a:srgbClr val="3333FF"/>
                </a:solidFill>
              </a:rPr>
              <a:t> </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36546"/>
                                        </p:tgtEl>
                                        <p:attrNameLst>
                                          <p:attrName>style.visibility</p:attrName>
                                        </p:attrNameLst>
                                      </p:cBhvr>
                                      <p:to>
                                        <p:strVal val="visible"/>
                                      </p:to>
                                    </p:set>
                                    <p:anim calcmode="lin" valueType="num">
                                      <p:cBhvr additive="base">
                                        <p:cTn id="7" dur="500" fill="hold"/>
                                        <p:tgtEl>
                                          <p:spTgt spid="236546"/>
                                        </p:tgtEl>
                                        <p:attrNameLst>
                                          <p:attrName>ppt_x</p:attrName>
                                        </p:attrNameLst>
                                      </p:cBhvr>
                                      <p:tavLst>
                                        <p:tav tm="0">
                                          <p:val>
                                            <p:strVal val="0-#ppt_w/2"/>
                                          </p:val>
                                        </p:tav>
                                        <p:tav tm="100000">
                                          <p:val>
                                            <p:strVal val="#ppt_x"/>
                                          </p:val>
                                        </p:tav>
                                      </p:tavLst>
                                    </p:anim>
                                    <p:anim calcmode="lin" valueType="num">
                                      <p:cBhvr additive="base">
                                        <p:cTn id="8" dur="500" fill="hold"/>
                                        <p:tgtEl>
                                          <p:spTgt spid="23654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36547">
                                            <p:txEl>
                                              <p:pRg st="0" end="0"/>
                                            </p:txEl>
                                          </p:spTgt>
                                        </p:tgtEl>
                                        <p:attrNameLst>
                                          <p:attrName>style.visibility</p:attrName>
                                        </p:attrNameLst>
                                      </p:cBhvr>
                                      <p:to>
                                        <p:strVal val="visible"/>
                                      </p:to>
                                    </p:set>
                                    <p:anim calcmode="lin" valueType="num">
                                      <p:cBhvr additive="base">
                                        <p:cTn id="12" dur="500" fill="hold"/>
                                        <p:tgtEl>
                                          <p:spTgt spid="23654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365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6" grpId="0" animBg="1" autoUpdateAnimBg="0"/>
      <p:bldP spid="236547" grpId="0" build="p"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251520" y="369888"/>
            <a:ext cx="8386068" cy="522287"/>
          </a:xfrm>
          <a:solidFill>
            <a:srgbClr val="FFFF00"/>
          </a:solidFill>
        </p:spPr>
        <p:txBody>
          <a:bodyPr>
            <a:normAutofit fontScale="90000"/>
          </a:bodyPr>
          <a:lstStyle/>
          <a:p>
            <a:pPr eaLnBrk="1" hangingPunct="1"/>
            <a:r>
              <a:rPr lang="it-IT" sz="4000" b="1" dirty="0" smtClean="0">
                <a:solidFill>
                  <a:srgbClr val="FF3300"/>
                </a:solidFill>
              </a:rPr>
              <a:t>Versamenti IVA</a:t>
            </a:r>
          </a:p>
        </p:txBody>
      </p:sp>
      <p:sp>
        <p:nvSpPr>
          <p:cNvPr id="238595" name="Rectangle 3"/>
          <p:cNvSpPr>
            <a:spLocks noGrp="1" noChangeArrowheads="1"/>
          </p:cNvSpPr>
          <p:nvPr>
            <p:ph type="body" idx="1"/>
          </p:nvPr>
        </p:nvSpPr>
        <p:spPr>
          <a:xfrm>
            <a:off x="323850" y="981075"/>
            <a:ext cx="8569325" cy="3671888"/>
          </a:xfrm>
        </p:spPr>
        <p:txBody>
          <a:bodyPr/>
          <a:lstStyle/>
          <a:p>
            <a:pPr marL="0" indent="0" algn="just" eaLnBrk="1" hangingPunct="1">
              <a:buFont typeface="Wingdings" pitchFamily="2" charset="2"/>
              <a:buNone/>
            </a:pPr>
            <a:r>
              <a:rPr lang="it-IT" sz="4000" b="1" dirty="0" smtClean="0">
                <a:solidFill>
                  <a:srgbClr val="3333FF"/>
                </a:solidFill>
                <a:cs typeface="Times New Roman" pitchFamily="18" charset="0"/>
              </a:rPr>
              <a:t>Si deve effettuare il versamento trimestrale dell’I.V.A. entro il giorno </a:t>
            </a:r>
            <a:r>
              <a:rPr lang="it-IT" sz="4000" b="1" dirty="0" smtClean="0">
                <a:solidFill>
                  <a:srgbClr val="3333FF"/>
                </a:solidFill>
                <a:effectLst>
                  <a:outerShdw blurRad="38100" dist="38100" dir="2700000" algn="tl">
                    <a:srgbClr val="000000">
                      <a:alpha val="43137"/>
                    </a:srgbClr>
                  </a:outerShdw>
                </a:effectLst>
                <a:cs typeface="Times New Roman" pitchFamily="18" charset="0"/>
              </a:rPr>
              <a:t>16 del secondo mese successivo al trimestre di riferimento.</a:t>
            </a:r>
          </a:p>
        </p:txBody>
      </p:sp>
      <p:pic>
        <p:nvPicPr>
          <p:cNvPr id="26628" name="Picture 4" descr="G:\GIF ANIMATE\capisci_a_me.001.gif"/>
          <p:cNvPicPr>
            <a:picLocks noChangeAspect="1" noChangeArrowheads="1" noCrop="1"/>
          </p:cNvPicPr>
          <p:nvPr/>
        </p:nvPicPr>
        <p:blipFill>
          <a:blip r:embed="rId3" cstate="print"/>
          <a:srcRect/>
          <a:stretch>
            <a:fillRect/>
          </a:stretch>
        </p:blipFill>
        <p:spPr bwMode="auto">
          <a:xfrm>
            <a:off x="5364163" y="4437063"/>
            <a:ext cx="2857500" cy="1809750"/>
          </a:xfrm>
          <a:prstGeom prst="rect">
            <a:avLst/>
          </a:prstGeom>
          <a:noFill/>
          <a:ln w="9525">
            <a:noFill/>
            <a:miter lim="800000"/>
            <a:headEnd/>
            <a:tailEnd/>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38594"/>
                                        </p:tgtEl>
                                        <p:attrNameLst>
                                          <p:attrName>style.visibility</p:attrName>
                                        </p:attrNameLst>
                                      </p:cBhvr>
                                      <p:to>
                                        <p:strVal val="visible"/>
                                      </p:to>
                                    </p:set>
                                    <p:anim calcmode="lin" valueType="num">
                                      <p:cBhvr additive="base">
                                        <p:cTn id="7" dur="500" fill="hold"/>
                                        <p:tgtEl>
                                          <p:spTgt spid="238594"/>
                                        </p:tgtEl>
                                        <p:attrNameLst>
                                          <p:attrName>ppt_x</p:attrName>
                                        </p:attrNameLst>
                                      </p:cBhvr>
                                      <p:tavLst>
                                        <p:tav tm="0">
                                          <p:val>
                                            <p:strVal val="0-#ppt_w/2"/>
                                          </p:val>
                                        </p:tav>
                                        <p:tav tm="100000">
                                          <p:val>
                                            <p:strVal val="#ppt_x"/>
                                          </p:val>
                                        </p:tav>
                                      </p:tavLst>
                                    </p:anim>
                                    <p:anim calcmode="lin" valueType="num">
                                      <p:cBhvr additive="base">
                                        <p:cTn id="8" dur="500" fill="hold"/>
                                        <p:tgtEl>
                                          <p:spTgt spid="23859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38595">
                                            <p:txEl>
                                              <p:pRg st="0" end="0"/>
                                            </p:txEl>
                                          </p:spTgt>
                                        </p:tgtEl>
                                        <p:attrNameLst>
                                          <p:attrName>style.visibility</p:attrName>
                                        </p:attrNameLst>
                                      </p:cBhvr>
                                      <p:to>
                                        <p:strVal val="visible"/>
                                      </p:to>
                                    </p:set>
                                    <p:anim calcmode="lin" valueType="num">
                                      <p:cBhvr additive="base">
                                        <p:cTn id="12" dur="500" fill="hold"/>
                                        <p:tgtEl>
                                          <p:spTgt spid="23859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385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animBg="1" autoUpdateAnimBg="0"/>
      <p:bldP spid="238595" grpId="0" build="p" autoUpdateAnimBg="0" advAuto="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251521" y="277813"/>
            <a:ext cx="8435280" cy="614362"/>
          </a:xfrm>
          <a:solidFill>
            <a:srgbClr val="FFFF00"/>
          </a:solidFill>
        </p:spPr>
        <p:txBody>
          <a:bodyPr>
            <a:normAutofit fontScale="90000"/>
          </a:bodyPr>
          <a:lstStyle/>
          <a:p>
            <a:pPr eaLnBrk="1" hangingPunct="1"/>
            <a:r>
              <a:rPr lang="it-IT" sz="4000" b="1" dirty="0" smtClean="0">
                <a:solidFill>
                  <a:srgbClr val="FF3300"/>
                </a:solidFill>
              </a:rPr>
              <a:t>Dichiarazioni </a:t>
            </a:r>
          </a:p>
        </p:txBody>
      </p:sp>
      <p:sp>
        <p:nvSpPr>
          <p:cNvPr id="240643" name="Rectangle 3"/>
          <p:cNvSpPr>
            <a:spLocks noGrp="1" noChangeArrowheads="1"/>
          </p:cNvSpPr>
          <p:nvPr>
            <p:ph type="body" idx="1"/>
          </p:nvPr>
        </p:nvSpPr>
        <p:spPr>
          <a:xfrm>
            <a:off x="250825" y="1196975"/>
            <a:ext cx="8713788" cy="4933950"/>
          </a:xfrm>
        </p:spPr>
        <p:txBody>
          <a:bodyPr/>
          <a:lstStyle/>
          <a:p>
            <a:pPr marL="609600" indent="-609600" algn="just" eaLnBrk="1" hangingPunct="1">
              <a:lnSpc>
                <a:spcPct val="90000"/>
              </a:lnSpc>
              <a:buFont typeface="Wingdings" pitchFamily="2" charset="2"/>
              <a:buNone/>
            </a:pPr>
            <a:r>
              <a:rPr lang="it-IT" b="1" dirty="0" smtClean="0">
                <a:solidFill>
                  <a:srgbClr val="3333FF"/>
                </a:solidFill>
                <a:cs typeface="Times New Roman" pitchFamily="18" charset="0"/>
              </a:rPr>
              <a:t>Si devono compilare:</a:t>
            </a:r>
          </a:p>
          <a:p>
            <a:pPr marL="609600" indent="-609600" algn="just" eaLnBrk="1" hangingPunct="1">
              <a:lnSpc>
                <a:spcPct val="90000"/>
              </a:lnSpc>
              <a:buFont typeface="Wingdings" pitchFamily="2" charset="2"/>
              <a:buAutoNum type="arabicPeriod"/>
            </a:pPr>
            <a:r>
              <a:rPr lang="it-IT" b="1" dirty="0" smtClean="0">
                <a:solidFill>
                  <a:srgbClr val="3333FF"/>
                </a:solidFill>
                <a:cs typeface="Times New Roman" pitchFamily="18" charset="0"/>
              </a:rPr>
              <a:t>la Dichiarazione dei redditi modello ENC (che comprende: dichiarazione dei redditi ed </a:t>
            </a:r>
            <a:r>
              <a:rPr lang="it-IT" b="1" dirty="0" err="1" smtClean="0">
                <a:solidFill>
                  <a:srgbClr val="3333FF"/>
                </a:solidFill>
                <a:cs typeface="Times New Roman" pitchFamily="18" charset="0"/>
              </a:rPr>
              <a:t>irap</a:t>
            </a:r>
            <a:r>
              <a:rPr lang="it-IT" b="1" dirty="0" smtClean="0">
                <a:solidFill>
                  <a:srgbClr val="3333FF"/>
                </a:solidFill>
                <a:cs typeface="Times New Roman" pitchFamily="18" charset="0"/>
              </a:rPr>
              <a:t> )</a:t>
            </a:r>
          </a:p>
          <a:p>
            <a:pPr marL="609600" indent="-609600" algn="just" eaLnBrk="1" hangingPunct="1">
              <a:lnSpc>
                <a:spcPct val="90000"/>
              </a:lnSpc>
              <a:buFont typeface="Wingdings" pitchFamily="2" charset="2"/>
              <a:buAutoNum type="arabicPeriod"/>
            </a:pPr>
            <a:r>
              <a:rPr lang="it-IT" b="1" dirty="0" smtClean="0">
                <a:solidFill>
                  <a:srgbClr val="3333FF"/>
                </a:solidFill>
                <a:cs typeface="Times New Roman" pitchFamily="18" charset="0"/>
              </a:rPr>
              <a:t>la dichiarazione dei sostituti ex 770</a:t>
            </a:r>
            <a:r>
              <a:rPr lang="it-IT" b="1" dirty="0" smtClean="0">
                <a:solidFill>
                  <a:srgbClr val="3333FF"/>
                </a:solidFill>
              </a:rPr>
              <a:t> nella versione semplificata</a:t>
            </a:r>
          </a:p>
          <a:p>
            <a:pPr marL="0" indent="0" algn="just" eaLnBrk="1" hangingPunct="1">
              <a:lnSpc>
                <a:spcPct val="90000"/>
              </a:lnSpc>
              <a:buFont typeface="Wingdings" pitchFamily="2" charset="2"/>
              <a:buNone/>
            </a:pPr>
            <a:r>
              <a:rPr lang="it-IT" b="1" dirty="0" smtClean="0">
                <a:solidFill>
                  <a:srgbClr val="3333FF"/>
                </a:solidFill>
              </a:rPr>
              <a:t>Entrambi i modelli dovranno essere inviati telematicamente attraverso un intermediario abilitato</a:t>
            </a:r>
          </a:p>
        </p:txBody>
      </p:sp>
      <p:pic>
        <p:nvPicPr>
          <p:cNvPr id="27652" name="Picture 4" descr="G:\GIF ANIMATE\uomo.disperato.001.gif"/>
          <p:cNvPicPr>
            <a:picLocks noChangeAspect="1" noChangeArrowheads="1" noCrop="1"/>
          </p:cNvPicPr>
          <p:nvPr/>
        </p:nvPicPr>
        <p:blipFill>
          <a:blip r:embed="rId3" cstate="print"/>
          <a:srcRect/>
          <a:stretch>
            <a:fillRect/>
          </a:stretch>
        </p:blipFill>
        <p:spPr bwMode="auto">
          <a:xfrm>
            <a:off x="5940425" y="4941888"/>
            <a:ext cx="1809750" cy="1247775"/>
          </a:xfrm>
          <a:prstGeom prst="rect">
            <a:avLst/>
          </a:prstGeom>
          <a:noFill/>
          <a:ln w="9525">
            <a:noFill/>
            <a:miter lim="800000"/>
            <a:headEnd/>
            <a:tailEnd/>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40642"/>
                                        </p:tgtEl>
                                        <p:attrNameLst>
                                          <p:attrName>style.visibility</p:attrName>
                                        </p:attrNameLst>
                                      </p:cBhvr>
                                      <p:to>
                                        <p:strVal val="visible"/>
                                      </p:to>
                                    </p:set>
                                    <p:anim calcmode="lin" valueType="num">
                                      <p:cBhvr additive="base">
                                        <p:cTn id="7" dur="500" fill="hold"/>
                                        <p:tgtEl>
                                          <p:spTgt spid="240642"/>
                                        </p:tgtEl>
                                        <p:attrNameLst>
                                          <p:attrName>ppt_x</p:attrName>
                                        </p:attrNameLst>
                                      </p:cBhvr>
                                      <p:tavLst>
                                        <p:tav tm="0">
                                          <p:val>
                                            <p:strVal val="0-#ppt_w/2"/>
                                          </p:val>
                                        </p:tav>
                                        <p:tav tm="100000">
                                          <p:val>
                                            <p:strVal val="#ppt_x"/>
                                          </p:val>
                                        </p:tav>
                                      </p:tavLst>
                                    </p:anim>
                                    <p:anim calcmode="lin" valueType="num">
                                      <p:cBhvr additive="base">
                                        <p:cTn id="8" dur="500" fill="hold"/>
                                        <p:tgtEl>
                                          <p:spTgt spid="24064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40643">
                                            <p:txEl>
                                              <p:pRg st="0" end="0"/>
                                            </p:txEl>
                                          </p:spTgt>
                                        </p:tgtEl>
                                        <p:attrNameLst>
                                          <p:attrName>style.visibility</p:attrName>
                                        </p:attrNameLst>
                                      </p:cBhvr>
                                      <p:to>
                                        <p:strVal val="visible"/>
                                      </p:to>
                                    </p:set>
                                    <p:anim calcmode="lin" valueType="num">
                                      <p:cBhvr additive="base">
                                        <p:cTn id="12" dur="500" fill="hold"/>
                                        <p:tgtEl>
                                          <p:spTgt spid="24064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0643">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240643">
                                            <p:txEl>
                                              <p:pRg st="1" end="1"/>
                                            </p:txEl>
                                          </p:spTgt>
                                        </p:tgtEl>
                                        <p:attrNameLst>
                                          <p:attrName>style.visibility</p:attrName>
                                        </p:attrNameLst>
                                      </p:cBhvr>
                                      <p:to>
                                        <p:strVal val="visible"/>
                                      </p:to>
                                    </p:set>
                                    <p:anim calcmode="lin" valueType="num">
                                      <p:cBhvr additive="base">
                                        <p:cTn id="17" dur="500" fill="hold"/>
                                        <p:tgtEl>
                                          <p:spTgt spid="24064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40643">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240643">
                                            <p:txEl>
                                              <p:pRg st="2" end="2"/>
                                            </p:txEl>
                                          </p:spTgt>
                                        </p:tgtEl>
                                        <p:attrNameLst>
                                          <p:attrName>style.visibility</p:attrName>
                                        </p:attrNameLst>
                                      </p:cBhvr>
                                      <p:to>
                                        <p:strVal val="visible"/>
                                      </p:to>
                                    </p:set>
                                    <p:anim calcmode="lin" valueType="num">
                                      <p:cBhvr additive="base">
                                        <p:cTn id="22" dur="500" fill="hold"/>
                                        <p:tgtEl>
                                          <p:spTgt spid="24064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40643">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12" fill="hold" grpId="0" nodeType="afterEffect">
                                  <p:stCondLst>
                                    <p:cond delay="0"/>
                                  </p:stCondLst>
                                  <p:childTnLst>
                                    <p:set>
                                      <p:cBhvr>
                                        <p:cTn id="26" dur="1" fill="hold">
                                          <p:stCondLst>
                                            <p:cond delay="0"/>
                                          </p:stCondLst>
                                        </p:cTn>
                                        <p:tgtEl>
                                          <p:spTgt spid="240643">
                                            <p:txEl>
                                              <p:pRg st="3" end="3"/>
                                            </p:txEl>
                                          </p:spTgt>
                                        </p:tgtEl>
                                        <p:attrNameLst>
                                          <p:attrName>style.visibility</p:attrName>
                                        </p:attrNameLst>
                                      </p:cBhvr>
                                      <p:to>
                                        <p:strVal val="visible"/>
                                      </p:to>
                                    </p:set>
                                    <p:anim calcmode="lin" valueType="num">
                                      <p:cBhvr additive="base">
                                        <p:cTn id="27" dur="500" fill="hold"/>
                                        <p:tgtEl>
                                          <p:spTgt spid="240643">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406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animBg="1" autoUpdateAnimBg="0"/>
      <p:bldP spid="240643" grpId="0" build="p" autoUpdateAnimBg="0" advAuto="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251521" y="277813"/>
            <a:ext cx="8435280" cy="614362"/>
          </a:xfrm>
          <a:solidFill>
            <a:srgbClr val="FFFF00"/>
          </a:solidFill>
        </p:spPr>
        <p:txBody>
          <a:bodyPr>
            <a:normAutofit fontScale="90000"/>
          </a:bodyPr>
          <a:lstStyle/>
          <a:p>
            <a:pPr eaLnBrk="1" hangingPunct="1"/>
            <a:r>
              <a:rPr lang="it-IT" sz="4000" b="1" dirty="0" smtClean="0">
                <a:solidFill>
                  <a:srgbClr val="FF0000"/>
                </a:solidFill>
              </a:rPr>
              <a:t>Rendiconto </a:t>
            </a:r>
          </a:p>
        </p:txBody>
      </p:sp>
      <p:sp>
        <p:nvSpPr>
          <p:cNvPr id="242691" name="Rectangle 3"/>
          <p:cNvSpPr>
            <a:spLocks noGrp="1" noChangeArrowheads="1"/>
          </p:cNvSpPr>
          <p:nvPr>
            <p:ph type="body" idx="1"/>
          </p:nvPr>
        </p:nvSpPr>
        <p:spPr>
          <a:xfrm>
            <a:off x="179388" y="1196975"/>
            <a:ext cx="8507412" cy="4608513"/>
          </a:xfrm>
        </p:spPr>
        <p:txBody>
          <a:bodyPr/>
          <a:lstStyle/>
          <a:p>
            <a:pPr marL="0" indent="0" eaLnBrk="1" hangingPunct="1">
              <a:buFont typeface="Wingdings" pitchFamily="2" charset="2"/>
              <a:buNone/>
            </a:pPr>
            <a:r>
              <a:rPr lang="it-IT" sz="4000" b="1" dirty="0" smtClean="0">
                <a:solidFill>
                  <a:srgbClr val="3333FF"/>
                </a:solidFill>
                <a:cs typeface="Times New Roman" pitchFamily="18" charset="0"/>
              </a:rPr>
              <a:t>Entro 4 mesi dalla chiusura dell’esercizio si deve redigere apposito </a:t>
            </a:r>
            <a:r>
              <a:rPr lang="it-IT" sz="4000" b="1" dirty="0" smtClean="0">
                <a:solidFill>
                  <a:srgbClr val="3333FF"/>
                </a:solidFill>
                <a:cs typeface="Times New Roman" pitchFamily="18" charset="0"/>
                <a:hlinkClick r:id="rId3" action="ppaction://hlinkfile"/>
              </a:rPr>
              <a:t>rendiconto</a:t>
            </a:r>
            <a:r>
              <a:rPr lang="it-IT" sz="4000" b="1" dirty="0" smtClean="0">
                <a:solidFill>
                  <a:srgbClr val="3333FF"/>
                </a:solidFill>
                <a:cs typeface="Times New Roman" pitchFamily="18" charset="0"/>
              </a:rPr>
              <a:t> dal quale devono risultare</a:t>
            </a:r>
            <a:r>
              <a:rPr lang="it-IT" sz="4000" b="1" dirty="0" smtClean="0">
                <a:solidFill>
                  <a:srgbClr val="3333FF"/>
                </a:solidFill>
              </a:rPr>
              <a:t> </a:t>
            </a:r>
            <a:r>
              <a:rPr lang="it-IT" sz="4000" b="1" dirty="0" smtClean="0">
                <a:solidFill>
                  <a:srgbClr val="3333FF"/>
                </a:solidFill>
                <a:cs typeface="Times New Roman" pitchFamily="18" charset="0"/>
              </a:rPr>
              <a:t>in modo chiaro e trasparente</a:t>
            </a:r>
            <a:r>
              <a:rPr lang="it-IT" sz="4000" b="1" dirty="0" smtClean="0">
                <a:solidFill>
                  <a:srgbClr val="3333FF"/>
                </a:solidFill>
              </a:rPr>
              <a:t> </a:t>
            </a:r>
            <a:r>
              <a:rPr lang="it-IT" sz="4000" b="1" dirty="0" smtClean="0">
                <a:solidFill>
                  <a:srgbClr val="3333FF"/>
                </a:solidFill>
                <a:cs typeface="Times New Roman" pitchFamily="18" charset="0"/>
              </a:rPr>
              <a:t>le entrate e le uscite</a:t>
            </a:r>
          </a:p>
        </p:txBody>
      </p:sp>
      <p:pic>
        <p:nvPicPr>
          <p:cNvPr id="28676" name="Picture 4" descr="G:\GIF ANIMATE\uomo-che-legge.001.gif"/>
          <p:cNvPicPr>
            <a:picLocks noChangeAspect="1" noChangeArrowheads="1" noCrop="1"/>
          </p:cNvPicPr>
          <p:nvPr/>
        </p:nvPicPr>
        <p:blipFill>
          <a:blip r:embed="rId4" cstate="print"/>
          <a:srcRect/>
          <a:stretch>
            <a:fillRect/>
          </a:stretch>
        </p:blipFill>
        <p:spPr bwMode="auto">
          <a:xfrm>
            <a:off x="3819525" y="3933825"/>
            <a:ext cx="4449763" cy="2503488"/>
          </a:xfrm>
          <a:prstGeom prst="rect">
            <a:avLst/>
          </a:prstGeom>
          <a:noFill/>
          <a:ln w="9525">
            <a:noFill/>
            <a:miter lim="800000"/>
            <a:headEnd/>
            <a:tailEnd/>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42690"/>
                                        </p:tgtEl>
                                        <p:attrNameLst>
                                          <p:attrName>style.visibility</p:attrName>
                                        </p:attrNameLst>
                                      </p:cBhvr>
                                      <p:to>
                                        <p:strVal val="visible"/>
                                      </p:to>
                                    </p:set>
                                    <p:anim calcmode="lin" valueType="num">
                                      <p:cBhvr additive="base">
                                        <p:cTn id="7" dur="500" fill="hold"/>
                                        <p:tgtEl>
                                          <p:spTgt spid="242690"/>
                                        </p:tgtEl>
                                        <p:attrNameLst>
                                          <p:attrName>ppt_x</p:attrName>
                                        </p:attrNameLst>
                                      </p:cBhvr>
                                      <p:tavLst>
                                        <p:tav tm="0">
                                          <p:val>
                                            <p:strVal val="0-#ppt_w/2"/>
                                          </p:val>
                                        </p:tav>
                                        <p:tav tm="100000">
                                          <p:val>
                                            <p:strVal val="#ppt_x"/>
                                          </p:val>
                                        </p:tav>
                                      </p:tavLst>
                                    </p:anim>
                                    <p:anim calcmode="lin" valueType="num">
                                      <p:cBhvr additive="base">
                                        <p:cTn id="8" dur="500" fill="hold"/>
                                        <p:tgtEl>
                                          <p:spTgt spid="24269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42691">
                                            <p:txEl>
                                              <p:pRg st="0" end="0"/>
                                            </p:txEl>
                                          </p:spTgt>
                                        </p:tgtEl>
                                        <p:attrNameLst>
                                          <p:attrName>style.visibility</p:attrName>
                                        </p:attrNameLst>
                                      </p:cBhvr>
                                      <p:to>
                                        <p:strVal val="visible"/>
                                      </p:to>
                                    </p:set>
                                    <p:anim calcmode="lin" valueType="num">
                                      <p:cBhvr additive="base">
                                        <p:cTn id="12" dur="500" fill="hold"/>
                                        <p:tgtEl>
                                          <p:spTgt spid="24269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269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animBg="1" autoUpdateAnimBg="0"/>
      <p:bldP spid="242691" grpId="0" build="p" autoUpdateAnimBg="0"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I:\FOTO\FOTO 2015\2015.01.11 FOTO PRANZO DA ZIO AMEDEO\20150111_145208.jpg"/>
          <p:cNvPicPr>
            <a:picLocks noChangeAspect="1" noChangeArrowheads="1"/>
          </p:cNvPicPr>
          <p:nvPr/>
        </p:nvPicPr>
        <p:blipFill>
          <a:blip r:embed="rId2" cstate="print"/>
          <a:srcRect r="46850"/>
          <a:stretch>
            <a:fillRect/>
          </a:stretch>
        </p:blipFill>
        <p:spPr bwMode="auto">
          <a:xfrm>
            <a:off x="5508104" y="1772816"/>
            <a:ext cx="3450609" cy="4869160"/>
          </a:xfrm>
          <a:prstGeom prst="rect">
            <a:avLst/>
          </a:prstGeom>
          <a:noFill/>
        </p:spPr>
      </p:pic>
      <p:sp>
        <p:nvSpPr>
          <p:cNvPr id="3" name="Fumetto 2 2"/>
          <p:cNvSpPr/>
          <p:nvPr/>
        </p:nvSpPr>
        <p:spPr>
          <a:xfrm>
            <a:off x="395536" y="332656"/>
            <a:ext cx="5544616" cy="2448272"/>
          </a:xfrm>
          <a:prstGeom prst="wedgeRoundRectCallout">
            <a:avLst>
              <a:gd name="adj1" fmla="val 61193"/>
              <a:gd name="adj2" fmla="val 1120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3600" b="1" dirty="0" smtClean="0"/>
              <a:t>Se nel corso dell’esercizio supero il limite di 250.000 euro che mi succede?</a:t>
            </a:r>
            <a:endParaRPr lang="it-IT" sz="3600" b="1" dirty="0"/>
          </a:p>
        </p:txBody>
      </p:sp>
      <p:sp>
        <p:nvSpPr>
          <p:cNvPr id="4" name="CasellaDiTesto 3"/>
          <p:cNvSpPr txBox="1"/>
          <p:nvPr/>
        </p:nvSpPr>
        <p:spPr>
          <a:xfrm>
            <a:off x="251520" y="4653136"/>
            <a:ext cx="5040560" cy="1323439"/>
          </a:xfrm>
          <a:prstGeom prst="rect">
            <a:avLst/>
          </a:prstGeom>
          <a:solidFill>
            <a:srgbClr val="FF0000"/>
          </a:solidFill>
        </p:spPr>
        <p:txBody>
          <a:bodyPr wrap="square" rtlCol="0">
            <a:spAutoFit/>
          </a:bodyPr>
          <a:lstStyle/>
          <a:p>
            <a:pPr algn="ctr"/>
            <a:r>
              <a:rPr lang="it-IT" sz="4000" b="1" dirty="0" smtClean="0">
                <a:solidFill>
                  <a:schemeClr val="bg1"/>
                </a:solidFill>
              </a:rPr>
              <a:t>Me lo dice il comma 2 dell’art.1 della L.398</a:t>
            </a:r>
            <a:endParaRPr lang="it-IT"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179513" y="277813"/>
            <a:ext cx="8507288" cy="549275"/>
          </a:xfrm>
          <a:solidFill>
            <a:srgbClr val="FFFF00"/>
          </a:solidFill>
        </p:spPr>
        <p:txBody>
          <a:bodyPr>
            <a:normAutofit fontScale="90000"/>
          </a:bodyPr>
          <a:lstStyle/>
          <a:p>
            <a:pPr eaLnBrk="1" hangingPunct="1"/>
            <a:r>
              <a:rPr lang="it-IT" sz="4000" b="1" dirty="0" smtClean="0">
                <a:solidFill>
                  <a:srgbClr val="FF3300"/>
                </a:solidFill>
              </a:rPr>
              <a:t>Obbligo di conservazione</a:t>
            </a:r>
          </a:p>
        </p:txBody>
      </p:sp>
      <p:sp>
        <p:nvSpPr>
          <p:cNvPr id="244739" name="Rectangle 3"/>
          <p:cNvSpPr>
            <a:spLocks noGrp="1" noChangeArrowheads="1"/>
          </p:cNvSpPr>
          <p:nvPr>
            <p:ph type="body" idx="1"/>
          </p:nvPr>
        </p:nvSpPr>
        <p:spPr>
          <a:xfrm>
            <a:off x="251521" y="1600200"/>
            <a:ext cx="8435280" cy="4525963"/>
          </a:xfrm>
        </p:spPr>
        <p:txBody>
          <a:bodyPr>
            <a:normAutofit/>
          </a:bodyPr>
          <a:lstStyle/>
          <a:p>
            <a:pPr marL="0" indent="0" algn="just" eaLnBrk="1" hangingPunct="1">
              <a:buFont typeface="Wingdings" pitchFamily="2" charset="2"/>
              <a:buNone/>
            </a:pPr>
            <a:r>
              <a:rPr lang="it-IT" sz="4000" dirty="0" smtClean="0">
                <a:solidFill>
                  <a:srgbClr val="3333FF"/>
                </a:solidFill>
                <a:cs typeface="Times New Roman" pitchFamily="18" charset="0"/>
              </a:rPr>
              <a:t>Si deve conservare copia della documentazione relativa ai propri incassi e pagamenti fino al </a:t>
            </a:r>
            <a:r>
              <a:rPr lang="it-IT" sz="4000" b="1" dirty="0" smtClean="0">
                <a:solidFill>
                  <a:srgbClr val="3333FF"/>
                </a:solidFill>
                <a:cs typeface="Times New Roman" pitchFamily="18" charset="0"/>
              </a:rPr>
              <a:t>quarto anno successivo a quello in cui è stata presentata la dichiarazione</a:t>
            </a:r>
            <a:r>
              <a:rPr lang="it-IT" sz="4000" dirty="0" smtClean="0">
                <a:solidFill>
                  <a:srgbClr val="3333FF"/>
                </a:solidFill>
                <a:cs typeface="Times New Roman" pitchFamily="18" charset="0"/>
              </a:rPr>
              <a:t> (art.43 DPR 600)</a:t>
            </a:r>
            <a:r>
              <a:rPr lang="it-IT" sz="4000" dirty="0" smtClean="0">
                <a:solidFill>
                  <a:srgbClr val="3333FF"/>
                </a:solidFill>
              </a:rPr>
              <a:t> </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44738"/>
                                        </p:tgtEl>
                                        <p:attrNameLst>
                                          <p:attrName>style.visibility</p:attrName>
                                        </p:attrNameLst>
                                      </p:cBhvr>
                                      <p:to>
                                        <p:strVal val="visible"/>
                                      </p:to>
                                    </p:set>
                                    <p:anim calcmode="lin" valueType="num">
                                      <p:cBhvr additive="base">
                                        <p:cTn id="7" dur="500" fill="hold"/>
                                        <p:tgtEl>
                                          <p:spTgt spid="244738"/>
                                        </p:tgtEl>
                                        <p:attrNameLst>
                                          <p:attrName>ppt_x</p:attrName>
                                        </p:attrNameLst>
                                      </p:cBhvr>
                                      <p:tavLst>
                                        <p:tav tm="0">
                                          <p:val>
                                            <p:strVal val="0-#ppt_w/2"/>
                                          </p:val>
                                        </p:tav>
                                        <p:tav tm="100000">
                                          <p:val>
                                            <p:strVal val="#ppt_x"/>
                                          </p:val>
                                        </p:tav>
                                      </p:tavLst>
                                    </p:anim>
                                    <p:anim calcmode="lin" valueType="num">
                                      <p:cBhvr additive="base">
                                        <p:cTn id="8" dur="500" fill="hold"/>
                                        <p:tgtEl>
                                          <p:spTgt spid="24473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44739">
                                            <p:txEl>
                                              <p:pRg st="0" end="0"/>
                                            </p:txEl>
                                          </p:spTgt>
                                        </p:tgtEl>
                                        <p:attrNameLst>
                                          <p:attrName>style.visibility</p:attrName>
                                        </p:attrNameLst>
                                      </p:cBhvr>
                                      <p:to>
                                        <p:strVal val="visible"/>
                                      </p:to>
                                    </p:set>
                                    <p:anim calcmode="lin" valueType="num">
                                      <p:cBhvr additive="base">
                                        <p:cTn id="12" dur="500" fill="hold"/>
                                        <p:tgtEl>
                                          <p:spTgt spid="24473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473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animBg="1" autoUpdateAnimBg="0"/>
      <p:bldP spid="244739" grpId="0" build="p" autoUpdateAnimBg="0" advAuto="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251521" y="277813"/>
            <a:ext cx="8435280" cy="1139825"/>
          </a:xfrm>
          <a:solidFill>
            <a:srgbClr val="FFFF00"/>
          </a:solidFill>
        </p:spPr>
        <p:txBody>
          <a:bodyPr>
            <a:normAutofit fontScale="90000"/>
          </a:bodyPr>
          <a:lstStyle/>
          <a:p>
            <a:pPr eaLnBrk="1" hangingPunct="1"/>
            <a:r>
              <a:rPr lang="it-IT" sz="4000" b="1" dirty="0" smtClean="0">
                <a:solidFill>
                  <a:srgbClr val="FF3300"/>
                </a:solidFill>
              </a:rPr>
              <a:t>Agevolazioni fiscali</a:t>
            </a:r>
            <a:br>
              <a:rPr lang="it-IT" sz="4000" b="1" dirty="0" smtClean="0">
                <a:solidFill>
                  <a:srgbClr val="FF3300"/>
                </a:solidFill>
              </a:rPr>
            </a:br>
            <a:r>
              <a:rPr lang="it-IT" sz="4000" b="1" dirty="0" smtClean="0">
                <a:solidFill>
                  <a:srgbClr val="FF3300"/>
                </a:solidFill>
              </a:rPr>
              <a:t> della L.398</a:t>
            </a:r>
          </a:p>
        </p:txBody>
      </p:sp>
      <p:sp>
        <p:nvSpPr>
          <p:cNvPr id="246787" name="Rectangle 3"/>
          <p:cNvSpPr>
            <a:spLocks noGrp="1" noChangeArrowheads="1"/>
          </p:cNvSpPr>
          <p:nvPr>
            <p:ph type="body" idx="1"/>
          </p:nvPr>
        </p:nvSpPr>
        <p:spPr>
          <a:xfrm>
            <a:off x="468313" y="1600200"/>
            <a:ext cx="5759450" cy="3124200"/>
          </a:xfrm>
        </p:spPr>
        <p:txBody>
          <a:bodyPr/>
          <a:lstStyle/>
          <a:p>
            <a:pPr marL="609600" indent="-609600" eaLnBrk="1" hangingPunct="1">
              <a:buFont typeface="Wingdings" pitchFamily="2" charset="2"/>
              <a:buNone/>
            </a:pPr>
            <a:r>
              <a:rPr lang="it-IT" b="1" dirty="0" smtClean="0">
                <a:solidFill>
                  <a:srgbClr val="3333FF"/>
                </a:solidFill>
              </a:rPr>
              <a:t>Le agevolazioni riguardano:</a:t>
            </a:r>
          </a:p>
          <a:p>
            <a:pPr marL="609600" indent="-609600" eaLnBrk="1" hangingPunct="1">
              <a:buFont typeface="Wingdings" pitchFamily="2" charset="2"/>
              <a:buNone/>
            </a:pPr>
            <a:endParaRPr lang="it-IT" b="1" dirty="0" smtClean="0">
              <a:solidFill>
                <a:srgbClr val="3333FF"/>
              </a:solidFill>
            </a:endParaRPr>
          </a:p>
          <a:p>
            <a:pPr marL="609600" indent="-609600" eaLnBrk="1" hangingPunct="1">
              <a:buFont typeface="Wingdings" pitchFamily="2" charset="2"/>
              <a:buAutoNum type="arabicPeriod"/>
            </a:pPr>
            <a:r>
              <a:rPr lang="it-IT" b="1" dirty="0" smtClean="0">
                <a:solidFill>
                  <a:srgbClr val="3333FF"/>
                </a:solidFill>
              </a:rPr>
              <a:t>Imposte indirette : IVA</a:t>
            </a:r>
          </a:p>
          <a:p>
            <a:pPr marL="609600" indent="-609600" eaLnBrk="1" hangingPunct="1">
              <a:buFont typeface="Wingdings" pitchFamily="2" charset="2"/>
              <a:buNone/>
            </a:pPr>
            <a:endParaRPr lang="it-IT" b="1" dirty="0" smtClean="0">
              <a:solidFill>
                <a:srgbClr val="3333FF"/>
              </a:solidFill>
            </a:endParaRPr>
          </a:p>
          <a:p>
            <a:pPr marL="609600" indent="-609600" eaLnBrk="1" hangingPunct="1">
              <a:buFont typeface="Wingdings" pitchFamily="2" charset="2"/>
              <a:buAutoNum type="arabicPeriod" startAt="2"/>
            </a:pPr>
            <a:r>
              <a:rPr lang="it-IT" b="1" dirty="0" smtClean="0">
                <a:solidFill>
                  <a:srgbClr val="3333FF"/>
                </a:solidFill>
              </a:rPr>
              <a:t>Imposte dirette : IRES – IRAP</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46786"/>
                                        </p:tgtEl>
                                        <p:attrNameLst>
                                          <p:attrName>style.visibility</p:attrName>
                                        </p:attrNameLst>
                                      </p:cBhvr>
                                      <p:to>
                                        <p:strVal val="visible"/>
                                      </p:to>
                                    </p:set>
                                    <p:anim calcmode="lin" valueType="num">
                                      <p:cBhvr additive="base">
                                        <p:cTn id="7" dur="500" fill="hold"/>
                                        <p:tgtEl>
                                          <p:spTgt spid="246786"/>
                                        </p:tgtEl>
                                        <p:attrNameLst>
                                          <p:attrName>ppt_x</p:attrName>
                                        </p:attrNameLst>
                                      </p:cBhvr>
                                      <p:tavLst>
                                        <p:tav tm="0">
                                          <p:val>
                                            <p:strVal val="0-#ppt_w/2"/>
                                          </p:val>
                                        </p:tav>
                                        <p:tav tm="100000">
                                          <p:val>
                                            <p:strVal val="#ppt_x"/>
                                          </p:val>
                                        </p:tav>
                                      </p:tavLst>
                                    </p:anim>
                                    <p:anim calcmode="lin" valueType="num">
                                      <p:cBhvr additive="base">
                                        <p:cTn id="8" dur="500" fill="hold"/>
                                        <p:tgtEl>
                                          <p:spTgt spid="24678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46787">
                                            <p:txEl>
                                              <p:pRg st="0" end="0"/>
                                            </p:txEl>
                                          </p:spTgt>
                                        </p:tgtEl>
                                        <p:attrNameLst>
                                          <p:attrName>style.visibility</p:attrName>
                                        </p:attrNameLst>
                                      </p:cBhvr>
                                      <p:to>
                                        <p:strVal val="visible"/>
                                      </p:to>
                                    </p:set>
                                    <p:anim calcmode="lin" valueType="num">
                                      <p:cBhvr additive="base">
                                        <p:cTn id="12" dur="500" fill="hold"/>
                                        <p:tgtEl>
                                          <p:spTgt spid="24678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6787">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246787">
                                            <p:txEl>
                                              <p:pRg st="2" end="2"/>
                                            </p:txEl>
                                          </p:spTgt>
                                        </p:tgtEl>
                                        <p:attrNameLst>
                                          <p:attrName>style.visibility</p:attrName>
                                        </p:attrNameLst>
                                      </p:cBhvr>
                                      <p:to>
                                        <p:strVal val="visible"/>
                                      </p:to>
                                    </p:set>
                                    <p:anim calcmode="lin" valueType="num">
                                      <p:cBhvr additive="base">
                                        <p:cTn id="17" dur="500" fill="hold"/>
                                        <p:tgtEl>
                                          <p:spTgt spid="24678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4678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246787">
                                            <p:txEl>
                                              <p:pRg st="4" end="4"/>
                                            </p:txEl>
                                          </p:spTgt>
                                        </p:tgtEl>
                                        <p:attrNameLst>
                                          <p:attrName>style.visibility</p:attrName>
                                        </p:attrNameLst>
                                      </p:cBhvr>
                                      <p:to>
                                        <p:strVal val="visible"/>
                                      </p:to>
                                    </p:set>
                                    <p:anim calcmode="lin" valueType="num">
                                      <p:cBhvr additive="base">
                                        <p:cTn id="22" dur="500" fill="hold"/>
                                        <p:tgtEl>
                                          <p:spTgt spid="246787">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467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animBg="1" autoUpdateAnimBg="0"/>
      <p:bldP spid="246787" grpId="0" build="p" autoUpdateAnimBg="0" advAuto="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179512" y="369888"/>
            <a:ext cx="8712968" cy="1035050"/>
          </a:xfrm>
          <a:solidFill>
            <a:srgbClr val="FFFF00"/>
          </a:solidFill>
        </p:spPr>
        <p:txBody>
          <a:bodyPr/>
          <a:lstStyle/>
          <a:p>
            <a:pPr eaLnBrk="1" hangingPunct="1"/>
            <a:r>
              <a:rPr lang="it-IT" sz="3200" b="1" dirty="0" smtClean="0">
                <a:solidFill>
                  <a:srgbClr val="FF0000"/>
                </a:solidFill>
                <a:cs typeface="Times New Roman" pitchFamily="18" charset="0"/>
              </a:rPr>
              <a:t>IMPOSTA SUL VALORE AGGIUNTO</a:t>
            </a:r>
            <a:br>
              <a:rPr lang="it-IT" sz="3200" b="1" dirty="0" smtClean="0">
                <a:solidFill>
                  <a:srgbClr val="FF0000"/>
                </a:solidFill>
                <a:cs typeface="Times New Roman" pitchFamily="18" charset="0"/>
              </a:rPr>
            </a:br>
            <a:r>
              <a:rPr lang="it-IT" sz="2800" b="1" dirty="0" smtClean="0">
                <a:solidFill>
                  <a:srgbClr val="FF0000"/>
                </a:solidFill>
                <a:cs typeface="Times New Roman" pitchFamily="18" charset="0"/>
              </a:rPr>
              <a:t>(agevolazioni previste dalla Legge 398/91)</a:t>
            </a:r>
          </a:p>
        </p:txBody>
      </p:sp>
      <p:sp>
        <p:nvSpPr>
          <p:cNvPr id="248835" name="Rectangle 3"/>
          <p:cNvSpPr>
            <a:spLocks noGrp="1" noChangeArrowheads="1"/>
          </p:cNvSpPr>
          <p:nvPr>
            <p:ph type="body" idx="1"/>
          </p:nvPr>
        </p:nvSpPr>
        <p:spPr>
          <a:xfrm>
            <a:off x="395288" y="1684338"/>
            <a:ext cx="8569325" cy="4552974"/>
          </a:xfrm>
        </p:spPr>
        <p:txBody>
          <a:bodyPr>
            <a:noAutofit/>
          </a:bodyPr>
          <a:lstStyle/>
          <a:p>
            <a:pPr algn="just" eaLnBrk="1" hangingPunct="1">
              <a:buFont typeface="Wingdings" pitchFamily="2" charset="2"/>
              <a:buNone/>
            </a:pPr>
            <a:r>
              <a:rPr lang="it-IT" b="1" dirty="0" smtClean="0">
                <a:solidFill>
                  <a:srgbClr val="3333FF"/>
                </a:solidFill>
                <a:cs typeface="Times New Roman" pitchFamily="18" charset="0"/>
              </a:rPr>
              <a:t>Ai fini dell’I.V.A., per i proventi conseguiti nell’esercizio di attività commerciali si applica  il regime forfetario di cui all’art.74 comma 6 DPR 633/72.</a:t>
            </a:r>
          </a:p>
          <a:p>
            <a:pPr algn="just" eaLnBrk="1" hangingPunct="1">
              <a:buFont typeface="Wingdings" pitchFamily="2" charset="2"/>
              <a:buNone/>
            </a:pPr>
            <a:r>
              <a:rPr lang="it-IT" b="1" dirty="0" smtClean="0">
                <a:solidFill>
                  <a:srgbClr val="3333FF"/>
                </a:solidFill>
                <a:cs typeface="Times New Roman" pitchFamily="18" charset="0"/>
              </a:rPr>
              <a:t> </a:t>
            </a:r>
          </a:p>
          <a:p>
            <a:pPr algn="just" eaLnBrk="1" hangingPunct="1">
              <a:buFont typeface="Wingdings" pitchFamily="2" charset="2"/>
              <a:buNone/>
            </a:pPr>
            <a:r>
              <a:rPr lang="it-IT" b="1" dirty="0" smtClean="0">
                <a:solidFill>
                  <a:srgbClr val="3333FF"/>
                </a:solidFill>
                <a:cs typeface="Times New Roman" pitchFamily="18" charset="0"/>
              </a:rPr>
              <a:t>Per effetto di tale disposizione, a seconda del tipo di prestazione si otterrà  una % di abbattimento dell’I.V.A. da pagare.</a:t>
            </a:r>
            <a:r>
              <a:rPr lang="it-IT" b="1" dirty="0" smtClean="0">
                <a:solidFill>
                  <a:srgbClr val="3333FF"/>
                </a:solidFill>
              </a:rPr>
              <a:t> </a:t>
            </a:r>
          </a:p>
        </p:txBody>
      </p:sp>
      <p:pic>
        <p:nvPicPr>
          <p:cNvPr id="31748" name="Picture 4" descr="G:\GIF ANIMATE\umoristiche.036.gif"/>
          <p:cNvPicPr>
            <a:picLocks noChangeAspect="1" noChangeArrowheads="1" noCrop="1"/>
          </p:cNvPicPr>
          <p:nvPr/>
        </p:nvPicPr>
        <p:blipFill>
          <a:blip r:embed="rId3" cstate="print"/>
          <a:srcRect/>
          <a:stretch>
            <a:fillRect/>
          </a:stretch>
        </p:blipFill>
        <p:spPr bwMode="auto">
          <a:xfrm>
            <a:off x="5292725" y="3189312"/>
            <a:ext cx="2095500" cy="3048000"/>
          </a:xfrm>
          <a:prstGeom prst="rect">
            <a:avLst/>
          </a:prstGeom>
          <a:noFill/>
          <a:ln w="9525">
            <a:noFill/>
            <a:miter lim="800000"/>
            <a:headEnd/>
            <a:tailEnd/>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48834"/>
                                        </p:tgtEl>
                                        <p:attrNameLst>
                                          <p:attrName>style.visibility</p:attrName>
                                        </p:attrNameLst>
                                      </p:cBhvr>
                                      <p:to>
                                        <p:strVal val="visible"/>
                                      </p:to>
                                    </p:set>
                                    <p:anim calcmode="lin" valueType="num">
                                      <p:cBhvr additive="base">
                                        <p:cTn id="7" dur="500" fill="hold"/>
                                        <p:tgtEl>
                                          <p:spTgt spid="248834"/>
                                        </p:tgtEl>
                                        <p:attrNameLst>
                                          <p:attrName>ppt_x</p:attrName>
                                        </p:attrNameLst>
                                      </p:cBhvr>
                                      <p:tavLst>
                                        <p:tav tm="0">
                                          <p:val>
                                            <p:strVal val="0-#ppt_w/2"/>
                                          </p:val>
                                        </p:tav>
                                        <p:tav tm="100000">
                                          <p:val>
                                            <p:strVal val="#ppt_x"/>
                                          </p:val>
                                        </p:tav>
                                      </p:tavLst>
                                    </p:anim>
                                    <p:anim calcmode="lin" valueType="num">
                                      <p:cBhvr additive="base">
                                        <p:cTn id="8" dur="500" fill="hold"/>
                                        <p:tgtEl>
                                          <p:spTgt spid="24883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48835">
                                            <p:txEl>
                                              <p:pRg st="0" end="0"/>
                                            </p:txEl>
                                          </p:spTgt>
                                        </p:tgtEl>
                                        <p:attrNameLst>
                                          <p:attrName>style.visibility</p:attrName>
                                        </p:attrNameLst>
                                      </p:cBhvr>
                                      <p:to>
                                        <p:strVal val="visible"/>
                                      </p:to>
                                    </p:set>
                                    <p:anim calcmode="lin" valueType="num">
                                      <p:cBhvr additive="base">
                                        <p:cTn id="12" dur="500" fill="hold"/>
                                        <p:tgtEl>
                                          <p:spTgt spid="24883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8835">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248835">
                                            <p:txEl>
                                              <p:pRg st="1" end="1"/>
                                            </p:txEl>
                                          </p:spTgt>
                                        </p:tgtEl>
                                        <p:attrNameLst>
                                          <p:attrName>style.visibility</p:attrName>
                                        </p:attrNameLst>
                                      </p:cBhvr>
                                      <p:to>
                                        <p:strVal val="visible"/>
                                      </p:to>
                                    </p:set>
                                    <p:anim calcmode="lin" valueType="num">
                                      <p:cBhvr additive="base">
                                        <p:cTn id="17" dur="500" fill="hold"/>
                                        <p:tgtEl>
                                          <p:spTgt spid="248835">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48835">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248835">
                                            <p:txEl>
                                              <p:pRg st="2" end="2"/>
                                            </p:txEl>
                                          </p:spTgt>
                                        </p:tgtEl>
                                        <p:attrNameLst>
                                          <p:attrName>style.visibility</p:attrName>
                                        </p:attrNameLst>
                                      </p:cBhvr>
                                      <p:to>
                                        <p:strVal val="visible"/>
                                      </p:to>
                                    </p:set>
                                    <p:anim calcmode="lin" valueType="num">
                                      <p:cBhvr additive="base">
                                        <p:cTn id="22" dur="500" fill="hold"/>
                                        <p:tgtEl>
                                          <p:spTgt spid="248835">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488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animBg="1" autoUpdateAnimBg="0"/>
      <p:bldP spid="248835" grpId="0" build="p" autoUpdateAnimBg="0" advAuto="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216024" y="228600"/>
            <a:ext cx="8820472" cy="1371600"/>
          </a:xfrm>
          <a:solidFill>
            <a:srgbClr val="FFFF00"/>
          </a:solidFill>
        </p:spPr>
        <p:txBody>
          <a:bodyPr>
            <a:noAutofit/>
          </a:bodyPr>
          <a:lstStyle/>
          <a:p>
            <a:pPr eaLnBrk="1" hangingPunct="1"/>
            <a:r>
              <a:rPr lang="it-IT" sz="3200" b="1" dirty="0" smtClean="0">
                <a:solidFill>
                  <a:srgbClr val="FF0000"/>
                </a:solidFill>
              </a:rPr>
              <a:t>Le prestazioni che le associazioni sportive possono offrire si suddividono in 2 categorie principali:</a:t>
            </a:r>
          </a:p>
        </p:txBody>
      </p:sp>
      <p:sp>
        <p:nvSpPr>
          <p:cNvPr id="250883" name="Rectangle 3"/>
          <p:cNvSpPr>
            <a:spLocks noGrp="1" noChangeArrowheads="1"/>
          </p:cNvSpPr>
          <p:nvPr>
            <p:ph type="body" idx="1"/>
          </p:nvPr>
        </p:nvSpPr>
        <p:spPr>
          <a:xfrm>
            <a:off x="250825" y="1752600"/>
            <a:ext cx="8642350" cy="4343400"/>
          </a:xfrm>
        </p:spPr>
        <p:txBody>
          <a:bodyPr>
            <a:normAutofit/>
          </a:bodyPr>
          <a:lstStyle/>
          <a:p>
            <a:pPr marL="533400" indent="-533400" eaLnBrk="1" hangingPunct="1">
              <a:lnSpc>
                <a:spcPct val="90000"/>
              </a:lnSpc>
              <a:buFont typeface="Wingdings" pitchFamily="2" charset="2"/>
              <a:buAutoNum type="arabicPeriod"/>
            </a:pPr>
            <a:r>
              <a:rPr lang="it-IT" sz="3600" b="1" u="sng" dirty="0" smtClean="0">
                <a:solidFill>
                  <a:srgbClr val="3333FF"/>
                </a:solidFill>
                <a:cs typeface="Times New Roman" pitchFamily="18" charset="0"/>
              </a:rPr>
              <a:t>PRESTAZIONI  PUBBLICITARIE e SPONSORIZZAZIONE </a:t>
            </a:r>
            <a:r>
              <a:rPr lang="it-IT" sz="3600" b="1" dirty="0" smtClean="0">
                <a:solidFill>
                  <a:srgbClr val="3333FF"/>
                </a:solidFill>
                <a:cs typeface="Times New Roman" pitchFamily="18" charset="0"/>
              </a:rPr>
              <a:t> alle quali si applica una detrazione forfetaria del </a:t>
            </a:r>
            <a:r>
              <a:rPr lang="it-IT" sz="3600" b="1" dirty="0" smtClean="0">
                <a:solidFill>
                  <a:srgbClr val="FF0000"/>
                </a:solidFill>
                <a:cs typeface="Times New Roman" pitchFamily="18" charset="0"/>
              </a:rPr>
              <a:t>50%</a:t>
            </a:r>
            <a:r>
              <a:rPr lang="it-IT" sz="3600" b="1" dirty="0" smtClean="0">
                <a:solidFill>
                  <a:srgbClr val="3333FF"/>
                </a:solidFill>
                <a:cs typeface="Times New Roman" pitchFamily="18" charset="0"/>
              </a:rPr>
              <a:t>.</a:t>
            </a:r>
            <a:r>
              <a:rPr lang="it-IT" sz="4000" b="1" dirty="0" smtClean="0">
                <a:solidFill>
                  <a:srgbClr val="3333FF"/>
                </a:solidFill>
              </a:rPr>
              <a:t> </a:t>
            </a:r>
          </a:p>
          <a:p>
            <a:pPr marL="533400" indent="-533400" eaLnBrk="1" hangingPunct="1">
              <a:lnSpc>
                <a:spcPct val="90000"/>
              </a:lnSpc>
              <a:buFont typeface="Wingdings" pitchFamily="2" charset="2"/>
              <a:buAutoNum type="arabicPeriod"/>
            </a:pPr>
            <a:endParaRPr lang="it-IT" sz="3600" b="1" dirty="0" smtClean="0">
              <a:solidFill>
                <a:srgbClr val="3333FF"/>
              </a:solidFill>
              <a:cs typeface="Times New Roman" pitchFamily="18" charset="0"/>
            </a:endParaRPr>
          </a:p>
          <a:p>
            <a:pPr marL="533400" indent="-533400" eaLnBrk="1" hangingPunct="1">
              <a:lnSpc>
                <a:spcPct val="90000"/>
              </a:lnSpc>
              <a:buFont typeface="Wingdings" pitchFamily="2" charset="2"/>
              <a:buAutoNum type="arabicPeriod" startAt="3"/>
            </a:pPr>
            <a:r>
              <a:rPr lang="it-IT" sz="3600" b="1" u="sng" dirty="0" smtClean="0">
                <a:solidFill>
                  <a:srgbClr val="3333FF"/>
                </a:solidFill>
                <a:cs typeface="Times New Roman" pitchFamily="18" charset="0"/>
              </a:rPr>
              <a:t>CESSIONI </a:t>
            </a:r>
            <a:r>
              <a:rPr lang="it-IT" sz="3600" b="1" u="sng" dirty="0" err="1" smtClean="0">
                <a:solidFill>
                  <a:srgbClr val="3333FF"/>
                </a:solidFill>
                <a:cs typeface="Times New Roman" pitchFamily="18" charset="0"/>
              </a:rPr>
              <a:t>DI</a:t>
            </a:r>
            <a:r>
              <a:rPr lang="it-IT" sz="3600" b="1" u="sng" dirty="0" smtClean="0">
                <a:solidFill>
                  <a:srgbClr val="3333FF"/>
                </a:solidFill>
                <a:cs typeface="Times New Roman" pitchFamily="18" charset="0"/>
              </a:rPr>
              <a:t> DIRITTI </a:t>
            </a:r>
            <a:r>
              <a:rPr lang="it-IT" sz="3600" b="1" u="sng" dirty="0" err="1" smtClean="0">
                <a:solidFill>
                  <a:srgbClr val="3333FF"/>
                </a:solidFill>
                <a:cs typeface="Times New Roman" pitchFamily="18" charset="0"/>
              </a:rPr>
              <a:t>DI</a:t>
            </a:r>
            <a:r>
              <a:rPr lang="it-IT" sz="3600" b="1" u="sng" dirty="0" smtClean="0">
                <a:solidFill>
                  <a:srgbClr val="3333FF"/>
                </a:solidFill>
                <a:cs typeface="Times New Roman" pitchFamily="18" charset="0"/>
              </a:rPr>
              <a:t> RIPRESA TELEVISIVA E </a:t>
            </a:r>
            <a:r>
              <a:rPr lang="it-IT" sz="3600" b="1" u="sng" dirty="0" err="1" smtClean="0">
                <a:solidFill>
                  <a:srgbClr val="3333FF"/>
                </a:solidFill>
                <a:cs typeface="Times New Roman" pitchFamily="18" charset="0"/>
              </a:rPr>
              <a:t>DI</a:t>
            </a:r>
            <a:r>
              <a:rPr lang="it-IT" sz="3600" b="1" u="sng" dirty="0" smtClean="0">
                <a:solidFill>
                  <a:srgbClr val="3333FF"/>
                </a:solidFill>
                <a:cs typeface="Times New Roman" pitchFamily="18" charset="0"/>
              </a:rPr>
              <a:t> TRASMISSIONE RADIOFONICA</a:t>
            </a:r>
            <a:r>
              <a:rPr lang="it-IT" sz="3600" b="1" dirty="0" smtClean="0">
                <a:solidFill>
                  <a:srgbClr val="3333FF"/>
                </a:solidFill>
                <a:cs typeface="Times New Roman" pitchFamily="18" charset="0"/>
              </a:rPr>
              <a:t> alle quali si applica una detrazione forfetaria del </a:t>
            </a:r>
            <a:r>
              <a:rPr lang="it-IT" sz="3600" b="1" dirty="0" smtClean="0">
                <a:solidFill>
                  <a:srgbClr val="FF0000"/>
                </a:solidFill>
                <a:cs typeface="Times New Roman" pitchFamily="18" charset="0"/>
              </a:rPr>
              <a:t>33,33%</a:t>
            </a:r>
            <a:r>
              <a:rPr lang="it-IT" sz="3600" b="1" dirty="0" smtClean="0">
                <a:solidFill>
                  <a:srgbClr val="3333FF"/>
                </a:solidFill>
                <a:cs typeface="Times New Roman" pitchFamily="18" charset="0"/>
              </a:rPr>
              <a:t>; </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50882"/>
                                        </p:tgtEl>
                                        <p:attrNameLst>
                                          <p:attrName>style.visibility</p:attrName>
                                        </p:attrNameLst>
                                      </p:cBhvr>
                                      <p:to>
                                        <p:strVal val="visible"/>
                                      </p:to>
                                    </p:set>
                                    <p:anim calcmode="lin" valueType="num">
                                      <p:cBhvr additive="base">
                                        <p:cTn id="7" dur="500" fill="hold"/>
                                        <p:tgtEl>
                                          <p:spTgt spid="250882"/>
                                        </p:tgtEl>
                                        <p:attrNameLst>
                                          <p:attrName>ppt_x</p:attrName>
                                        </p:attrNameLst>
                                      </p:cBhvr>
                                      <p:tavLst>
                                        <p:tav tm="0">
                                          <p:val>
                                            <p:strVal val="0-#ppt_w/2"/>
                                          </p:val>
                                        </p:tav>
                                        <p:tav tm="100000">
                                          <p:val>
                                            <p:strVal val="#ppt_x"/>
                                          </p:val>
                                        </p:tav>
                                      </p:tavLst>
                                    </p:anim>
                                    <p:anim calcmode="lin" valueType="num">
                                      <p:cBhvr additive="base">
                                        <p:cTn id="8" dur="500" fill="hold"/>
                                        <p:tgtEl>
                                          <p:spTgt spid="25088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50883">
                                            <p:txEl>
                                              <p:pRg st="0" end="0"/>
                                            </p:txEl>
                                          </p:spTgt>
                                        </p:tgtEl>
                                        <p:attrNameLst>
                                          <p:attrName>style.visibility</p:attrName>
                                        </p:attrNameLst>
                                      </p:cBhvr>
                                      <p:to>
                                        <p:strVal val="visible"/>
                                      </p:to>
                                    </p:set>
                                    <p:anim calcmode="lin" valueType="num">
                                      <p:cBhvr additive="base">
                                        <p:cTn id="12" dur="500" fill="hold"/>
                                        <p:tgtEl>
                                          <p:spTgt spid="25088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50883">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250883">
                                            <p:txEl>
                                              <p:pRg st="2" end="2"/>
                                            </p:txEl>
                                          </p:spTgt>
                                        </p:tgtEl>
                                        <p:attrNameLst>
                                          <p:attrName>style.visibility</p:attrName>
                                        </p:attrNameLst>
                                      </p:cBhvr>
                                      <p:to>
                                        <p:strVal val="visible"/>
                                      </p:to>
                                    </p:set>
                                    <p:anim calcmode="lin" valueType="num">
                                      <p:cBhvr additive="base">
                                        <p:cTn id="17" dur="500" fill="hold"/>
                                        <p:tgtEl>
                                          <p:spTgt spid="25088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508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animBg="1" autoUpdateAnimBg="0"/>
      <p:bldP spid="250883" grpId="0" build="p" autoUpdateAnimBg="0" advAuto="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251520" y="304800"/>
            <a:ext cx="8640960" cy="603920"/>
          </a:xfrm>
          <a:solidFill>
            <a:srgbClr val="FFFF00"/>
          </a:solidFill>
        </p:spPr>
        <p:txBody>
          <a:bodyPr>
            <a:normAutofit fontScale="90000"/>
          </a:bodyPr>
          <a:lstStyle/>
          <a:p>
            <a:pPr eaLnBrk="1" hangingPunct="1"/>
            <a:r>
              <a:rPr lang="it-IT" b="1" dirty="0" smtClean="0">
                <a:solidFill>
                  <a:srgbClr val="FF0000"/>
                </a:solidFill>
              </a:rPr>
              <a:t>Quando si versa l’IVA</a:t>
            </a:r>
          </a:p>
        </p:txBody>
      </p:sp>
      <p:sp>
        <p:nvSpPr>
          <p:cNvPr id="262147" name="Rectangle 3"/>
          <p:cNvSpPr>
            <a:spLocks noGrp="1" noChangeArrowheads="1"/>
          </p:cNvSpPr>
          <p:nvPr>
            <p:ph type="body" idx="1"/>
          </p:nvPr>
        </p:nvSpPr>
        <p:spPr>
          <a:xfrm>
            <a:off x="250825" y="981075"/>
            <a:ext cx="8569325" cy="1439863"/>
          </a:xfrm>
        </p:spPr>
        <p:txBody>
          <a:bodyPr/>
          <a:lstStyle/>
          <a:p>
            <a:pPr algn="ctr" eaLnBrk="1" hangingPunct="1">
              <a:buFont typeface="Wingdings" pitchFamily="2" charset="2"/>
              <a:buNone/>
            </a:pPr>
            <a:r>
              <a:rPr lang="it-IT" sz="2800" dirty="0" smtClean="0">
                <a:solidFill>
                  <a:srgbClr val="3333FF"/>
                </a:solidFill>
              </a:rPr>
              <a:t>Quando : l’IVA va versata entro il giorno 16 del secondo mese successivo al trimestre di riferimento. </a:t>
            </a:r>
            <a:endParaRPr lang="it-IT" dirty="0" smtClean="0">
              <a:solidFill>
                <a:srgbClr val="3333FF"/>
              </a:solidFill>
            </a:endParaRPr>
          </a:p>
        </p:txBody>
      </p:sp>
      <p:graphicFrame>
        <p:nvGraphicFramePr>
          <p:cNvPr id="262228" name="Group 84"/>
          <p:cNvGraphicFramePr>
            <a:graphicFrameLocks noGrp="1"/>
          </p:cNvGraphicFramePr>
          <p:nvPr/>
        </p:nvGraphicFramePr>
        <p:xfrm>
          <a:off x="611188" y="2924175"/>
          <a:ext cx="8228012" cy="2489200"/>
        </p:xfrm>
        <a:graphic>
          <a:graphicData uri="http://schemas.openxmlformats.org/drawingml/2006/table">
            <a:tbl>
              <a:tblPr/>
              <a:tblGrid>
                <a:gridCol w="1738312"/>
                <a:gridCol w="2614613"/>
                <a:gridCol w="2343150"/>
                <a:gridCol w="1531937"/>
              </a:tblGrid>
              <a:tr h="492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periodo</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mesi</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versamento</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Cod.trib.</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r>
              <a:tr h="426829">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1° trim.</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Gen.-Feb.-Mar. </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16 maggio</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6031</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r>
              <a:tr h="426829">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2° trim.</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Apr.-Mag.-Giu.</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16 agosto</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6032</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r>
              <a:tr h="53036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3° trim.</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Lug.-Ago.- Set.</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16 novembre </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6033 </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r>
              <a:tr h="612931">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4° trim.</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Ott.- Nov.-Dic.</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smtClean="0">
                          <a:ln>
                            <a:noFill/>
                          </a:ln>
                          <a:solidFill>
                            <a:srgbClr val="0033CC"/>
                          </a:solidFill>
                          <a:effectLst>
                            <a:outerShdw blurRad="38100" dist="38100" dir="2700000" algn="tl">
                              <a:srgbClr val="000000"/>
                            </a:outerShdw>
                          </a:effectLst>
                          <a:latin typeface="Arial" charset="0"/>
                        </a:rPr>
                        <a:t>16 febbraio</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it-IT" sz="2200" b="1" i="0" u="none" strike="noStrike" cap="none" normalizeH="0" baseline="0" dirty="0" smtClean="0">
                          <a:ln>
                            <a:noFill/>
                          </a:ln>
                          <a:solidFill>
                            <a:srgbClr val="0033CC"/>
                          </a:solidFill>
                          <a:effectLst>
                            <a:outerShdw blurRad="38100" dist="38100" dir="2700000" algn="tl">
                              <a:srgbClr val="000000"/>
                            </a:outerShdw>
                          </a:effectLst>
                          <a:latin typeface="Arial" charset="0"/>
                        </a:rPr>
                        <a:t>6034</a:t>
                      </a:r>
                    </a:p>
                  </a:txBody>
                  <a:tcPr marT="45732" marB="45732" horzOverflow="overflow">
                    <a:lnL w="38100" cap="flat" cmpd="sng" algn="ctr">
                      <a:solidFill>
                        <a:schemeClr val="folHlink"/>
                      </a:solidFill>
                      <a:prstDash val="solid"/>
                      <a:round/>
                      <a:headEnd type="none" w="sm" len="sm"/>
                      <a:tailEnd type="none" w="sm" len="sm"/>
                    </a:lnL>
                    <a:lnR w="38100" cap="flat" cmpd="sng" algn="ctr">
                      <a:solidFill>
                        <a:schemeClr val="folHlink"/>
                      </a:solidFill>
                      <a:prstDash val="solid"/>
                      <a:round/>
                      <a:headEnd type="none" w="sm" len="sm"/>
                      <a:tailEnd type="none" w="sm" len="sm"/>
                    </a:lnR>
                    <a:lnT w="38100" cap="flat" cmpd="sng" algn="ctr">
                      <a:solidFill>
                        <a:schemeClr val="folHlink"/>
                      </a:solidFill>
                      <a:prstDash val="solid"/>
                      <a:round/>
                      <a:headEnd type="none" w="sm" len="sm"/>
                      <a:tailEnd type="none" w="sm" len="sm"/>
                    </a:lnT>
                    <a:lnB w="38100" cap="flat" cmpd="sng" algn="ctr">
                      <a:solidFill>
                        <a:schemeClr val="folHlink"/>
                      </a:solidFill>
                      <a:prstDash val="solid"/>
                      <a:round/>
                      <a:headEnd type="none" w="sm" len="sm"/>
                      <a:tailEnd type="none" w="sm" len="sm"/>
                    </a:lnB>
                    <a:lnTlToBr>
                      <a:noFill/>
                    </a:lnTlToBr>
                    <a:lnBlToTr>
                      <a:noFill/>
                    </a:lnBlToTr>
                    <a:noFill/>
                  </a:tcPr>
                </a:tc>
              </a:tr>
            </a:tbl>
          </a:graphicData>
        </a:graphic>
      </p:graphicFrame>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62146"/>
                                        </p:tgtEl>
                                        <p:attrNameLst>
                                          <p:attrName>style.visibility</p:attrName>
                                        </p:attrNameLst>
                                      </p:cBhvr>
                                      <p:to>
                                        <p:strVal val="visible"/>
                                      </p:to>
                                    </p:set>
                                    <p:anim calcmode="lin" valueType="num">
                                      <p:cBhvr additive="base">
                                        <p:cTn id="7" dur="500" fill="hold"/>
                                        <p:tgtEl>
                                          <p:spTgt spid="262146"/>
                                        </p:tgtEl>
                                        <p:attrNameLst>
                                          <p:attrName>ppt_x</p:attrName>
                                        </p:attrNameLst>
                                      </p:cBhvr>
                                      <p:tavLst>
                                        <p:tav tm="0">
                                          <p:val>
                                            <p:strVal val="0-#ppt_w/2"/>
                                          </p:val>
                                        </p:tav>
                                        <p:tav tm="100000">
                                          <p:val>
                                            <p:strVal val="#ppt_x"/>
                                          </p:val>
                                        </p:tav>
                                      </p:tavLst>
                                    </p:anim>
                                    <p:anim calcmode="lin" valueType="num">
                                      <p:cBhvr additive="base">
                                        <p:cTn id="8" dur="500" fill="hold"/>
                                        <p:tgtEl>
                                          <p:spTgt spid="26214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62147">
                                            <p:txEl>
                                              <p:pRg st="0" end="0"/>
                                            </p:txEl>
                                          </p:spTgt>
                                        </p:tgtEl>
                                        <p:attrNameLst>
                                          <p:attrName>style.visibility</p:attrName>
                                        </p:attrNameLst>
                                      </p:cBhvr>
                                      <p:to>
                                        <p:strVal val="visible"/>
                                      </p:to>
                                    </p:set>
                                    <p:anim calcmode="lin" valueType="num">
                                      <p:cBhvr additive="base">
                                        <p:cTn id="12" dur="500" fill="hold"/>
                                        <p:tgtEl>
                                          <p:spTgt spid="26214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62147">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262228"/>
                                        </p:tgtEl>
                                        <p:attrNameLst>
                                          <p:attrName>style.visibility</p:attrName>
                                        </p:attrNameLst>
                                      </p:cBhvr>
                                      <p:to>
                                        <p:strVal val="visible"/>
                                      </p:to>
                                    </p:set>
                                    <p:anim calcmode="lin" valueType="num">
                                      <p:cBhvr additive="base">
                                        <p:cTn id="17" dur="500" fill="hold"/>
                                        <p:tgtEl>
                                          <p:spTgt spid="262228"/>
                                        </p:tgtEl>
                                        <p:attrNameLst>
                                          <p:attrName>ppt_x</p:attrName>
                                        </p:attrNameLst>
                                      </p:cBhvr>
                                      <p:tavLst>
                                        <p:tav tm="0">
                                          <p:val>
                                            <p:strVal val="#ppt_x"/>
                                          </p:val>
                                        </p:tav>
                                        <p:tav tm="100000">
                                          <p:val>
                                            <p:strVal val="#ppt_x"/>
                                          </p:val>
                                        </p:tav>
                                      </p:tavLst>
                                    </p:anim>
                                    <p:anim calcmode="lin" valueType="num">
                                      <p:cBhvr additive="base">
                                        <p:cTn id="18" dur="500" fill="hold"/>
                                        <p:tgtEl>
                                          <p:spTgt spid="2622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animBg="1" autoUpdateAnimBg="0"/>
      <p:bldP spid="262147" grpId="0" build="p" autoUpdateAnimBg="0" advAuto="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251520" y="436563"/>
            <a:ext cx="8568951" cy="520700"/>
          </a:xfrm>
          <a:solidFill>
            <a:srgbClr val="FFFF00"/>
          </a:solidFill>
        </p:spPr>
        <p:txBody>
          <a:bodyPr>
            <a:normAutofit fontScale="90000"/>
          </a:bodyPr>
          <a:lstStyle/>
          <a:p>
            <a:pPr eaLnBrk="1" hangingPunct="1"/>
            <a:r>
              <a:rPr lang="it-IT" b="1" dirty="0" smtClean="0">
                <a:solidFill>
                  <a:srgbClr val="FF0000"/>
                </a:solidFill>
              </a:rPr>
              <a:t>Come e dove si versa l’IVA ?  </a:t>
            </a:r>
          </a:p>
        </p:txBody>
      </p:sp>
      <p:sp>
        <p:nvSpPr>
          <p:cNvPr id="264195" name="Rectangle 3"/>
          <p:cNvSpPr>
            <a:spLocks noGrp="1" noChangeArrowheads="1"/>
          </p:cNvSpPr>
          <p:nvPr>
            <p:ph type="body" idx="1"/>
          </p:nvPr>
        </p:nvSpPr>
        <p:spPr>
          <a:xfrm>
            <a:off x="468313" y="1268413"/>
            <a:ext cx="8218487" cy="4321175"/>
          </a:xfrm>
        </p:spPr>
        <p:txBody>
          <a:bodyPr>
            <a:normAutofit/>
          </a:bodyPr>
          <a:lstStyle/>
          <a:p>
            <a:pPr algn="just" eaLnBrk="1" hangingPunct="1">
              <a:buFont typeface="Wingdings" pitchFamily="2" charset="2"/>
              <a:buNone/>
            </a:pPr>
            <a:r>
              <a:rPr lang="it-IT" sz="4000" dirty="0" smtClean="0">
                <a:solidFill>
                  <a:srgbClr val="3333FF"/>
                </a:solidFill>
              </a:rPr>
              <a:t>L’importo da versare </a:t>
            </a:r>
            <a:r>
              <a:rPr lang="it-IT" sz="4000" b="1" dirty="0" smtClean="0">
                <a:solidFill>
                  <a:srgbClr val="FF0000"/>
                </a:solidFill>
                <a:effectLst>
                  <a:outerShdw blurRad="38100" dist="38100" dir="2700000" algn="tl">
                    <a:srgbClr val="000000">
                      <a:alpha val="43137"/>
                    </a:srgbClr>
                  </a:outerShdw>
                </a:effectLst>
              </a:rPr>
              <a:t>non va aumentato</a:t>
            </a:r>
            <a:r>
              <a:rPr lang="it-IT" sz="4000" b="1" dirty="0" smtClean="0">
                <a:solidFill>
                  <a:srgbClr val="3333FF"/>
                </a:solidFill>
              </a:rPr>
              <a:t> dell’interesse dell’1% </a:t>
            </a:r>
            <a:r>
              <a:rPr lang="it-IT" sz="4000" dirty="0" smtClean="0">
                <a:solidFill>
                  <a:srgbClr val="3333FF"/>
                </a:solidFill>
              </a:rPr>
              <a:t>previsto per i contribuenti trimestrali</a:t>
            </a:r>
          </a:p>
          <a:p>
            <a:pPr algn="just" eaLnBrk="1" hangingPunct="1">
              <a:buFont typeface="Wingdings" pitchFamily="2" charset="2"/>
              <a:buNone/>
            </a:pPr>
            <a:r>
              <a:rPr lang="it-IT" sz="4000" dirty="0" smtClean="0">
                <a:solidFill>
                  <a:srgbClr val="3333FF"/>
                </a:solidFill>
              </a:rPr>
              <a:t>L’importo va versato con modello F24 telematico </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64194"/>
                                        </p:tgtEl>
                                        <p:attrNameLst>
                                          <p:attrName>style.visibility</p:attrName>
                                        </p:attrNameLst>
                                      </p:cBhvr>
                                      <p:to>
                                        <p:strVal val="visible"/>
                                      </p:to>
                                    </p:set>
                                    <p:anim calcmode="lin" valueType="num">
                                      <p:cBhvr additive="base">
                                        <p:cTn id="7" dur="500" fill="hold"/>
                                        <p:tgtEl>
                                          <p:spTgt spid="264194"/>
                                        </p:tgtEl>
                                        <p:attrNameLst>
                                          <p:attrName>ppt_x</p:attrName>
                                        </p:attrNameLst>
                                      </p:cBhvr>
                                      <p:tavLst>
                                        <p:tav tm="0">
                                          <p:val>
                                            <p:strVal val="0-#ppt_w/2"/>
                                          </p:val>
                                        </p:tav>
                                        <p:tav tm="100000">
                                          <p:val>
                                            <p:strVal val="#ppt_x"/>
                                          </p:val>
                                        </p:tav>
                                      </p:tavLst>
                                    </p:anim>
                                    <p:anim calcmode="lin" valueType="num">
                                      <p:cBhvr additive="base">
                                        <p:cTn id="8" dur="500" fill="hold"/>
                                        <p:tgtEl>
                                          <p:spTgt spid="26419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64195">
                                            <p:txEl>
                                              <p:pRg st="0" end="0"/>
                                            </p:txEl>
                                          </p:spTgt>
                                        </p:tgtEl>
                                        <p:attrNameLst>
                                          <p:attrName>style.visibility</p:attrName>
                                        </p:attrNameLst>
                                      </p:cBhvr>
                                      <p:to>
                                        <p:strVal val="visible"/>
                                      </p:to>
                                    </p:set>
                                    <p:anim calcmode="lin" valueType="num">
                                      <p:cBhvr additive="base">
                                        <p:cTn id="12" dur="500" fill="hold"/>
                                        <p:tgtEl>
                                          <p:spTgt spid="26419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64195">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264195">
                                            <p:txEl>
                                              <p:pRg st="1" end="1"/>
                                            </p:txEl>
                                          </p:spTgt>
                                        </p:tgtEl>
                                        <p:attrNameLst>
                                          <p:attrName>style.visibility</p:attrName>
                                        </p:attrNameLst>
                                      </p:cBhvr>
                                      <p:to>
                                        <p:strVal val="visible"/>
                                      </p:to>
                                    </p:set>
                                    <p:anim calcmode="lin" valueType="num">
                                      <p:cBhvr additive="base">
                                        <p:cTn id="17" dur="500" fill="hold"/>
                                        <p:tgtEl>
                                          <p:spTgt spid="264195">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641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animBg="1" autoUpdateAnimBg="0"/>
      <p:bldP spid="264195" grpId="0" build="p" autoUpdateAnimBg="0" advAuto="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251521" y="277813"/>
            <a:ext cx="8435280" cy="1139825"/>
          </a:xfrm>
        </p:spPr>
        <p:txBody>
          <a:bodyPr/>
          <a:lstStyle/>
          <a:p>
            <a:pPr eaLnBrk="1" hangingPunct="1"/>
            <a:r>
              <a:rPr lang="it-IT" b="1" dirty="0" smtClean="0">
                <a:solidFill>
                  <a:srgbClr val="000099"/>
                </a:solidFill>
              </a:rPr>
              <a:t>Legge 398/1991</a:t>
            </a:r>
          </a:p>
        </p:txBody>
      </p:sp>
      <p:sp>
        <p:nvSpPr>
          <p:cNvPr id="266243" name="Rectangle 3"/>
          <p:cNvSpPr>
            <a:spLocks noGrp="1" noChangeArrowheads="1"/>
          </p:cNvSpPr>
          <p:nvPr>
            <p:ph type="body" idx="1"/>
          </p:nvPr>
        </p:nvSpPr>
        <p:spPr>
          <a:xfrm>
            <a:off x="468313" y="1600200"/>
            <a:ext cx="8424862" cy="4530725"/>
          </a:xfrm>
        </p:spPr>
        <p:txBody>
          <a:bodyPr/>
          <a:lstStyle/>
          <a:p>
            <a:pPr eaLnBrk="1" hangingPunct="1">
              <a:buFont typeface="Wingdings" pitchFamily="2" charset="2"/>
              <a:buNone/>
            </a:pPr>
            <a:endParaRPr lang="it-IT" sz="4000" b="1" dirty="0" smtClean="0">
              <a:solidFill>
                <a:srgbClr val="FFFF00"/>
              </a:solidFill>
            </a:endParaRPr>
          </a:p>
          <a:p>
            <a:pPr eaLnBrk="1" hangingPunct="1">
              <a:buFont typeface="Wingdings" pitchFamily="2" charset="2"/>
              <a:buNone/>
            </a:pPr>
            <a:r>
              <a:rPr lang="it-IT" sz="4000" b="1" dirty="0" smtClean="0">
                <a:solidFill>
                  <a:srgbClr val="3333CC"/>
                </a:solidFill>
              </a:rPr>
              <a:t>Agevolazioni IRES</a:t>
            </a:r>
          </a:p>
        </p:txBody>
      </p:sp>
      <p:pic>
        <p:nvPicPr>
          <p:cNvPr id="35844" name="Picture 5" descr="G:\GIF ANIMATE\umoristiche.030.gif"/>
          <p:cNvPicPr>
            <a:picLocks noChangeAspect="1" noChangeArrowheads="1" noCrop="1"/>
          </p:cNvPicPr>
          <p:nvPr/>
        </p:nvPicPr>
        <p:blipFill>
          <a:blip r:embed="rId3" cstate="print"/>
          <a:srcRect/>
          <a:stretch>
            <a:fillRect/>
          </a:stretch>
        </p:blipFill>
        <p:spPr bwMode="auto">
          <a:xfrm>
            <a:off x="5530850" y="2708275"/>
            <a:ext cx="1924050" cy="2590800"/>
          </a:xfrm>
          <a:prstGeom prst="rect">
            <a:avLst/>
          </a:prstGeom>
          <a:noFill/>
          <a:ln w="9525">
            <a:noFill/>
            <a:miter lim="800000"/>
            <a:headEnd/>
            <a:tailEnd/>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66242"/>
                                        </p:tgtEl>
                                        <p:attrNameLst>
                                          <p:attrName>style.visibility</p:attrName>
                                        </p:attrNameLst>
                                      </p:cBhvr>
                                      <p:to>
                                        <p:strVal val="visible"/>
                                      </p:to>
                                    </p:set>
                                    <p:anim calcmode="lin" valueType="num">
                                      <p:cBhvr additive="base">
                                        <p:cTn id="7" dur="500" fill="hold"/>
                                        <p:tgtEl>
                                          <p:spTgt spid="266242"/>
                                        </p:tgtEl>
                                        <p:attrNameLst>
                                          <p:attrName>ppt_x</p:attrName>
                                        </p:attrNameLst>
                                      </p:cBhvr>
                                      <p:tavLst>
                                        <p:tav tm="0">
                                          <p:val>
                                            <p:strVal val="0-#ppt_w/2"/>
                                          </p:val>
                                        </p:tav>
                                        <p:tav tm="100000">
                                          <p:val>
                                            <p:strVal val="#ppt_x"/>
                                          </p:val>
                                        </p:tav>
                                      </p:tavLst>
                                    </p:anim>
                                    <p:anim calcmode="lin" valueType="num">
                                      <p:cBhvr additive="base">
                                        <p:cTn id="8" dur="500" fill="hold"/>
                                        <p:tgtEl>
                                          <p:spTgt spid="26624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66243">
                                            <p:txEl>
                                              <p:pRg st="1" end="1"/>
                                            </p:txEl>
                                          </p:spTgt>
                                        </p:tgtEl>
                                        <p:attrNameLst>
                                          <p:attrName>style.visibility</p:attrName>
                                        </p:attrNameLst>
                                      </p:cBhvr>
                                      <p:to>
                                        <p:strVal val="visible"/>
                                      </p:to>
                                    </p:set>
                                    <p:anim calcmode="lin" valueType="num">
                                      <p:cBhvr additive="base">
                                        <p:cTn id="12" dur="500" fill="hold"/>
                                        <p:tgtEl>
                                          <p:spTgt spid="26624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6624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2" grpId="0" animBg="1" autoUpdateAnimBg="0"/>
      <p:bldP spid="266243" grpId="0" build="p" autoUpdateAnimBg="0" advAuto="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179513" y="277813"/>
            <a:ext cx="8507288" cy="1139825"/>
          </a:xfrm>
          <a:solidFill>
            <a:srgbClr val="FFFF00"/>
          </a:solidFill>
        </p:spPr>
        <p:txBody>
          <a:bodyPr>
            <a:normAutofit fontScale="90000"/>
          </a:bodyPr>
          <a:lstStyle/>
          <a:p>
            <a:pPr eaLnBrk="1" hangingPunct="1"/>
            <a:r>
              <a:rPr lang="it-IT" b="1" dirty="0" smtClean="0">
                <a:solidFill>
                  <a:srgbClr val="FF3300"/>
                </a:solidFill>
                <a:cs typeface="Times New Roman" pitchFamily="18" charset="0"/>
              </a:rPr>
              <a:t>AGEVOLAZIONI DELLA L.398</a:t>
            </a:r>
            <a:br>
              <a:rPr lang="it-IT" b="1" dirty="0" smtClean="0">
                <a:solidFill>
                  <a:srgbClr val="FF3300"/>
                </a:solidFill>
                <a:cs typeface="Times New Roman" pitchFamily="18" charset="0"/>
              </a:rPr>
            </a:br>
            <a:r>
              <a:rPr lang="it-IT" b="1" dirty="0" smtClean="0">
                <a:solidFill>
                  <a:srgbClr val="FF3300"/>
                </a:solidFill>
                <a:cs typeface="Times New Roman" pitchFamily="18" charset="0"/>
              </a:rPr>
              <a:t> AI FINI DELL’IRES</a:t>
            </a:r>
            <a:r>
              <a:rPr lang="it-IT" b="1" dirty="0" smtClean="0">
                <a:solidFill>
                  <a:srgbClr val="FF3300"/>
                </a:solidFill>
              </a:rPr>
              <a:t> </a:t>
            </a:r>
          </a:p>
        </p:txBody>
      </p:sp>
      <p:sp>
        <p:nvSpPr>
          <p:cNvPr id="268291" name="Rectangle 3"/>
          <p:cNvSpPr>
            <a:spLocks noGrp="1" noChangeArrowheads="1"/>
          </p:cNvSpPr>
          <p:nvPr>
            <p:ph type="body" idx="1"/>
          </p:nvPr>
        </p:nvSpPr>
        <p:spPr>
          <a:xfrm>
            <a:off x="250825" y="1600200"/>
            <a:ext cx="8642350" cy="4530725"/>
          </a:xfrm>
        </p:spPr>
        <p:txBody>
          <a:bodyPr/>
          <a:lstStyle/>
          <a:p>
            <a:pPr algn="ctr" eaLnBrk="1" hangingPunct="1">
              <a:buFont typeface="Wingdings" pitchFamily="2" charset="2"/>
              <a:buNone/>
            </a:pPr>
            <a:r>
              <a:rPr lang="it-IT" sz="3600" b="1" dirty="0" smtClean="0">
                <a:solidFill>
                  <a:srgbClr val="3333FF"/>
                </a:solidFill>
                <a:cs typeface="Times New Roman" pitchFamily="18" charset="0"/>
              </a:rPr>
              <a:t>il reddito viene determinato forfettariamente </a:t>
            </a:r>
          </a:p>
          <a:p>
            <a:pPr algn="ctr" eaLnBrk="1" hangingPunct="1">
              <a:buFont typeface="Wingdings" pitchFamily="2" charset="2"/>
              <a:buNone/>
            </a:pPr>
            <a:r>
              <a:rPr lang="it-IT" sz="3600" b="1" dirty="0" smtClean="0">
                <a:solidFill>
                  <a:srgbClr val="3333FF"/>
                </a:solidFill>
                <a:cs typeface="Times New Roman" pitchFamily="18" charset="0"/>
              </a:rPr>
              <a:t>in sostanza viene assoggettato a </a:t>
            </a:r>
          </a:p>
          <a:p>
            <a:pPr algn="ctr" eaLnBrk="1" hangingPunct="1">
              <a:buFont typeface="Wingdings" pitchFamily="2" charset="2"/>
              <a:buNone/>
            </a:pPr>
            <a:r>
              <a:rPr lang="it-IT" sz="3600" b="1" dirty="0" smtClean="0">
                <a:solidFill>
                  <a:srgbClr val="3333FF"/>
                </a:solidFill>
                <a:cs typeface="Times New Roman" pitchFamily="18" charset="0"/>
              </a:rPr>
              <a:t>tassazione solo il </a:t>
            </a:r>
            <a:r>
              <a:rPr lang="it-IT" sz="3600" b="1" dirty="0" smtClean="0">
                <a:solidFill>
                  <a:srgbClr val="FF0000"/>
                </a:solidFill>
                <a:cs typeface="Times New Roman" pitchFamily="18" charset="0"/>
              </a:rPr>
              <a:t>3%</a:t>
            </a:r>
            <a:r>
              <a:rPr lang="it-IT" sz="3600" b="1" dirty="0" smtClean="0">
                <a:solidFill>
                  <a:srgbClr val="3333FF"/>
                </a:solidFill>
                <a:cs typeface="Times New Roman" pitchFamily="18" charset="0"/>
              </a:rPr>
              <a:t> dei proventi </a:t>
            </a:r>
          </a:p>
          <a:p>
            <a:pPr algn="ctr" eaLnBrk="1" hangingPunct="1">
              <a:buFont typeface="Wingdings" pitchFamily="2" charset="2"/>
              <a:buNone/>
            </a:pPr>
            <a:r>
              <a:rPr lang="it-IT" sz="3600" b="1" dirty="0" smtClean="0">
                <a:solidFill>
                  <a:srgbClr val="3333FF"/>
                </a:solidFill>
                <a:cs typeface="Times New Roman" pitchFamily="18" charset="0"/>
              </a:rPr>
              <a:t>derivanti dall’esercizio di attività </a:t>
            </a:r>
          </a:p>
          <a:p>
            <a:pPr algn="ctr" eaLnBrk="1" hangingPunct="1">
              <a:buFont typeface="Wingdings" pitchFamily="2" charset="2"/>
              <a:buNone/>
            </a:pPr>
            <a:r>
              <a:rPr lang="it-IT" sz="3600" b="1" dirty="0" smtClean="0">
                <a:solidFill>
                  <a:srgbClr val="3333FF"/>
                </a:solidFill>
                <a:cs typeface="Times New Roman" pitchFamily="18" charset="0"/>
              </a:rPr>
              <a:t>commerciali.</a:t>
            </a:r>
            <a:endParaRPr lang="it-IT" sz="3600" b="1" dirty="0" smtClean="0">
              <a:solidFill>
                <a:srgbClr val="3333FF"/>
              </a:solidFill>
            </a:endParaRPr>
          </a:p>
        </p:txBody>
      </p:sp>
      <p:sp>
        <p:nvSpPr>
          <p:cNvPr id="4" name="Ovale 3"/>
          <p:cNvSpPr/>
          <p:nvPr/>
        </p:nvSpPr>
        <p:spPr>
          <a:xfrm>
            <a:off x="4644008" y="3429000"/>
            <a:ext cx="720080"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68290"/>
                                        </p:tgtEl>
                                        <p:attrNameLst>
                                          <p:attrName>style.visibility</p:attrName>
                                        </p:attrNameLst>
                                      </p:cBhvr>
                                      <p:to>
                                        <p:strVal val="visible"/>
                                      </p:to>
                                    </p:set>
                                    <p:anim calcmode="lin" valueType="num">
                                      <p:cBhvr additive="base">
                                        <p:cTn id="7" dur="500" fill="hold"/>
                                        <p:tgtEl>
                                          <p:spTgt spid="268290"/>
                                        </p:tgtEl>
                                        <p:attrNameLst>
                                          <p:attrName>ppt_x</p:attrName>
                                        </p:attrNameLst>
                                      </p:cBhvr>
                                      <p:tavLst>
                                        <p:tav tm="0">
                                          <p:val>
                                            <p:strVal val="0-#ppt_w/2"/>
                                          </p:val>
                                        </p:tav>
                                        <p:tav tm="100000">
                                          <p:val>
                                            <p:strVal val="#ppt_x"/>
                                          </p:val>
                                        </p:tav>
                                      </p:tavLst>
                                    </p:anim>
                                    <p:anim calcmode="lin" valueType="num">
                                      <p:cBhvr additive="base">
                                        <p:cTn id="8" dur="500" fill="hold"/>
                                        <p:tgtEl>
                                          <p:spTgt spid="26829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68291">
                                            <p:txEl>
                                              <p:pRg st="0" end="0"/>
                                            </p:txEl>
                                          </p:spTgt>
                                        </p:tgtEl>
                                        <p:attrNameLst>
                                          <p:attrName>style.visibility</p:attrName>
                                        </p:attrNameLst>
                                      </p:cBhvr>
                                      <p:to>
                                        <p:strVal val="visible"/>
                                      </p:to>
                                    </p:set>
                                    <p:anim calcmode="lin" valueType="num">
                                      <p:cBhvr additive="base">
                                        <p:cTn id="12" dur="500" fill="hold"/>
                                        <p:tgtEl>
                                          <p:spTgt spid="26829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68291">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268291">
                                            <p:txEl>
                                              <p:pRg st="1" end="1"/>
                                            </p:txEl>
                                          </p:spTgt>
                                        </p:tgtEl>
                                        <p:attrNameLst>
                                          <p:attrName>style.visibility</p:attrName>
                                        </p:attrNameLst>
                                      </p:cBhvr>
                                      <p:to>
                                        <p:strVal val="visible"/>
                                      </p:to>
                                    </p:set>
                                    <p:anim calcmode="lin" valueType="num">
                                      <p:cBhvr additive="base">
                                        <p:cTn id="17" dur="500" fill="hold"/>
                                        <p:tgtEl>
                                          <p:spTgt spid="26829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68291">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268291">
                                            <p:txEl>
                                              <p:pRg st="2" end="2"/>
                                            </p:txEl>
                                          </p:spTgt>
                                        </p:tgtEl>
                                        <p:attrNameLst>
                                          <p:attrName>style.visibility</p:attrName>
                                        </p:attrNameLst>
                                      </p:cBhvr>
                                      <p:to>
                                        <p:strVal val="visible"/>
                                      </p:to>
                                    </p:set>
                                    <p:anim calcmode="lin" valueType="num">
                                      <p:cBhvr additive="base">
                                        <p:cTn id="22" dur="500" fill="hold"/>
                                        <p:tgtEl>
                                          <p:spTgt spid="268291">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68291">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12" fill="hold" grpId="0" nodeType="afterEffect">
                                  <p:stCondLst>
                                    <p:cond delay="0"/>
                                  </p:stCondLst>
                                  <p:childTnLst>
                                    <p:set>
                                      <p:cBhvr>
                                        <p:cTn id="26" dur="1" fill="hold">
                                          <p:stCondLst>
                                            <p:cond delay="0"/>
                                          </p:stCondLst>
                                        </p:cTn>
                                        <p:tgtEl>
                                          <p:spTgt spid="268291">
                                            <p:txEl>
                                              <p:pRg st="3" end="3"/>
                                            </p:txEl>
                                          </p:spTgt>
                                        </p:tgtEl>
                                        <p:attrNameLst>
                                          <p:attrName>style.visibility</p:attrName>
                                        </p:attrNameLst>
                                      </p:cBhvr>
                                      <p:to>
                                        <p:strVal val="visible"/>
                                      </p:to>
                                    </p:set>
                                    <p:anim calcmode="lin" valueType="num">
                                      <p:cBhvr additive="base">
                                        <p:cTn id="27" dur="500" fill="hold"/>
                                        <p:tgtEl>
                                          <p:spTgt spid="268291">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68291">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12" fill="hold" grpId="0" nodeType="afterEffect">
                                  <p:stCondLst>
                                    <p:cond delay="0"/>
                                  </p:stCondLst>
                                  <p:childTnLst>
                                    <p:set>
                                      <p:cBhvr>
                                        <p:cTn id="31" dur="1" fill="hold">
                                          <p:stCondLst>
                                            <p:cond delay="0"/>
                                          </p:stCondLst>
                                        </p:cTn>
                                        <p:tgtEl>
                                          <p:spTgt spid="268291">
                                            <p:txEl>
                                              <p:pRg st="4" end="4"/>
                                            </p:txEl>
                                          </p:spTgt>
                                        </p:tgtEl>
                                        <p:attrNameLst>
                                          <p:attrName>style.visibility</p:attrName>
                                        </p:attrNameLst>
                                      </p:cBhvr>
                                      <p:to>
                                        <p:strVal val="visible"/>
                                      </p:to>
                                    </p:set>
                                    <p:anim calcmode="lin" valueType="num">
                                      <p:cBhvr additive="base">
                                        <p:cTn id="32" dur="500" fill="hold"/>
                                        <p:tgtEl>
                                          <p:spTgt spid="268291">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68291">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animBg="1" autoUpdateAnimBg="0"/>
      <p:bldP spid="268291" grpId="0" build="p" autoUpdateAnimBg="0" advAuto="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251521" y="277813"/>
            <a:ext cx="8435280" cy="1139825"/>
          </a:xfrm>
          <a:solidFill>
            <a:srgbClr val="FFFF00"/>
          </a:solidFill>
        </p:spPr>
        <p:txBody>
          <a:bodyPr/>
          <a:lstStyle/>
          <a:p>
            <a:pPr eaLnBrk="1" hangingPunct="1"/>
            <a:r>
              <a:rPr lang="it-IT" b="1" dirty="0" smtClean="0">
                <a:solidFill>
                  <a:srgbClr val="FF3300"/>
                </a:solidFill>
                <a:cs typeface="Times New Roman" pitchFamily="18" charset="0"/>
              </a:rPr>
              <a:t>ESEMPIO </a:t>
            </a:r>
            <a:r>
              <a:rPr lang="it-IT" b="1" dirty="0" err="1" smtClean="0">
                <a:solidFill>
                  <a:srgbClr val="FF3300"/>
                </a:solidFill>
                <a:cs typeface="Times New Roman" pitchFamily="18" charset="0"/>
              </a:rPr>
              <a:t>DI</a:t>
            </a:r>
            <a:r>
              <a:rPr lang="it-IT" b="1" dirty="0" smtClean="0">
                <a:solidFill>
                  <a:srgbClr val="FF3300"/>
                </a:solidFill>
                <a:cs typeface="Times New Roman" pitchFamily="18" charset="0"/>
              </a:rPr>
              <a:t> CALCOLO DELL’IRES</a:t>
            </a:r>
            <a:r>
              <a:rPr lang="it-IT" b="1" dirty="0" smtClean="0">
                <a:solidFill>
                  <a:srgbClr val="FF3300"/>
                </a:solidFill>
              </a:rPr>
              <a:t> </a:t>
            </a:r>
          </a:p>
        </p:txBody>
      </p:sp>
      <p:sp>
        <p:nvSpPr>
          <p:cNvPr id="270339" name="Rectangle 3"/>
          <p:cNvSpPr>
            <a:spLocks noGrp="1" noChangeArrowheads="1"/>
          </p:cNvSpPr>
          <p:nvPr>
            <p:ph type="body" idx="1"/>
          </p:nvPr>
        </p:nvSpPr>
        <p:spPr>
          <a:xfrm>
            <a:off x="323850" y="1600200"/>
            <a:ext cx="8362950" cy="3844925"/>
          </a:xfrm>
        </p:spPr>
        <p:txBody>
          <a:bodyPr/>
          <a:lstStyle/>
          <a:p>
            <a:pPr eaLnBrk="1" hangingPunct="1">
              <a:lnSpc>
                <a:spcPct val="90000"/>
              </a:lnSpc>
              <a:buFont typeface="Wingdings" pitchFamily="2" charset="2"/>
              <a:buNone/>
            </a:pPr>
            <a:r>
              <a:rPr lang="it-IT" sz="2800" b="1" dirty="0" smtClean="0">
                <a:solidFill>
                  <a:srgbClr val="3333FF"/>
                </a:solidFill>
                <a:cs typeface="Times New Roman" pitchFamily="18" charset="0"/>
              </a:rPr>
              <a:t>NEL CORSO DELL’ANNO ABBIAMO EMESSO 3 FATTURE PER PUBBLICITÀ  PER SPONSORIZZAZIONI e DIRITTI TELEVISIVI PER UN IMPORTO PARI A €.7.250,00</a:t>
            </a:r>
          </a:p>
          <a:p>
            <a:pPr eaLnBrk="1" hangingPunct="1">
              <a:lnSpc>
                <a:spcPct val="90000"/>
              </a:lnSpc>
              <a:buFont typeface="Wingdings" pitchFamily="2" charset="2"/>
              <a:buNone/>
            </a:pPr>
            <a:endParaRPr lang="it-IT" sz="2800" b="1" dirty="0" smtClean="0">
              <a:solidFill>
                <a:srgbClr val="3333FF"/>
              </a:solidFill>
              <a:cs typeface="Times New Roman" pitchFamily="18" charset="0"/>
            </a:endParaRPr>
          </a:p>
          <a:p>
            <a:pPr eaLnBrk="1" hangingPunct="1">
              <a:lnSpc>
                <a:spcPct val="90000"/>
              </a:lnSpc>
              <a:buFont typeface="Wingdings" pitchFamily="2" charset="2"/>
              <a:buNone/>
            </a:pPr>
            <a:r>
              <a:rPr lang="it-IT" sz="2800" b="1" dirty="0" smtClean="0">
                <a:solidFill>
                  <a:srgbClr val="3333FF"/>
                </a:solidFill>
                <a:cs typeface="Times New Roman" pitchFamily="18" charset="0"/>
              </a:rPr>
              <a:t>LA </a:t>
            </a:r>
            <a:r>
              <a:rPr lang="it-IT" sz="2800" b="1" u="sng" dirty="0" smtClean="0">
                <a:solidFill>
                  <a:srgbClr val="3333FF"/>
                </a:solidFill>
                <a:cs typeface="Times New Roman" pitchFamily="18" charset="0"/>
              </a:rPr>
              <a:t>BASE IMPONIBILE IRES</a:t>
            </a:r>
            <a:r>
              <a:rPr lang="it-IT" sz="2800" b="1" dirty="0" smtClean="0">
                <a:solidFill>
                  <a:srgbClr val="3333FF"/>
                </a:solidFill>
                <a:cs typeface="Times New Roman" pitchFamily="18" charset="0"/>
              </a:rPr>
              <a:t> SARA’ DATA DALLA SEGUENTE OPERAZIONE :</a:t>
            </a:r>
          </a:p>
          <a:p>
            <a:pPr algn="ctr" eaLnBrk="1" hangingPunct="1">
              <a:lnSpc>
                <a:spcPct val="90000"/>
              </a:lnSpc>
              <a:buFont typeface="Wingdings" pitchFamily="2" charset="2"/>
              <a:buNone/>
            </a:pPr>
            <a:r>
              <a:rPr lang="it-IT" b="1" dirty="0" smtClean="0">
                <a:solidFill>
                  <a:srgbClr val="3333FF"/>
                </a:solidFill>
                <a:cs typeface="Times New Roman" pitchFamily="18" charset="0"/>
              </a:rPr>
              <a:t>7250,00 X 3% = </a:t>
            </a:r>
            <a:r>
              <a:rPr lang="it-IT" b="1" u="sng" dirty="0" smtClean="0">
                <a:solidFill>
                  <a:srgbClr val="3333FF"/>
                </a:solidFill>
                <a:cs typeface="Times New Roman" pitchFamily="18" charset="0"/>
              </a:rPr>
              <a:t>217,50</a:t>
            </a:r>
            <a:endParaRPr lang="it-IT" sz="3600" b="1" dirty="0" smtClean="0">
              <a:solidFill>
                <a:srgbClr val="3333FF"/>
              </a:solidFill>
              <a:cs typeface="Times New Roman" pitchFamily="18" charset="0"/>
            </a:endParaRPr>
          </a:p>
          <a:p>
            <a:pPr eaLnBrk="1" hangingPunct="1">
              <a:lnSpc>
                <a:spcPct val="90000"/>
              </a:lnSpc>
              <a:buFont typeface="Wingdings" pitchFamily="2" charset="2"/>
              <a:buNone/>
            </a:pPr>
            <a:endParaRPr lang="it-IT" b="1" dirty="0" smtClean="0">
              <a:solidFill>
                <a:srgbClr val="3333FF"/>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70338"/>
                                        </p:tgtEl>
                                        <p:attrNameLst>
                                          <p:attrName>style.visibility</p:attrName>
                                        </p:attrNameLst>
                                      </p:cBhvr>
                                      <p:to>
                                        <p:strVal val="visible"/>
                                      </p:to>
                                    </p:set>
                                    <p:anim calcmode="lin" valueType="num">
                                      <p:cBhvr additive="base">
                                        <p:cTn id="7" dur="500" fill="hold"/>
                                        <p:tgtEl>
                                          <p:spTgt spid="270338"/>
                                        </p:tgtEl>
                                        <p:attrNameLst>
                                          <p:attrName>ppt_x</p:attrName>
                                        </p:attrNameLst>
                                      </p:cBhvr>
                                      <p:tavLst>
                                        <p:tav tm="0">
                                          <p:val>
                                            <p:strVal val="0-#ppt_w/2"/>
                                          </p:val>
                                        </p:tav>
                                        <p:tav tm="100000">
                                          <p:val>
                                            <p:strVal val="#ppt_x"/>
                                          </p:val>
                                        </p:tav>
                                      </p:tavLst>
                                    </p:anim>
                                    <p:anim calcmode="lin" valueType="num">
                                      <p:cBhvr additive="base">
                                        <p:cTn id="8" dur="500" fill="hold"/>
                                        <p:tgtEl>
                                          <p:spTgt spid="27033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70339">
                                            <p:txEl>
                                              <p:pRg st="0" end="0"/>
                                            </p:txEl>
                                          </p:spTgt>
                                        </p:tgtEl>
                                        <p:attrNameLst>
                                          <p:attrName>style.visibility</p:attrName>
                                        </p:attrNameLst>
                                      </p:cBhvr>
                                      <p:to>
                                        <p:strVal val="visible"/>
                                      </p:to>
                                    </p:set>
                                    <p:anim calcmode="lin" valueType="num">
                                      <p:cBhvr additive="base">
                                        <p:cTn id="12" dur="500" fill="hold"/>
                                        <p:tgtEl>
                                          <p:spTgt spid="27033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7033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270339">
                                            <p:txEl>
                                              <p:pRg st="2" end="2"/>
                                            </p:txEl>
                                          </p:spTgt>
                                        </p:tgtEl>
                                        <p:attrNameLst>
                                          <p:attrName>style.visibility</p:attrName>
                                        </p:attrNameLst>
                                      </p:cBhvr>
                                      <p:to>
                                        <p:strVal val="visible"/>
                                      </p:to>
                                    </p:set>
                                    <p:anim calcmode="lin" valueType="num">
                                      <p:cBhvr additive="base">
                                        <p:cTn id="17" dur="500" fill="hold"/>
                                        <p:tgtEl>
                                          <p:spTgt spid="27033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7033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270339">
                                            <p:txEl>
                                              <p:pRg st="3" end="3"/>
                                            </p:txEl>
                                          </p:spTgt>
                                        </p:tgtEl>
                                        <p:attrNameLst>
                                          <p:attrName>style.visibility</p:attrName>
                                        </p:attrNameLst>
                                      </p:cBhvr>
                                      <p:to>
                                        <p:strVal val="visible"/>
                                      </p:to>
                                    </p:set>
                                    <p:anim calcmode="lin" valueType="num">
                                      <p:cBhvr additive="base">
                                        <p:cTn id="22" dur="500" fill="hold"/>
                                        <p:tgtEl>
                                          <p:spTgt spid="270339">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703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animBg="1" autoUpdateAnimBg="0"/>
      <p:bldP spid="270339" grpId="0" build="p" autoUpdateAnimBg="0" advAuto="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1236663" y="277813"/>
            <a:ext cx="7450137" cy="679450"/>
          </a:xfrm>
          <a:solidFill>
            <a:srgbClr val="FFFF00"/>
          </a:solidFill>
        </p:spPr>
        <p:txBody>
          <a:bodyPr>
            <a:normAutofit fontScale="90000"/>
          </a:bodyPr>
          <a:lstStyle/>
          <a:p>
            <a:pPr eaLnBrk="1" hangingPunct="1"/>
            <a:r>
              <a:rPr lang="it-IT" b="1" smtClean="0">
                <a:solidFill>
                  <a:srgbClr val="FF3300"/>
                </a:solidFill>
              </a:rPr>
              <a:t>ALIQUOTA IRES</a:t>
            </a:r>
          </a:p>
        </p:txBody>
      </p:sp>
      <p:sp>
        <p:nvSpPr>
          <p:cNvPr id="272387" name="Rectangle 3"/>
          <p:cNvSpPr>
            <a:spLocks noGrp="1" noChangeArrowheads="1"/>
          </p:cNvSpPr>
          <p:nvPr>
            <p:ph type="body" idx="1"/>
          </p:nvPr>
        </p:nvSpPr>
        <p:spPr>
          <a:xfrm>
            <a:off x="395288" y="1412875"/>
            <a:ext cx="8520112" cy="3816350"/>
          </a:xfrm>
        </p:spPr>
        <p:txBody>
          <a:bodyPr/>
          <a:lstStyle/>
          <a:p>
            <a:pPr eaLnBrk="1" hangingPunct="1">
              <a:buFont typeface="Wingdings" pitchFamily="2" charset="2"/>
              <a:buNone/>
            </a:pPr>
            <a:r>
              <a:rPr lang="it-IT" b="1" dirty="0" smtClean="0">
                <a:solidFill>
                  <a:srgbClr val="3333FF"/>
                </a:solidFill>
                <a:cs typeface="Times New Roman" pitchFamily="18" charset="0"/>
              </a:rPr>
              <a:t>	A 217,50 APPLICHIAMO L’ALIQUOTA DEL  27,50%  ED OTTENIAMO L’IMPOSTA DA PAGARE :</a:t>
            </a:r>
          </a:p>
          <a:p>
            <a:pPr algn="ctr" eaLnBrk="1" hangingPunct="1">
              <a:buFont typeface="Wingdings" pitchFamily="2" charset="2"/>
              <a:buNone/>
            </a:pPr>
            <a:r>
              <a:rPr lang="it-IT" b="1" dirty="0" smtClean="0">
                <a:solidFill>
                  <a:srgbClr val="3333FF"/>
                </a:solidFill>
                <a:cs typeface="Times New Roman" pitchFamily="18" charset="0"/>
              </a:rPr>
              <a:t>217,50 X 27,50% = </a:t>
            </a:r>
            <a:r>
              <a:rPr lang="it-IT" b="1" u="sng" dirty="0" smtClean="0">
                <a:solidFill>
                  <a:srgbClr val="3333FF"/>
                </a:solidFill>
                <a:cs typeface="Times New Roman" pitchFamily="18" charset="0"/>
              </a:rPr>
              <a:t>€.59,81 arrotondato a 60,00</a:t>
            </a:r>
          </a:p>
          <a:p>
            <a:pPr eaLnBrk="1" hangingPunct="1">
              <a:buFont typeface="Wingdings" pitchFamily="2" charset="2"/>
              <a:buNone/>
            </a:pPr>
            <a:endParaRPr lang="it-IT" b="1" dirty="0" smtClean="0">
              <a:solidFill>
                <a:srgbClr val="3333FF"/>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72386"/>
                                        </p:tgtEl>
                                        <p:attrNameLst>
                                          <p:attrName>style.visibility</p:attrName>
                                        </p:attrNameLst>
                                      </p:cBhvr>
                                      <p:to>
                                        <p:strVal val="visible"/>
                                      </p:to>
                                    </p:set>
                                    <p:anim calcmode="lin" valueType="num">
                                      <p:cBhvr additive="base">
                                        <p:cTn id="7" dur="500" fill="hold"/>
                                        <p:tgtEl>
                                          <p:spTgt spid="272386"/>
                                        </p:tgtEl>
                                        <p:attrNameLst>
                                          <p:attrName>ppt_x</p:attrName>
                                        </p:attrNameLst>
                                      </p:cBhvr>
                                      <p:tavLst>
                                        <p:tav tm="0">
                                          <p:val>
                                            <p:strVal val="0-#ppt_w/2"/>
                                          </p:val>
                                        </p:tav>
                                        <p:tav tm="100000">
                                          <p:val>
                                            <p:strVal val="#ppt_x"/>
                                          </p:val>
                                        </p:tav>
                                      </p:tavLst>
                                    </p:anim>
                                    <p:anim calcmode="lin" valueType="num">
                                      <p:cBhvr additive="base">
                                        <p:cTn id="8" dur="500" fill="hold"/>
                                        <p:tgtEl>
                                          <p:spTgt spid="27238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72387">
                                            <p:txEl>
                                              <p:pRg st="0" end="0"/>
                                            </p:txEl>
                                          </p:spTgt>
                                        </p:tgtEl>
                                        <p:attrNameLst>
                                          <p:attrName>style.visibility</p:attrName>
                                        </p:attrNameLst>
                                      </p:cBhvr>
                                      <p:to>
                                        <p:strVal val="visible"/>
                                      </p:to>
                                    </p:set>
                                    <p:anim calcmode="lin" valueType="num">
                                      <p:cBhvr additive="base">
                                        <p:cTn id="12" dur="500" fill="hold"/>
                                        <p:tgtEl>
                                          <p:spTgt spid="27238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72387">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272387">
                                            <p:txEl>
                                              <p:pRg st="1" end="1"/>
                                            </p:txEl>
                                          </p:spTgt>
                                        </p:tgtEl>
                                        <p:attrNameLst>
                                          <p:attrName>style.visibility</p:attrName>
                                        </p:attrNameLst>
                                      </p:cBhvr>
                                      <p:to>
                                        <p:strVal val="visible"/>
                                      </p:to>
                                    </p:set>
                                    <p:anim calcmode="lin" valueType="num">
                                      <p:cBhvr additive="base">
                                        <p:cTn id="17" dur="500" fill="hold"/>
                                        <p:tgtEl>
                                          <p:spTgt spid="272387">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7238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6" grpId="0" animBg="1" autoUpdateAnimBg="0"/>
      <p:bldP spid="272387" grpId="0" build="p" autoUpdateAnimBg="0"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95536" y="1556792"/>
            <a:ext cx="8496944" cy="2554545"/>
          </a:xfrm>
          <a:prstGeom prst="rect">
            <a:avLst/>
          </a:prstGeom>
          <a:solidFill>
            <a:srgbClr val="FFFFCC"/>
          </a:solidFill>
        </p:spPr>
        <p:txBody>
          <a:bodyPr wrap="square" rtlCol="0">
            <a:spAutoFit/>
          </a:bodyPr>
          <a:lstStyle/>
          <a:p>
            <a:pPr algn="just"/>
            <a:r>
              <a:rPr lang="it-IT" sz="3200" b="1" dirty="0" smtClean="0">
                <a:solidFill>
                  <a:schemeClr val="accent6">
                    <a:lumMod val="50000"/>
                  </a:schemeClr>
                </a:solidFill>
              </a:rPr>
              <a:t>Nei confronti dei soggetti ….. che nel corso del periodo d'imposta hanno superato il limite di 250.000 euro cessano di applicarsi le disposizioni della L. 398 con effetto dal mese successivo a quello in cui il limite è superato</a:t>
            </a:r>
            <a:endParaRPr lang="it-IT" sz="3200" b="1" dirty="0">
              <a:solidFill>
                <a:schemeClr val="accent6">
                  <a:lumMod val="50000"/>
                </a:schemeClr>
              </a:solidFill>
            </a:endParaRPr>
          </a:p>
        </p:txBody>
      </p:sp>
      <p:sp>
        <p:nvSpPr>
          <p:cNvPr id="5" name="Telaio 4"/>
          <p:cNvSpPr/>
          <p:nvPr/>
        </p:nvSpPr>
        <p:spPr>
          <a:xfrm>
            <a:off x="539552" y="188640"/>
            <a:ext cx="8352928" cy="936104"/>
          </a:xfrm>
          <a:prstGeom prst="bevel">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smtClean="0"/>
              <a:t>Art.1 Comma 2 L.398</a:t>
            </a:r>
            <a:endParaRPr lang="it-IT" sz="4000" b="1" dirty="0"/>
          </a:p>
        </p:txBody>
      </p:sp>
      <p:cxnSp>
        <p:nvCxnSpPr>
          <p:cNvPr id="12" name="Connettore 1 11"/>
          <p:cNvCxnSpPr/>
          <p:nvPr/>
        </p:nvCxnSpPr>
        <p:spPr>
          <a:xfrm>
            <a:off x="3995936" y="2564904"/>
            <a:ext cx="4752528" cy="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467544" y="3068960"/>
            <a:ext cx="8280920" cy="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395536" y="3573016"/>
            <a:ext cx="8280920" cy="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467544" y="4149080"/>
            <a:ext cx="5400600" cy="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1236663" y="277813"/>
            <a:ext cx="7450137" cy="1139825"/>
          </a:xfrm>
          <a:solidFill>
            <a:srgbClr val="FFFF00"/>
          </a:solidFill>
        </p:spPr>
        <p:txBody>
          <a:bodyPr/>
          <a:lstStyle/>
          <a:p>
            <a:pPr eaLnBrk="1" hangingPunct="1"/>
            <a:r>
              <a:rPr lang="it-IT" dirty="0" smtClean="0">
                <a:solidFill>
                  <a:srgbClr val="000099"/>
                </a:solidFill>
              </a:rPr>
              <a:t>LE DICHIARAZIONI FISCALI</a:t>
            </a:r>
          </a:p>
        </p:txBody>
      </p:sp>
      <p:sp>
        <p:nvSpPr>
          <p:cNvPr id="296963" name="Rectangle 3"/>
          <p:cNvSpPr>
            <a:spLocks noGrp="1" noChangeArrowheads="1"/>
          </p:cNvSpPr>
          <p:nvPr>
            <p:ph type="body" idx="1"/>
          </p:nvPr>
        </p:nvSpPr>
        <p:spPr>
          <a:xfrm>
            <a:off x="611188" y="1600200"/>
            <a:ext cx="8075612" cy="2474913"/>
          </a:xfrm>
        </p:spPr>
        <p:txBody>
          <a:bodyPr>
            <a:normAutofit/>
          </a:bodyPr>
          <a:lstStyle/>
          <a:p>
            <a:pPr eaLnBrk="1" hangingPunct="1">
              <a:buFont typeface="Wingdings" pitchFamily="2" charset="2"/>
              <a:buNone/>
            </a:pPr>
            <a:endParaRPr lang="it-IT" sz="4000" b="1" dirty="0" smtClean="0">
              <a:solidFill>
                <a:srgbClr val="FFFF00"/>
              </a:solidFill>
            </a:endParaRPr>
          </a:p>
          <a:p>
            <a:pPr eaLnBrk="1" hangingPunct="1">
              <a:buFont typeface="Wingdings" pitchFamily="2" charset="2"/>
              <a:buNone/>
            </a:pPr>
            <a:endParaRPr lang="it-IT" sz="4000" b="1" dirty="0" smtClean="0">
              <a:solidFill>
                <a:srgbClr val="FFFF00"/>
              </a:solidFill>
            </a:endParaRPr>
          </a:p>
          <a:p>
            <a:pPr algn="ctr" eaLnBrk="1" hangingPunct="1">
              <a:buFont typeface="Wingdings" pitchFamily="2" charset="2"/>
              <a:buNone/>
            </a:pPr>
            <a:r>
              <a:rPr lang="it-IT" sz="4800" b="1" dirty="0" smtClean="0">
                <a:solidFill>
                  <a:srgbClr val="3333CC"/>
                </a:solidFill>
              </a:rPr>
              <a:t>Il modello unico ENC</a:t>
            </a:r>
          </a:p>
          <a:p>
            <a:pPr algn="ctr" eaLnBrk="1" hangingPunct="1">
              <a:buFont typeface="Wingdings" pitchFamily="2" charset="2"/>
              <a:buNone/>
            </a:pPr>
            <a:endParaRPr lang="it-IT" sz="4000" b="1" dirty="0" smtClean="0">
              <a:solidFill>
                <a:srgbClr val="FFFF00"/>
              </a:solidFill>
            </a:endParaRPr>
          </a:p>
          <a:p>
            <a:pPr eaLnBrk="1" hangingPunct="1">
              <a:buFont typeface="Wingdings" pitchFamily="2" charset="2"/>
              <a:buNone/>
            </a:pPr>
            <a:endParaRPr lang="it-IT" sz="4000" b="1" dirty="0" smtClean="0">
              <a:solidFill>
                <a:srgbClr val="FFFF00"/>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96962"/>
                                        </p:tgtEl>
                                        <p:attrNameLst>
                                          <p:attrName>style.visibility</p:attrName>
                                        </p:attrNameLst>
                                      </p:cBhvr>
                                      <p:to>
                                        <p:strVal val="visible"/>
                                      </p:to>
                                    </p:set>
                                    <p:anim calcmode="lin" valueType="num">
                                      <p:cBhvr additive="base">
                                        <p:cTn id="7" dur="500" fill="hold"/>
                                        <p:tgtEl>
                                          <p:spTgt spid="296962"/>
                                        </p:tgtEl>
                                        <p:attrNameLst>
                                          <p:attrName>ppt_x</p:attrName>
                                        </p:attrNameLst>
                                      </p:cBhvr>
                                      <p:tavLst>
                                        <p:tav tm="0">
                                          <p:val>
                                            <p:strVal val="0-#ppt_w/2"/>
                                          </p:val>
                                        </p:tav>
                                        <p:tav tm="100000">
                                          <p:val>
                                            <p:strVal val="#ppt_x"/>
                                          </p:val>
                                        </p:tav>
                                      </p:tavLst>
                                    </p:anim>
                                    <p:anim calcmode="lin" valueType="num">
                                      <p:cBhvr additive="base">
                                        <p:cTn id="8" dur="500" fill="hold"/>
                                        <p:tgtEl>
                                          <p:spTgt spid="29696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96963">
                                            <p:txEl>
                                              <p:pRg st="2" end="2"/>
                                            </p:txEl>
                                          </p:spTgt>
                                        </p:tgtEl>
                                        <p:attrNameLst>
                                          <p:attrName>style.visibility</p:attrName>
                                        </p:attrNameLst>
                                      </p:cBhvr>
                                      <p:to>
                                        <p:strVal val="visible"/>
                                      </p:to>
                                    </p:set>
                                    <p:anim calcmode="lin" valueType="num">
                                      <p:cBhvr additive="base">
                                        <p:cTn id="12" dur="500" fill="hold"/>
                                        <p:tgtEl>
                                          <p:spTgt spid="296963">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969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2" grpId="0" animBg="1" autoUpdateAnimBg="0"/>
      <p:bldP spid="296963" grpId="0" build="p" autoUpdateAnimBg="0" advAuto="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323529" y="892175"/>
            <a:ext cx="8363272" cy="525463"/>
          </a:xfrm>
          <a:solidFill>
            <a:srgbClr val="FFFF00"/>
          </a:solidFill>
        </p:spPr>
        <p:txBody>
          <a:bodyPr>
            <a:normAutofit fontScale="90000"/>
          </a:bodyPr>
          <a:lstStyle/>
          <a:p>
            <a:pPr eaLnBrk="1" hangingPunct="1"/>
            <a:r>
              <a:rPr lang="it-IT" b="1" dirty="0" smtClean="0">
                <a:solidFill>
                  <a:srgbClr val="FF3300"/>
                </a:solidFill>
              </a:rPr>
              <a:t>Termini di presentazione</a:t>
            </a:r>
          </a:p>
        </p:txBody>
      </p:sp>
      <p:sp>
        <p:nvSpPr>
          <p:cNvPr id="299011" name="Rectangle 3"/>
          <p:cNvSpPr>
            <a:spLocks noGrp="1" noChangeArrowheads="1"/>
          </p:cNvSpPr>
          <p:nvPr>
            <p:ph type="body" idx="1"/>
          </p:nvPr>
        </p:nvSpPr>
        <p:spPr>
          <a:xfrm>
            <a:off x="539750" y="1600200"/>
            <a:ext cx="8280400" cy="4349080"/>
          </a:xfrm>
        </p:spPr>
        <p:txBody>
          <a:bodyPr>
            <a:noAutofit/>
          </a:bodyPr>
          <a:lstStyle/>
          <a:p>
            <a:pPr algn="just" eaLnBrk="1" hangingPunct="1">
              <a:buFont typeface="Wingdings" pitchFamily="2" charset="2"/>
              <a:buNone/>
            </a:pPr>
            <a:endParaRPr lang="it-IT" sz="3600" b="1" dirty="0" smtClean="0">
              <a:solidFill>
                <a:srgbClr val="3333FF"/>
              </a:solidFill>
            </a:endParaRPr>
          </a:p>
          <a:p>
            <a:pPr marL="0" indent="0" algn="just" eaLnBrk="1" hangingPunct="1">
              <a:buFont typeface="Wingdings" pitchFamily="2" charset="2"/>
              <a:buNone/>
            </a:pPr>
            <a:r>
              <a:rPr lang="it-IT" sz="4000" b="1" dirty="0" smtClean="0">
                <a:solidFill>
                  <a:srgbClr val="3333FF"/>
                </a:solidFill>
              </a:rPr>
              <a:t>Ultimo giorno del </a:t>
            </a:r>
            <a:r>
              <a:rPr lang="it-IT" sz="4000" b="1" dirty="0" smtClean="0">
                <a:solidFill>
                  <a:srgbClr val="FF0000"/>
                </a:solidFill>
                <a:effectLst>
                  <a:outerShdw blurRad="38100" dist="38100" dir="2700000" algn="tl">
                    <a:srgbClr val="000000">
                      <a:alpha val="43137"/>
                    </a:srgbClr>
                  </a:outerShdw>
                </a:effectLst>
              </a:rPr>
              <a:t>nono mese </a:t>
            </a:r>
            <a:r>
              <a:rPr lang="it-IT" sz="4000" b="1" dirty="0" smtClean="0">
                <a:solidFill>
                  <a:srgbClr val="3333FF"/>
                </a:solidFill>
              </a:rPr>
              <a:t>successivo alla chiusura del periodo d’imposta per la presentazione in via telematica attraverso intermediario abilitato</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99010"/>
                                        </p:tgtEl>
                                        <p:attrNameLst>
                                          <p:attrName>style.visibility</p:attrName>
                                        </p:attrNameLst>
                                      </p:cBhvr>
                                      <p:to>
                                        <p:strVal val="visible"/>
                                      </p:to>
                                    </p:set>
                                    <p:anim calcmode="lin" valueType="num">
                                      <p:cBhvr additive="base">
                                        <p:cTn id="7" dur="500" fill="hold"/>
                                        <p:tgtEl>
                                          <p:spTgt spid="299010"/>
                                        </p:tgtEl>
                                        <p:attrNameLst>
                                          <p:attrName>ppt_x</p:attrName>
                                        </p:attrNameLst>
                                      </p:cBhvr>
                                      <p:tavLst>
                                        <p:tav tm="0">
                                          <p:val>
                                            <p:strVal val="0-#ppt_w/2"/>
                                          </p:val>
                                        </p:tav>
                                        <p:tav tm="100000">
                                          <p:val>
                                            <p:strVal val="#ppt_x"/>
                                          </p:val>
                                        </p:tav>
                                      </p:tavLst>
                                    </p:anim>
                                    <p:anim calcmode="lin" valueType="num">
                                      <p:cBhvr additive="base">
                                        <p:cTn id="8" dur="500" fill="hold"/>
                                        <p:tgtEl>
                                          <p:spTgt spid="29901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99011">
                                            <p:txEl>
                                              <p:pRg st="1" end="1"/>
                                            </p:txEl>
                                          </p:spTgt>
                                        </p:tgtEl>
                                        <p:attrNameLst>
                                          <p:attrName>style.visibility</p:attrName>
                                        </p:attrNameLst>
                                      </p:cBhvr>
                                      <p:to>
                                        <p:strVal val="visible"/>
                                      </p:to>
                                    </p:set>
                                    <p:anim calcmode="lin" valueType="num">
                                      <p:cBhvr additive="base">
                                        <p:cTn id="12" dur="500" fill="hold"/>
                                        <p:tgtEl>
                                          <p:spTgt spid="299011">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990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animBg="1" autoUpdateAnimBg="0"/>
      <p:bldP spid="299011" grpId="0" build="p" autoUpdateAnimBg="0" advAuto="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179512" y="333375"/>
            <a:ext cx="8712968" cy="1524000"/>
          </a:xfrm>
          <a:solidFill>
            <a:srgbClr val="FFFF00"/>
          </a:solidFill>
        </p:spPr>
        <p:txBody>
          <a:bodyPr/>
          <a:lstStyle/>
          <a:p>
            <a:pPr eaLnBrk="1" hangingPunct="1"/>
            <a:r>
              <a:rPr lang="it-IT" sz="2800" b="1" dirty="0" smtClean="0">
                <a:solidFill>
                  <a:srgbClr val="FF0000"/>
                </a:solidFill>
              </a:rPr>
              <a:t>Associazioni con periodo d’imposta coincidente con l’anno solare </a:t>
            </a:r>
            <a:br>
              <a:rPr lang="it-IT" sz="2800" b="1" dirty="0" smtClean="0">
                <a:solidFill>
                  <a:srgbClr val="FF0000"/>
                </a:solidFill>
              </a:rPr>
            </a:br>
            <a:r>
              <a:rPr lang="it-IT" sz="2000" b="1" dirty="0" smtClean="0">
                <a:solidFill>
                  <a:srgbClr val="FF0000"/>
                </a:solidFill>
              </a:rPr>
              <a:t>(1° gennaio – 31 dicembre)</a:t>
            </a:r>
          </a:p>
        </p:txBody>
      </p:sp>
      <p:sp>
        <p:nvSpPr>
          <p:cNvPr id="301059" name="Rectangle 3"/>
          <p:cNvSpPr>
            <a:spLocks noGrp="1" noChangeArrowheads="1"/>
          </p:cNvSpPr>
          <p:nvPr>
            <p:ph type="body" idx="1"/>
          </p:nvPr>
        </p:nvSpPr>
        <p:spPr>
          <a:xfrm>
            <a:off x="468313" y="1935163"/>
            <a:ext cx="8218487" cy="3865562"/>
          </a:xfrm>
        </p:spPr>
        <p:txBody>
          <a:bodyPr/>
          <a:lstStyle/>
          <a:p>
            <a:pPr eaLnBrk="1" hangingPunct="1">
              <a:buFont typeface="Wingdings" pitchFamily="2" charset="2"/>
              <a:buNone/>
            </a:pPr>
            <a:endParaRPr lang="it-IT" b="1" dirty="0" smtClean="0">
              <a:solidFill>
                <a:srgbClr val="3333FF"/>
              </a:solidFill>
            </a:endParaRPr>
          </a:p>
          <a:p>
            <a:pPr algn="ctr" eaLnBrk="1" hangingPunct="1">
              <a:buFont typeface="Wingdings" pitchFamily="2" charset="2"/>
              <a:buNone/>
            </a:pPr>
            <a:r>
              <a:rPr lang="it-IT" sz="4000" b="1" dirty="0" smtClean="0">
                <a:solidFill>
                  <a:srgbClr val="3333FF"/>
                </a:solidFill>
              </a:rPr>
              <a:t>Il termine ultimo per l’invio telematico della dichiarazione è il 30 settembre</a:t>
            </a:r>
          </a:p>
          <a:p>
            <a:pPr algn="ctr" eaLnBrk="1" hangingPunct="1">
              <a:buFont typeface="Wingdings" pitchFamily="2" charset="2"/>
              <a:buNone/>
            </a:pPr>
            <a:r>
              <a:rPr lang="it-IT" sz="2400" b="1" dirty="0" smtClean="0">
                <a:solidFill>
                  <a:srgbClr val="3333FF"/>
                </a:solidFill>
              </a:rPr>
              <a:t>(entro il nono mese successivo a dicembre)</a:t>
            </a:r>
          </a:p>
          <a:p>
            <a:pPr eaLnBrk="1" hangingPunct="1">
              <a:buFont typeface="Wingdings" pitchFamily="2" charset="2"/>
              <a:buNone/>
            </a:pPr>
            <a:endParaRPr lang="it-IT" sz="2400" b="1" dirty="0" smtClean="0">
              <a:solidFill>
                <a:srgbClr val="3333FF"/>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01058"/>
                                        </p:tgtEl>
                                        <p:attrNameLst>
                                          <p:attrName>style.visibility</p:attrName>
                                        </p:attrNameLst>
                                      </p:cBhvr>
                                      <p:to>
                                        <p:strVal val="visible"/>
                                      </p:to>
                                    </p:set>
                                    <p:anim calcmode="lin" valueType="num">
                                      <p:cBhvr additive="base">
                                        <p:cTn id="7" dur="500" fill="hold"/>
                                        <p:tgtEl>
                                          <p:spTgt spid="301058"/>
                                        </p:tgtEl>
                                        <p:attrNameLst>
                                          <p:attrName>ppt_x</p:attrName>
                                        </p:attrNameLst>
                                      </p:cBhvr>
                                      <p:tavLst>
                                        <p:tav tm="0">
                                          <p:val>
                                            <p:strVal val="0-#ppt_w/2"/>
                                          </p:val>
                                        </p:tav>
                                        <p:tav tm="100000">
                                          <p:val>
                                            <p:strVal val="#ppt_x"/>
                                          </p:val>
                                        </p:tav>
                                      </p:tavLst>
                                    </p:anim>
                                    <p:anim calcmode="lin" valueType="num">
                                      <p:cBhvr additive="base">
                                        <p:cTn id="8" dur="500" fill="hold"/>
                                        <p:tgtEl>
                                          <p:spTgt spid="30105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301059">
                                            <p:txEl>
                                              <p:pRg st="1" end="1"/>
                                            </p:txEl>
                                          </p:spTgt>
                                        </p:tgtEl>
                                        <p:attrNameLst>
                                          <p:attrName>style.visibility</p:attrName>
                                        </p:attrNameLst>
                                      </p:cBhvr>
                                      <p:to>
                                        <p:strVal val="visible"/>
                                      </p:to>
                                    </p:set>
                                    <p:anim calcmode="lin" valueType="num">
                                      <p:cBhvr additive="base">
                                        <p:cTn id="12" dur="500" fill="hold"/>
                                        <p:tgtEl>
                                          <p:spTgt spid="301059">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0105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301059">
                                            <p:txEl>
                                              <p:pRg st="2" end="2"/>
                                            </p:txEl>
                                          </p:spTgt>
                                        </p:tgtEl>
                                        <p:attrNameLst>
                                          <p:attrName>style.visibility</p:attrName>
                                        </p:attrNameLst>
                                      </p:cBhvr>
                                      <p:to>
                                        <p:strVal val="visible"/>
                                      </p:to>
                                    </p:set>
                                    <p:anim calcmode="lin" valueType="num">
                                      <p:cBhvr additive="base">
                                        <p:cTn id="17" dur="500" fill="hold"/>
                                        <p:tgtEl>
                                          <p:spTgt spid="30105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010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animBg="1" autoUpdateAnimBg="0"/>
      <p:bldP spid="301059" grpId="0" build="p" autoUpdateAnimBg="0" advAuto="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179512" y="277813"/>
            <a:ext cx="8712967" cy="1711027"/>
          </a:xfrm>
          <a:solidFill>
            <a:srgbClr val="FFFF00"/>
          </a:solidFill>
        </p:spPr>
        <p:txBody>
          <a:bodyPr>
            <a:noAutofit/>
          </a:bodyPr>
          <a:lstStyle/>
          <a:p>
            <a:pPr eaLnBrk="1" hangingPunct="1"/>
            <a:r>
              <a:rPr lang="it-IT" sz="3200" b="1" dirty="0" smtClean="0">
                <a:solidFill>
                  <a:srgbClr val="FF0000"/>
                </a:solidFill>
              </a:rPr>
              <a:t>Associazioni con periodo d’imposta </a:t>
            </a:r>
            <a:br>
              <a:rPr lang="it-IT" sz="3200" b="1" dirty="0" smtClean="0">
                <a:solidFill>
                  <a:srgbClr val="FF0000"/>
                </a:solidFill>
              </a:rPr>
            </a:br>
            <a:r>
              <a:rPr lang="it-IT" sz="3200" b="1" dirty="0" smtClean="0">
                <a:solidFill>
                  <a:srgbClr val="FF0000"/>
                </a:solidFill>
              </a:rPr>
              <a:t>non coincidente con l’anno solare</a:t>
            </a:r>
            <a:br>
              <a:rPr lang="it-IT" sz="3200" b="1" dirty="0" smtClean="0">
                <a:solidFill>
                  <a:srgbClr val="FF0000"/>
                </a:solidFill>
              </a:rPr>
            </a:br>
            <a:r>
              <a:rPr lang="it-IT" sz="3200" b="1" dirty="0" smtClean="0">
                <a:solidFill>
                  <a:srgbClr val="FF0000"/>
                </a:solidFill>
              </a:rPr>
              <a:t>(es. 1° luglio – 30 giugno)</a:t>
            </a:r>
            <a:endParaRPr lang="it-IT" sz="2400" b="1" dirty="0" smtClean="0">
              <a:solidFill>
                <a:srgbClr val="FF0000"/>
              </a:solidFill>
            </a:endParaRPr>
          </a:p>
        </p:txBody>
      </p:sp>
      <p:sp>
        <p:nvSpPr>
          <p:cNvPr id="303107" name="Rectangle 3"/>
          <p:cNvSpPr>
            <a:spLocks noGrp="1" noChangeArrowheads="1"/>
          </p:cNvSpPr>
          <p:nvPr>
            <p:ph type="body" idx="1"/>
          </p:nvPr>
        </p:nvSpPr>
        <p:spPr>
          <a:xfrm>
            <a:off x="179388" y="2564904"/>
            <a:ext cx="8785225" cy="3566021"/>
          </a:xfrm>
        </p:spPr>
        <p:txBody>
          <a:bodyPr/>
          <a:lstStyle/>
          <a:p>
            <a:pPr eaLnBrk="1" hangingPunct="1">
              <a:buFont typeface="Wingdings" pitchFamily="2" charset="2"/>
              <a:buNone/>
            </a:pPr>
            <a:endParaRPr lang="it-IT" b="1" dirty="0" smtClean="0">
              <a:solidFill>
                <a:srgbClr val="3333FF"/>
              </a:solidFill>
            </a:endParaRPr>
          </a:p>
          <a:p>
            <a:pPr algn="ctr" eaLnBrk="1" hangingPunct="1">
              <a:buFont typeface="Wingdings" pitchFamily="2" charset="2"/>
              <a:buNone/>
            </a:pPr>
            <a:r>
              <a:rPr lang="it-IT" sz="4000" b="1" dirty="0" smtClean="0">
                <a:solidFill>
                  <a:srgbClr val="3333FF"/>
                </a:solidFill>
              </a:rPr>
              <a:t>Il termine ultimo per l’invio telematico della dichiarazione è il 31 marzo </a:t>
            </a:r>
          </a:p>
          <a:p>
            <a:pPr algn="ctr" eaLnBrk="1" hangingPunct="1">
              <a:buFont typeface="Wingdings" pitchFamily="2" charset="2"/>
              <a:buNone/>
            </a:pPr>
            <a:r>
              <a:rPr lang="it-IT" sz="2800" b="1" dirty="0" smtClean="0">
                <a:solidFill>
                  <a:srgbClr val="3333FF"/>
                </a:solidFill>
              </a:rPr>
              <a:t>(entro il nono mese successivo a giugno)</a:t>
            </a:r>
            <a:endParaRPr lang="it-IT" b="1" dirty="0" smtClean="0">
              <a:solidFill>
                <a:srgbClr val="3333FF"/>
              </a:solidFill>
            </a:endParaRPr>
          </a:p>
          <a:p>
            <a:pPr eaLnBrk="1" hangingPunct="1">
              <a:buFont typeface="Wingdings" pitchFamily="2" charset="2"/>
              <a:buNone/>
            </a:pPr>
            <a:endParaRPr lang="it-IT" b="1" dirty="0" smtClean="0">
              <a:solidFill>
                <a:srgbClr val="3333FF"/>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03106"/>
                                        </p:tgtEl>
                                        <p:attrNameLst>
                                          <p:attrName>style.visibility</p:attrName>
                                        </p:attrNameLst>
                                      </p:cBhvr>
                                      <p:to>
                                        <p:strVal val="visible"/>
                                      </p:to>
                                    </p:set>
                                    <p:anim calcmode="lin" valueType="num">
                                      <p:cBhvr additive="base">
                                        <p:cTn id="7" dur="500" fill="hold"/>
                                        <p:tgtEl>
                                          <p:spTgt spid="303106"/>
                                        </p:tgtEl>
                                        <p:attrNameLst>
                                          <p:attrName>ppt_x</p:attrName>
                                        </p:attrNameLst>
                                      </p:cBhvr>
                                      <p:tavLst>
                                        <p:tav tm="0">
                                          <p:val>
                                            <p:strVal val="0-#ppt_w/2"/>
                                          </p:val>
                                        </p:tav>
                                        <p:tav tm="100000">
                                          <p:val>
                                            <p:strVal val="#ppt_x"/>
                                          </p:val>
                                        </p:tav>
                                      </p:tavLst>
                                    </p:anim>
                                    <p:anim calcmode="lin" valueType="num">
                                      <p:cBhvr additive="base">
                                        <p:cTn id="8" dur="500" fill="hold"/>
                                        <p:tgtEl>
                                          <p:spTgt spid="30310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303107">
                                            <p:txEl>
                                              <p:pRg st="1" end="1"/>
                                            </p:txEl>
                                          </p:spTgt>
                                        </p:tgtEl>
                                        <p:attrNameLst>
                                          <p:attrName>style.visibility</p:attrName>
                                        </p:attrNameLst>
                                      </p:cBhvr>
                                      <p:to>
                                        <p:strVal val="visible"/>
                                      </p:to>
                                    </p:set>
                                    <p:anim calcmode="lin" valueType="num">
                                      <p:cBhvr additive="base">
                                        <p:cTn id="12" dur="500" fill="hold"/>
                                        <p:tgtEl>
                                          <p:spTgt spid="303107">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0310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303107">
                                            <p:txEl>
                                              <p:pRg st="2" end="2"/>
                                            </p:txEl>
                                          </p:spTgt>
                                        </p:tgtEl>
                                        <p:attrNameLst>
                                          <p:attrName>style.visibility</p:attrName>
                                        </p:attrNameLst>
                                      </p:cBhvr>
                                      <p:to>
                                        <p:strVal val="visible"/>
                                      </p:to>
                                    </p:set>
                                    <p:anim calcmode="lin" valueType="num">
                                      <p:cBhvr additive="base">
                                        <p:cTn id="17" dur="500" fill="hold"/>
                                        <p:tgtEl>
                                          <p:spTgt spid="30310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031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6" grpId="0" animBg="1" autoUpdateAnimBg="0"/>
      <p:bldP spid="303107" grpId="0" build="p" autoUpdateAnimBg="0" advAuto="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1236663" y="44624"/>
            <a:ext cx="7450137" cy="608012"/>
          </a:xfrm>
          <a:solidFill>
            <a:srgbClr val="FFFF00"/>
          </a:solidFill>
        </p:spPr>
        <p:txBody>
          <a:bodyPr>
            <a:normAutofit fontScale="90000"/>
          </a:bodyPr>
          <a:lstStyle/>
          <a:p>
            <a:pPr eaLnBrk="1" hangingPunct="1"/>
            <a:r>
              <a:rPr lang="it-IT" b="1" dirty="0" smtClean="0">
                <a:solidFill>
                  <a:srgbClr val="FF3300"/>
                </a:solidFill>
              </a:rPr>
              <a:t>Modelli da utilizzare</a:t>
            </a:r>
          </a:p>
        </p:txBody>
      </p:sp>
      <p:sp>
        <p:nvSpPr>
          <p:cNvPr id="305155" name="Rectangle 3"/>
          <p:cNvSpPr>
            <a:spLocks noGrp="1" noChangeArrowheads="1"/>
          </p:cNvSpPr>
          <p:nvPr>
            <p:ph type="body" idx="1"/>
          </p:nvPr>
        </p:nvSpPr>
        <p:spPr>
          <a:xfrm>
            <a:off x="0" y="836712"/>
            <a:ext cx="9144000" cy="5112568"/>
          </a:xfrm>
        </p:spPr>
        <p:txBody>
          <a:bodyPr>
            <a:noAutofit/>
          </a:bodyPr>
          <a:lstStyle/>
          <a:p>
            <a:pPr marL="0" indent="0" algn="ctr" eaLnBrk="1" hangingPunct="1">
              <a:lnSpc>
                <a:spcPct val="90000"/>
              </a:lnSpc>
              <a:buNone/>
            </a:pPr>
            <a:r>
              <a:rPr lang="it-IT" b="1" dirty="0" smtClean="0">
                <a:solidFill>
                  <a:srgbClr val="002060"/>
                </a:solidFill>
              </a:rPr>
              <a:t>Associazioni con periodo d’imposta </a:t>
            </a:r>
            <a:r>
              <a:rPr lang="it-IT" b="1" u="sng" dirty="0" smtClean="0">
                <a:solidFill>
                  <a:srgbClr val="002060"/>
                </a:solidFill>
                <a:effectLst>
                  <a:outerShdw blurRad="38100" dist="38100" dir="2700000" algn="tl">
                    <a:srgbClr val="000000">
                      <a:alpha val="43137"/>
                    </a:srgbClr>
                  </a:outerShdw>
                </a:effectLst>
              </a:rPr>
              <a:t>coincidente con anno solare </a:t>
            </a:r>
            <a:r>
              <a:rPr lang="it-IT" b="1" dirty="0" smtClean="0">
                <a:solidFill>
                  <a:srgbClr val="002060"/>
                </a:solidFill>
              </a:rPr>
              <a:t>:</a:t>
            </a:r>
          </a:p>
          <a:p>
            <a:pPr marL="0" indent="0" algn="ctr" eaLnBrk="1" hangingPunct="1">
              <a:lnSpc>
                <a:spcPct val="90000"/>
              </a:lnSpc>
              <a:buNone/>
            </a:pPr>
            <a:endParaRPr lang="it-IT" b="1" dirty="0" smtClean="0">
              <a:solidFill>
                <a:srgbClr val="002060"/>
              </a:solidFill>
            </a:endParaRPr>
          </a:p>
          <a:p>
            <a:pPr marL="0" indent="0" algn="just" eaLnBrk="1" hangingPunct="1">
              <a:lnSpc>
                <a:spcPct val="90000"/>
              </a:lnSpc>
              <a:buFont typeface="Wingdings" pitchFamily="2" charset="2"/>
              <a:buNone/>
            </a:pPr>
            <a:r>
              <a:rPr lang="it-IT" sz="3600" b="1" dirty="0" smtClean="0">
                <a:solidFill>
                  <a:srgbClr val="3333FF"/>
                </a:solidFill>
              </a:rPr>
              <a:t>devono utilizzare i </a:t>
            </a:r>
            <a:r>
              <a:rPr lang="it-IT" sz="3600" b="1" dirty="0" smtClean="0">
                <a:solidFill>
                  <a:srgbClr val="FF0000"/>
                </a:solidFill>
              </a:rPr>
              <a:t>modelli approvati solitamente entro il 15 febbraio dell’anno successivo </a:t>
            </a:r>
          </a:p>
          <a:p>
            <a:pPr marL="0" indent="0" algn="just" eaLnBrk="1" hangingPunct="1">
              <a:lnSpc>
                <a:spcPct val="90000"/>
              </a:lnSpc>
              <a:buFont typeface="Wingdings" pitchFamily="2" charset="2"/>
              <a:buNone/>
            </a:pPr>
            <a:r>
              <a:rPr lang="it-IT" sz="3600" b="1" dirty="0" smtClean="0">
                <a:solidFill>
                  <a:srgbClr val="3333FF"/>
                </a:solidFill>
              </a:rPr>
              <a:t>(esempio dichiarazione periodo 1 gennaio – 31 dicembre 2015 utilizzare il modello approvato il 15 febbraio 2016);</a:t>
            </a:r>
          </a:p>
          <a:p>
            <a:pPr marL="0" indent="0" algn="ctr" eaLnBrk="1" hangingPunct="1">
              <a:lnSpc>
                <a:spcPct val="90000"/>
              </a:lnSpc>
              <a:buFont typeface="Wingdings" pitchFamily="2" charset="2"/>
              <a:buNone/>
            </a:pPr>
            <a:endParaRPr lang="it-IT" sz="3600" b="1" dirty="0" smtClean="0">
              <a:solidFill>
                <a:srgbClr val="3333FF"/>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05154"/>
                                        </p:tgtEl>
                                        <p:attrNameLst>
                                          <p:attrName>style.visibility</p:attrName>
                                        </p:attrNameLst>
                                      </p:cBhvr>
                                      <p:to>
                                        <p:strVal val="visible"/>
                                      </p:to>
                                    </p:set>
                                    <p:anim calcmode="lin" valueType="num">
                                      <p:cBhvr additive="base">
                                        <p:cTn id="7" dur="500" fill="hold"/>
                                        <p:tgtEl>
                                          <p:spTgt spid="305154"/>
                                        </p:tgtEl>
                                        <p:attrNameLst>
                                          <p:attrName>ppt_x</p:attrName>
                                        </p:attrNameLst>
                                      </p:cBhvr>
                                      <p:tavLst>
                                        <p:tav tm="0">
                                          <p:val>
                                            <p:strVal val="0-#ppt_w/2"/>
                                          </p:val>
                                        </p:tav>
                                        <p:tav tm="100000">
                                          <p:val>
                                            <p:strVal val="#ppt_x"/>
                                          </p:val>
                                        </p:tav>
                                      </p:tavLst>
                                    </p:anim>
                                    <p:anim calcmode="lin" valueType="num">
                                      <p:cBhvr additive="base">
                                        <p:cTn id="8" dur="500" fill="hold"/>
                                        <p:tgtEl>
                                          <p:spTgt spid="30515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305155">
                                            <p:txEl>
                                              <p:pRg st="0" end="0"/>
                                            </p:txEl>
                                          </p:spTgt>
                                        </p:tgtEl>
                                        <p:attrNameLst>
                                          <p:attrName>style.visibility</p:attrName>
                                        </p:attrNameLst>
                                      </p:cBhvr>
                                      <p:to>
                                        <p:strVal val="visible"/>
                                      </p:to>
                                    </p:set>
                                    <p:anim calcmode="lin" valueType="num">
                                      <p:cBhvr additive="base">
                                        <p:cTn id="12" dur="500" fill="hold"/>
                                        <p:tgtEl>
                                          <p:spTgt spid="30515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05155">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305155">
                                            <p:txEl>
                                              <p:pRg st="2" end="2"/>
                                            </p:txEl>
                                          </p:spTgt>
                                        </p:tgtEl>
                                        <p:attrNameLst>
                                          <p:attrName>style.visibility</p:attrName>
                                        </p:attrNameLst>
                                      </p:cBhvr>
                                      <p:to>
                                        <p:strVal val="visible"/>
                                      </p:to>
                                    </p:set>
                                    <p:anim calcmode="lin" valueType="num">
                                      <p:cBhvr additive="base">
                                        <p:cTn id="17" dur="500" fill="hold"/>
                                        <p:tgtEl>
                                          <p:spTgt spid="30515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05155">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305155">
                                            <p:txEl>
                                              <p:pRg st="3" end="3"/>
                                            </p:txEl>
                                          </p:spTgt>
                                        </p:tgtEl>
                                        <p:attrNameLst>
                                          <p:attrName>style.visibility</p:attrName>
                                        </p:attrNameLst>
                                      </p:cBhvr>
                                      <p:to>
                                        <p:strVal val="visible"/>
                                      </p:to>
                                    </p:set>
                                    <p:anim calcmode="lin" valueType="num">
                                      <p:cBhvr additive="base">
                                        <p:cTn id="22" dur="500" fill="hold"/>
                                        <p:tgtEl>
                                          <p:spTgt spid="305155">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0515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4" grpId="0" animBg="1" autoUpdateAnimBg="0"/>
      <p:bldP spid="305155" grpId="0" build="p" autoUpdateAnimBg="0" advAuto="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1236663" y="44624"/>
            <a:ext cx="7450137" cy="608012"/>
          </a:xfrm>
          <a:solidFill>
            <a:srgbClr val="FFFF00"/>
          </a:solidFill>
        </p:spPr>
        <p:txBody>
          <a:bodyPr>
            <a:normAutofit fontScale="90000"/>
          </a:bodyPr>
          <a:lstStyle/>
          <a:p>
            <a:pPr eaLnBrk="1" hangingPunct="1"/>
            <a:r>
              <a:rPr lang="it-IT" b="1" dirty="0" smtClean="0">
                <a:solidFill>
                  <a:srgbClr val="FF3300"/>
                </a:solidFill>
              </a:rPr>
              <a:t>Modelli da utilizzare</a:t>
            </a:r>
          </a:p>
        </p:txBody>
      </p:sp>
      <p:sp>
        <p:nvSpPr>
          <p:cNvPr id="305155" name="Rectangle 3"/>
          <p:cNvSpPr>
            <a:spLocks noGrp="1" noChangeArrowheads="1"/>
          </p:cNvSpPr>
          <p:nvPr>
            <p:ph type="body" idx="1"/>
          </p:nvPr>
        </p:nvSpPr>
        <p:spPr>
          <a:xfrm>
            <a:off x="0" y="620688"/>
            <a:ext cx="9144000" cy="6165304"/>
          </a:xfrm>
        </p:spPr>
        <p:txBody>
          <a:bodyPr>
            <a:noAutofit/>
          </a:bodyPr>
          <a:lstStyle/>
          <a:p>
            <a:pPr marL="0" indent="0" eaLnBrk="1" hangingPunct="1">
              <a:lnSpc>
                <a:spcPct val="90000"/>
              </a:lnSpc>
              <a:buFont typeface="Wingdings" pitchFamily="2" charset="2"/>
              <a:buNone/>
            </a:pPr>
            <a:endParaRPr lang="it-IT" sz="900" b="1" dirty="0" smtClean="0">
              <a:solidFill>
                <a:srgbClr val="3333FF"/>
              </a:solidFill>
            </a:endParaRPr>
          </a:p>
          <a:p>
            <a:pPr marL="0" indent="0" eaLnBrk="1" hangingPunct="1">
              <a:lnSpc>
                <a:spcPct val="90000"/>
              </a:lnSpc>
              <a:buNone/>
            </a:pPr>
            <a:r>
              <a:rPr lang="it-IT" b="1" dirty="0" smtClean="0">
                <a:solidFill>
                  <a:srgbClr val="002060"/>
                </a:solidFill>
              </a:rPr>
              <a:t>Associazioni con periodo d’imposta </a:t>
            </a:r>
            <a:r>
              <a:rPr lang="it-IT" b="1" u="sng" dirty="0" smtClean="0">
                <a:solidFill>
                  <a:srgbClr val="002060"/>
                </a:solidFill>
                <a:effectLst>
                  <a:outerShdw blurRad="38100" dist="38100" dir="2700000" algn="tl">
                    <a:srgbClr val="000000">
                      <a:alpha val="43137"/>
                    </a:srgbClr>
                  </a:outerShdw>
                </a:effectLst>
              </a:rPr>
              <a:t>non coincidente con anno solare</a:t>
            </a:r>
            <a:r>
              <a:rPr lang="it-IT" b="1" dirty="0" smtClean="0">
                <a:solidFill>
                  <a:srgbClr val="002060"/>
                </a:solidFill>
              </a:rPr>
              <a:t> :</a:t>
            </a:r>
            <a:r>
              <a:rPr lang="it-IT" b="1" dirty="0" smtClean="0">
                <a:solidFill>
                  <a:srgbClr val="3333FF"/>
                </a:solidFill>
              </a:rPr>
              <a:t> </a:t>
            </a:r>
          </a:p>
          <a:p>
            <a:pPr marL="0" indent="0" eaLnBrk="1" hangingPunct="1">
              <a:lnSpc>
                <a:spcPct val="90000"/>
              </a:lnSpc>
              <a:buNone/>
            </a:pPr>
            <a:endParaRPr lang="it-IT" b="1" dirty="0" smtClean="0">
              <a:solidFill>
                <a:srgbClr val="3333FF"/>
              </a:solidFill>
            </a:endParaRPr>
          </a:p>
          <a:p>
            <a:pPr marL="0" indent="0" algn="just" eaLnBrk="1" hangingPunct="1">
              <a:lnSpc>
                <a:spcPct val="90000"/>
              </a:lnSpc>
              <a:buFont typeface="Wingdings" pitchFamily="2" charset="2"/>
              <a:buNone/>
            </a:pPr>
            <a:r>
              <a:rPr lang="it-IT" sz="3600" b="1" dirty="0" smtClean="0">
                <a:solidFill>
                  <a:srgbClr val="3333FF"/>
                </a:solidFill>
              </a:rPr>
              <a:t>devono utilizzare i </a:t>
            </a:r>
            <a:r>
              <a:rPr lang="it-IT" sz="3600" b="1" dirty="0" smtClean="0">
                <a:solidFill>
                  <a:srgbClr val="FF0000"/>
                </a:solidFill>
              </a:rPr>
              <a:t>modelli approvati nello stesso anno di chiusura dell’esercizio</a:t>
            </a:r>
            <a:r>
              <a:rPr lang="it-IT" sz="3600" b="1" dirty="0" smtClean="0">
                <a:solidFill>
                  <a:srgbClr val="3333FF"/>
                </a:solidFill>
              </a:rPr>
              <a:t> </a:t>
            </a:r>
          </a:p>
          <a:p>
            <a:pPr marL="0" indent="0" algn="just" eaLnBrk="1" hangingPunct="1">
              <a:lnSpc>
                <a:spcPct val="90000"/>
              </a:lnSpc>
              <a:buFont typeface="Wingdings" pitchFamily="2" charset="2"/>
              <a:buNone/>
            </a:pPr>
            <a:r>
              <a:rPr lang="it-IT" sz="3600" b="1" dirty="0" smtClean="0">
                <a:solidFill>
                  <a:srgbClr val="3333FF"/>
                </a:solidFill>
              </a:rPr>
              <a:t>(esempio periodo d’imposta 01/07/2015 –30.06.2016  utilizzare il modello che si approverà il 15 febbraio 2016)</a:t>
            </a:r>
            <a:endParaRPr lang="it-IT" sz="4000" b="1" dirty="0" smtClean="0">
              <a:solidFill>
                <a:srgbClr val="3333FF"/>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05154"/>
                                        </p:tgtEl>
                                        <p:attrNameLst>
                                          <p:attrName>style.visibility</p:attrName>
                                        </p:attrNameLst>
                                      </p:cBhvr>
                                      <p:to>
                                        <p:strVal val="visible"/>
                                      </p:to>
                                    </p:set>
                                    <p:anim calcmode="lin" valueType="num">
                                      <p:cBhvr additive="base">
                                        <p:cTn id="7" dur="500" fill="hold"/>
                                        <p:tgtEl>
                                          <p:spTgt spid="305154"/>
                                        </p:tgtEl>
                                        <p:attrNameLst>
                                          <p:attrName>ppt_x</p:attrName>
                                        </p:attrNameLst>
                                      </p:cBhvr>
                                      <p:tavLst>
                                        <p:tav tm="0">
                                          <p:val>
                                            <p:strVal val="0-#ppt_w/2"/>
                                          </p:val>
                                        </p:tav>
                                        <p:tav tm="100000">
                                          <p:val>
                                            <p:strVal val="#ppt_x"/>
                                          </p:val>
                                        </p:tav>
                                      </p:tavLst>
                                    </p:anim>
                                    <p:anim calcmode="lin" valueType="num">
                                      <p:cBhvr additive="base">
                                        <p:cTn id="8" dur="500" fill="hold"/>
                                        <p:tgtEl>
                                          <p:spTgt spid="30515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305155">
                                            <p:txEl>
                                              <p:pRg st="1" end="1"/>
                                            </p:txEl>
                                          </p:spTgt>
                                        </p:tgtEl>
                                        <p:attrNameLst>
                                          <p:attrName>style.visibility</p:attrName>
                                        </p:attrNameLst>
                                      </p:cBhvr>
                                      <p:to>
                                        <p:strVal val="visible"/>
                                      </p:to>
                                    </p:set>
                                    <p:anim calcmode="lin" valueType="num">
                                      <p:cBhvr additive="base">
                                        <p:cTn id="12" dur="500" fill="hold"/>
                                        <p:tgtEl>
                                          <p:spTgt spid="30515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05155">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305155">
                                            <p:txEl>
                                              <p:pRg st="3" end="3"/>
                                            </p:txEl>
                                          </p:spTgt>
                                        </p:tgtEl>
                                        <p:attrNameLst>
                                          <p:attrName>style.visibility</p:attrName>
                                        </p:attrNameLst>
                                      </p:cBhvr>
                                      <p:to>
                                        <p:strVal val="visible"/>
                                      </p:to>
                                    </p:set>
                                    <p:anim calcmode="lin" valueType="num">
                                      <p:cBhvr additive="base">
                                        <p:cTn id="17" dur="500" fill="hold"/>
                                        <p:tgtEl>
                                          <p:spTgt spid="305155">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05155">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305155">
                                            <p:txEl>
                                              <p:pRg st="4" end="4"/>
                                            </p:txEl>
                                          </p:spTgt>
                                        </p:tgtEl>
                                        <p:attrNameLst>
                                          <p:attrName>style.visibility</p:attrName>
                                        </p:attrNameLst>
                                      </p:cBhvr>
                                      <p:to>
                                        <p:strVal val="visible"/>
                                      </p:to>
                                    </p:set>
                                    <p:anim calcmode="lin" valueType="num">
                                      <p:cBhvr additive="base">
                                        <p:cTn id="22" dur="500" fill="hold"/>
                                        <p:tgtEl>
                                          <p:spTgt spid="305155">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0515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4" grpId="0" animBg="1" autoUpdateAnimBg="0"/>
      <p:bldP spid="305155" grpId="0" build="p" autoUpdateAnimBg="0" advAuto="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251520" y="188640"/>
            <a:ext cx="8568951" cy="722313"/>
          </a:xfrm>
          <a:solidFill>
            <a:srgbClr val="FFFF00"/>
          </a:solidFill>
        </p:spPr>
        <p:txBody>
          <a:bodyPr>
            <a:normAutofit fontScale="90000"/>
          </a:bodyPr>
          <a:lstStyle/>
          <a:p>
            <a:pPr eaLnBrk="1" hangingPunct="1"/>
            <a:r>
              <a:rPr lang="it-IT" b="1" dirty="0" smtClean="0">
                <a:solidFill>
                  <a:srgbClr val="FF3300"/>
                </a:solidFill>
              </a:rPr>
              <a:t>Compilazione della dichiarazione</a:t>
            </a:r>
          </a:p>
        </p:txBody>
      </p:sp>
      <p:sp>
        <p:nvSpPr>
          <p:cNvPr id="307203" name="Rectangle 3"/>
          <p:cNvSpPr>
            <a:spLocks noGrp="1" noChangeArrowheads="1"/>
          </p:cNvSpPr>
          <p:nvPr>
            <p:ph type="body" idx="1"/>
          </p:nvPr>
        </p:nvSpPr>
        <p:spPr>
          <a:xfrm>
            <a:off x="250825" y="1600200"/>
            <a:ext cx="8435975" cy="4530725"/>
          </a:xfrm>
        </p:spPr>
        <p:txBody>
          <a:bodyPr>
            <a:normAutofit/>
          </a:bodyPr>
          <a:lstStyle/>
          <a:p>
            <a:pPr marL="0" indent="0" algn="just" eaLnBrk="1" hangingPunct="1">
              <a:buFont typeface="Wingdings" pitchFamily="2" charset="2"/>
              <a:buNone/>
            </a:pPr>
            <a:r>
              <a:rPr lang="it-IT" sz="4800" b="1" dirty="0" smtClean="0">
                <a:solidFill>
                  <a:srgbClr val="3333FF"/>
                </a:solidFill>
              </a:rPr>
              <a:t>Se l’associazione ha preso la partita IVA deve effettuare la dichiarazione anche se nel corso dell’esercizio non ha emesso alcuna fattura</a:t>
            </a:r>
            <a:endParaRPr lang="it-IT" sz="3600" b="1" dirty="0" smtClean="0">
              <a:solidFill>
                <a:srgbClr val="3333FF"/>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07202"/>
                                        </p:tgtEl>
                                        <p:attrNameLst>
                                          <p:attrName>style.visibility</p:attrName>
                                        </p:attrNameLst>
                                      </p:cBhvr>
                                      <p:to>
                                        <p:strVal val="visible"/>
                                      </p:to>
                                    </p:set>
                                    <p:anim calcmode="lin" valueType="num">
                                      <p:cBhvr additive="base">
                                        <p:cTn id="7" dur="500" fill="hold"/>
                                        <p:tgtEl>
                                          <p:spTgt spid="307202"/>
                                        </p:tgtEl>
                                        <p:attrNameLst>
                                          <p:attrName>ppt_x</p:attrName>
                                        </p:attrNameLst>
                                      </p:cBhvr>
                                      <p:tavLst>
                                        <p:tav tm="0">
                                          <p:val>
                                            <p:strVal val="0-#ppt_w/2"/>
                                          </p:val>
                                        </p:tav>
                                        <p:tav tm="100000">
                                          <p:val>
                                            <p:strVal val="#ppt_x"/>
                                          </p:val>
                                        </p:tav>
                                      </p:tavLst>
                                    </p:anim>
                                    <p:anim calcmode="lin" valueType="num">
                                      <p:cBhvr additive="base">
                                        <p:cTn id="8" dur="500" fill="hold"/>
                                        <p:tgtEl>
                                          <p:spTgt spid="30720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307203">
                                            <p:txEl>
                                              <p:pRg st="0" end="0"/>
                                            </p:txEl>
                                          </p:spTgt>
                                        </p:tgtEl>
                                        <p:attrNameLst>
                                          <p:attrName>style.visibility</p:attrName>
                                        </p:attrNameLst>
                                      </p:cBhvr>
                                      <p:to>
                                        <p:strVal val="visible"/>
                                      </p:to>
                                    </p:set>
                                    <p:anim calcmode="lin" valueType="num">
                                      <p:cBhvr additive="base">
                                        <p:cTn id="12" dur="500" fill="hold"/>
                                        <p:tgtEl>
                                          <p:spTgt spid="30720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0720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2" grpId="0" animBg="1" autoUpdateAnimBg="0"/>
      <p:bldP spid="307203" grpId="0" build="p" autoUpdateAnimBg="0"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a:ln>
            <a:solidFill>
              <a:schemeClr val="accent1"/>
            </a:solidFill>
          </a:ln>
        </p:spPr>
        <p:txBody>
          <a:bodyPr/>
          <a:lstStyle/>
          <a:p>
            <a:r>
              <a:rPr lang="it-IT" b="1" dirty="0" smtClean="0">
                <a:solidFill>
                  <a:srgbClr val="FF0000"/>
                </a:solidFill>
              </a:rPr>
              <a:t>mercato</a:t>
            </a:r>
            <a:endParaRPr lang="it-IT" b="1" dirty="0">
              <a:solidFill>
                <a:srgbClr val="FF0000"/>
              </a:solidFill>
            </a:endParaRPr>
          </a:p>
        </p:txBody>
      </p:sp>
      <p:pic>
        <p:nvPicPr>
          <p:cNvPr id="67586" name="Picture 2" descr="http://tuttoggi.info/wp-content/uploads/2014/12/calciomercato-soldi-622x396.jpg"/>
          <p:cNvPicPr>
            <a:picLocks noChangeAspect="1" noChangeArrowheads="1"/>
          </p:cNvPicPr>
          <p:nvPr/>
        </p:nvPicPr>
        <p:blipFill>
          <a:blip r:embed="rId2" cstate="print"/>
          <a:srcRect/>
          <a:stretch>
            <a:fillRect/>
          </a:stretch>
        </p:blipFill>
        <p:spPr bwMode="auto">
          <a:xfrm>
            <a:off x="2123728" y="1196752"/>
            <a:ext cx="5924550" cy="3771901"/>
          </a:xfrm>
          <a:prstGeom prst="rect">
            <a:avLst/>
          </a:prstGeom>
          <a:noFill/>
        </p:spPr>
      </p:pic>
      <p:sp>
        <p:nvSpPr>
          <p:cNvPr id="5" name="Rettangolo 4"/>
          <p:cNvSpPr/>
          <p:nvPr/>
        </p:nvSpPr>
        <p:spPr>
          <a:xfrm>
            <a:off x="179512" y="5157192"/>
            <a:ext cx="8640960" cy="1077218"/>
          </a:xfrm>
          <a:prstGeom prst="rect">
            <a:avLst/>
          </a:prstGeom>
        </p:spPr>
        <p:txBody>
          <a:bodyPr wrap="square">
            <a:spAutoFit/>
          </a:bodyPr>
          <a:lstStyle/>
          <a:p>
            <a:pPr algn="ctr"/>
            <a:r>
              <a:rPr lang="it-IT" sz="3200" b="1" i="1" dirty="0" smtClean="0">
                <a:solidFill>
                  <a:srgbClr val="FF0000"/>
                </a:solidFill>
              </a:rPr>
              <a:t>Premio di addestramento e formazione tecnica  per il trasferimento a società professionistica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74638"/>
            <a:ext cx="8712968" cy="1143000"/>
          </a:xfrm>
          <a:solidFill>
            <a:srgbClr val="FFFF00"/>
          </a:solidFill>
        </p:spPr>
        <p:txBody>
          <a:bodyPr/>
          <a:lstStyle/>
          <a:p>
            <a:r>
              <a:rPr lang="it-IT" b="1" dirty="0" smtClean="0">
                <a:solidFill>
                  <a:srgbClr val="FF0000"/>
                </a:solidFill>
              </a:rPr>
              <a:t>Da ASD a Società professionistica</a:t>
            </a:r>
            <a:endParaRPr lang="it-IT" b="1" dirty="0">
              <a:solidFill>
                <a:srgbClr val="FF0000"/>
              </a:solidFill>
            </a:endParaRPr>
          </a:p>
        </p:txBody>
      </p:sp>
      <p:sp>
        <p:nvSpPr>
          <p:cNvPr id="4" name="Rettangolo 3"/>
          <p:cNvSpPr/>
          <p:nvPr/>
        </p:nvSpPr>
        <p:spPr>
          <a:xfrm>
            <a:off x="251520" y="1556792"/>
            <a:ext cx="8640960" cy="5078313"/>
          </a:xfrm>
          <a:prstGeom prst="rect">
            <a:avLst/>
          </a:prstGeom>
          <a:solidFill>
            <a:srgbClr val="FFFF99"/>
          </a:solidFill>
        </p:spPr>
        <p:txBody>
          <a:bodyPr wrap="square">
            <a:spAutoFit/>
          </a:bodyPr>
          <a:lstStyle/>
          <a:p>
            <a:pPr algn="just"/>
            <a:r>
              <a:rPr lang="it-IT" sz="3600" b="1" dirty="0" smtClean="0">
                <a:solidFill>
                  <a:schemeClr val="accent6">
                    <a:lumMod val="50000"/>
                  </a:schemeClr>
                </a:solidFill>
                <a:latin typeface="Arial" pitchFamily="34" charset="0"/>
                <a:cs typeface="Arial" pitchFamily="34" charset="0"/>
              </a:rPr>
              <a:t>Quando un atleta dilettante stipula un contratto con una società professionistica quest’ultima può essere tenuta a versare professionistica, all’ASD un premio di addestramento e formazione tecnica, a fronte delle spese sostenute per la preparazione e formazione dell’atleta.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116632"/>
            <a:ext cx="8712968" cy="778098"/>
          </a:xfrm>
          <a:solidFill>
            <a:srgbClr val="FFFF00"/>
          </a:solidFill>
        </p:spPr>
        <p:txBody>
          <a:bodyPr/>
          <a:lstStyle/>
          <a:p>
            <a:r>
              <a:rPr lang="it-IT" b="1" dirty="0" smtClean="0">
                <a:solidFill>
                  <a:srgbClr val="FF0000"/>
                </a:solidFill>
              </a:rPr>
              <a:t>Da ASD a Società professionistica</a:t>
            </a:r>
            <a:endParaRPr lang="it-IT" b="1" dirty="0">
              <a:solidFill>
                <a:srgbClr val="FF0000"/>
              </a:solidFill>
            </a:endParaRPr>
          </a:p>
        </p:txBody>
      </p:sp>
      <p:sp>
        <p:nvSpPr>
          <p:cNvPr id="4" name="Rettangolo 3"/>
          <p:cNvSpPr/>
          <p:nvPr/>
        </p:nvSpPr>
        <p:spPr>
          <a:xfrm>
            <a:off x="251520" y="1412776"/>
            <a:ext cx="8640960" cy="1384995"/>
          </a:xfrm>
          <a:prstGeom prst="rect">
            <a:avLst/>
          </a:prstGeom>
          <a:solidFill>
            <a:srgbClr val="FFFF99"/>
          </a:solidFill>
        </p:spPr>
        <p:txBody>
          <a:bodyPr wrap="square">
            <a:spAutoFit/>
          </a:bodyPr>
          <a:lstStyle/>
          <a:p>
            <a:pPr algn="just"/>
            <a:r>
              <a:rPr lang="it-IT" sz="2800" b="1" dirty="0" smtClean="0">
                <a:solidFill>
                  <a:schemeClr val="accent6">
                    <a:lumMod val="50000"/>
                  </a:schemeClr>
                </a:solidFill>
                <a:latin typeface="Arial" pitchFamily="34" charset="0"/>
                <a:cs typeface="Arial" pitchFamily="34" charset="0"/>
              </a:rPr>
              <a:t>Il premio di addestramento e formazione tecnica è esente da IVA </a:t>
            </a:r>
            <a:r>
              <a:rPr lang="it-IT" sz="2800" i="1" dirty="0" smtClean="0">
                <a:solidFill>
                  <a:schemeClr val="accent6">
                    <a:lumMod val="50000"/>
                  </a:schemeClr>
                </a:solidFill>
                <a:latin typeface="Arial" pitchFamily="34" charset="0"/>
                <a:cs typeface="Arial" pitchFamily="34" charset="0"/>
              </a:rPr>
              <a:t>per le ASD anche se non hanno optato per la Legge n. 398/1991</a:t>
            </a:r>
            <a:endParaRPr lang="it-IT" sz="2800" b="1" i="1" dirty="0" smtClean="0">
              <a:solidFill>
                <a:schemeClr val="accent6">
                  <a:lumMod val="50000"/>
                </a:schemeClr>
              </a:solidFill>
              <a:latin typeface="Arial" pitchFamily="34" charset="0"/>
              <a:cs typeface="Arial" pitchFamily="34" charset="0"/>
            </a:endParaRPr>
          </a:p>
        </p:txBody>
      </p:sp>
      <p:sp>
        <p:nvSpPr>
          <p:cNvPr id="5" name="Rettangolo 4"/>
          <p:cNvSpPr/>
          <p:nvPr/>
        </p:nvSpPr>
        <p:spPr>
          <a:xfrm>
            <a:off x="2843808" y="836712"/>
            <a:ext cx="3168352" cy="576064"/>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it-IT" sz="3200" b="1" dirty="0" smtClean="0"/>
              <a:t>Trattamento iva </a:t>
            </a:r>
            <a:endParaRPr lang="it-IT" sz="3200" b="1" dirty="0"/>
          </a:p>
        </p:txBody>
      </p:sp>
      <p:pic>
        <p:nvPicPr>
          <p:cNvPr id="145410" name="Picture 2" descr="I:\2014.01.14 COPIA\GIF ANIMATE\GIF MARCO\002.foto.JPG"/>
          <p:cNvPicPr>
            <a:picLocks noChangeAspect="1" noChangeArrowheads="1"/>
          </p:cNvPicPr>
          <p:nvPr/>
        </p:nvPicPr>
        <p:blipFill>
          <a:blip r:embed="rId2" cstate="print"/>
          <a:srcRect/>
          <a:stretch>
            <a:fillRect/>
          </a:stretch>
        </p:blipFill>
        <p:spPr bwMode="auto">
          <a:xfrm>
            <a:off x="5724128" y="2708920"/>
            <a:ext cx="3055888" cy="2282366"/>
          </a:xfrm>
          <a:prstGeom prst="rect">
            <a:avLst/>
          </a:prstGeom>
          <a:noFill/>
        </p:spPr>
      </p:pic>
      <p:sp>
        <p:nvSpPr>
          <p:cNvPr id="6" name="Fumetto 2 5"/>
          <p:cNvSpPr/>
          <p:nvPr/>
        </p:nvSpPr>
        <p:spPr>
          <a:xfrm>
            <a:off x="2843808" y="2780928"/>
            <a:ext cx="3096344" cy="1440160"/>
          </a:xfrm>
          <a:prstGeom prst="wedgeRoundRectCallout">
            <a:avLst>
              <a:gd name="adj1" fmla="val 94997"/>
              <a:gd name="adj2" fmla="val -40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t>Ce lo dice l’art15 della Legge 91/81</a:t>
            </a:r>
            <a:endParaRPr lang="it-IT" sz="2800" b="1" dirty="0"/>
          </a:p>
        </p:txBody>
      </p:sp>
      <p:cxnSp>
        <p:nvCxnSpPr>
          <p:cNvPr id="8" name="Connettore 1 7"/>
          <p:cNvCxnSpPr/>
          <p:nvPr/>
        </p:nvCxnSpPr>
        <p:spPr>
          <a:xfrm>
            <a:off x="395536" y="2276872"/>
            <a:ext cx="273630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251520" y="4581128"/>
            <a:ext cx="8712968" cy="2062103"/>
          </a:xfrm>
          <a:prstGeom prst="rect">
            <a:avLst/>
          </a:prstGeom>
          <a:solidFill>
            <a:srgbClr val="FF0000"/>
          </a:solidFill>
        </p:spPr>
        <p:txBody>
          <a:bodyPr wrap="square" rtlCol="0">
            <a:spAutoFit/>
          </a:bodyPr>
          <a:lstStyle/>
          <a:p>
            <a:pPr algn="just"/>
            <a:r>
              <a:rPr lang="it-IT" sz="3200" b="1" dirty="0" smtClean="0">
                <a:solidFill>
                  <a:schemeClr val="bg1"/>
                </a:solidFill>
              </a:rPr>
              <a:t>Le somme versate a titolo di premio di addestramento e formazione tecnica, …. sono equiparate alle operazioni esenti dall‘IVA ai sensi dell'art. 10 del DPR n. 633/72</a:t>
            </a:r>
            <a:endParaRPr lang="it-IT" sz="3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5410"/>
                                        </p:tgtEl>
                                        <p:attrNameLst>
                                          <p:attrName>style.visibility</p:attrName>
                                        </p:attrNameLst>
                                      </p:cBhvr>
                                      <p:to>
                                        <p:strVal val="visible"/>
                                      </p:to>
                                    </p:set>
                                    <p:animEffect transition="in" filter="fade">
                                      <p:cBhvr>
                                        <p:cTn id="11" dur="1000"/>
                                        <p:tgtEl>
                                          <p:spTgt spid="14541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p:cNvPicPr>
            <a:picLocks noChangeAspect="1" noChangeArrowheads="1"/>
          </p:cNvPicPr>
          <p:nvPr/>
        </p:nvPicPr>
        <p:blipFill>
          <a:blip r:embed="rId2" cstate="print"/>
          <a:srcRect/>
          <a:stretch>
            <a:fillRect/>
          </a:stretch>
        </p:blipFill>
        <p:spPr bwMode="auto">
          <a:xfrm>
            <a:off x="2123728" y="44624"/>
            <a:ext cx="5048250" cy="1400175"/>
          </a:xfrm>
          <a:prstGeom prst="rect">
            <a:avLst/>
          </a:prstGeom>
          <a:noFill/>
          <a:ln w="9525">
            <a:noFill/>
            <a:miter lim="800000"/>
            <a:headEnd/>
            <a:tailEnd/>
          </a:ln>
        </p:spPr>
      </p:pic>
      <p:sp>
        <p:nvSpPr>
          <p:cNvPr id="4" name="Rettangolo 3"/>
          <p:cNvSpPr/>
          <p:nvPr/>
        </p:nvSpPr>
        <p:spPr>
          <a:xfrm>
            <a:off x="3347864" y="1124744"/>
            <a:ext cx="5282215" cy="523220"/>
          </a:xfrm>
          <a:prstGeom prst="rect">
            <a:avLst/>
          </a:prstGeom>
        </p:spPr>
        <p:txBody>
          <a:bodyPr wrap="none">
            <a:spAutoFit/>
          </a:bodyPr>
          <a:lstStyle/>
          <a:p>
            <a:r>
              <a:rPr lang="it-IT" sz="2800" b="1" dirty="0" smtClean="0"/>
              <a:t>Risoluzione del 07/11/2006 n. 123</a:t>
            </a:r>
            <a:endParaRPr lang="it-IT" sz="2800" b="1" dirty="0"/>
          </a:p>
        </p:txBody>
      </p:sp>
      <p:sp>
        <p:nvSpPr>
          <p:cNvPr id="5" name="Rettangolo 4"/>
          <p:cNvSpPr/>
          <p:nvPr/>
        </p:nvSpPr>
        <p:spPr>
          <a:xfrm>
            <a:off x="107504" y="1457489"/>
            <a:ext cx="8892480" cy="1138773"/>
          </a:xfrm>
          <a:prstGeom prst="rect">
            <a:avLst/>
          </a:prstGeom>
        </p:spPr>
        <p:txBody>
          <a:bodyPr wrap="square">
            <a:spAutoFit/>
          </a:bodyPr>
          <a:lstStyle/>
          <a:p>
            <a:pPr algn="just"/>
            <a:r>
              <a:rPr lang="it-IT" sz="2000" dirty="0" smtClean="0"/>
              <a:t>Oggetto:</a:t>
            </a:r>
          </a:p>
          <a:p>
            <a:pPr algn="just"/>
            <a:r>
              <a:rPr lang="it-IT" sz="2000" dirty="0" smtClean="0"/>
              <a:t>Istanza di interpello - Art.1 della legge n. 398 del 1991 -</a:t>
            </a:r>
            <a:r>
              <a:rPr lang="it-IT" sz="2400" b="1" dirty="0" smtClean="0">
                <a:solidFill>
                  <a:srgbClr val="FF0000"/>
                </a:solidFill>
              </a:rPr>
              <a:t>Superamento nel periodo d'imposta del limite d'importo di 250.000 euro</a:t>
            </a:r>
            <a:endParaRPr lang="it-IT" sz="2000" b="1" dirty="0">
              <a:solidFill>
                <a:srgbClr val="FF0000"/>
              </a:solidFill>
            </a:endParaRPr>
          </a:p>
        </p:txBody>
      </p:sp>
      <p:sp>
        <p:nvSpPr>
          <p:cNvPr id="7" name="Angolo ripiegato 6"/>
          <p:cNvSpPr/>
          <p:nvPr/>
        </p:nvSpPr>
        <p:spPr>
          <a:xfrm>
            <a:off x="251520" y="2636912"/>
            <a:ext cx="8568952" cy="3888432"/>
          </a:xfrm>
          <a:prstGeom prst="foldedCorner">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it-IT" sz="3200" dirty="0" smtClean="0">
                <a:solidFill>
                  <a:schemeClr val="accent6">
                    <a:lumMod val="50000"/>
                  </a:schemeClr>
                </a:solidFill>
              </a:rPr>
              <a:t>con riguardo sia all'IVA sia alle imposte sui redditi, il venir meno durante il periodo d'imposta dei requisiti necessari per l'applicazione dei regimi agevolativi recati dalla </a:t>
            </a:r>
            <a:r>
              <a:rPr lang="it-IT" sz="3200" dirty="0" err="1" smtClean="0">
                <a:solidFill>
                  <a:schemeClr val="accent6">
                    <a:lumMod val="50000"/>
                  </a:schemeClr>
                </a:solidFill>
              </a:rPr>
              <a:t>L.n</a:t>
            </a:r>
            <a:r>
              <a:rPr lang="it-IT" sz="3200" dirty="0" smtClean="0">
                <a:solidFill>
                  <a:schemeClr val="accent6">
                    <a:lumMod val="50000"/>
                  </a:schemeClr>
                </a:solidFill>
              </a:rPr>
              <a:t>.398 </a:t>
            </a:r>
            <a:r>
              <a:rPr lang="it-IT" sz="3200" dirty="0" err="1" smtClean="0">
                <a:solidFill>
                  <a:schemeClr val="accent6">
                    <a:lumMod val="50000"/>
                  </a:schemeClr>
                </a:solidFill>
              </a:rPr>
              <a:t>….</a:t>
            </a:r>
            <a:r>
              <a:rPr lang="it-IT" sz="3200" b="1" dirty="0" err="1" smtClean="0">
                <a:solidFill>
                  <a:schemeClr val="accent6">
                    <a:lumMod val="50000"/>
                  </a:schemeClr>
                </a:solidFill>
                <a:effectLst>
                  <a:outerShdw blurRad="38100" dist="38100" dir="2700000" algn="tl">
                    <a:srgbClr val="000000">
                      <a:alpha val="43137"/>
                    </a:srgbClr>
                  </a:outerShdw>
                </a:effectLst>
              </a:rPr>
              <a:t>determina</a:t>
            </a:r>
            <a:r>
              <a:rPr lang="it-IT" sz="3200" b="1" dirty="0" smtClean="0">
                <a:solidFill>
                  <a:schemeClr val="accent6">
                    <a:lumMod val="50000"/>
                  </a:schemeClr>
                </a:solidFill>
                <a:effectLst>
                  <a:outerShdw blurRad="38100" dist="38100" dir="2700000" algn="tl">
                    <a:srgbClr val="000000">
                      <a:alpha val="43137"/>
                    </a:srgbClr>
                  </a:outerShdw>
                </a:effectLst>
              </a:rPr>
              <a:t> l'applicazione del tributo con le modalità ordinarie dal mese successivo </a:t>
            </a:r>
            <a:r>
              <a:rPr lang="it-IT" sz="3200" dirty="0" smtClean="0">
                <a:solidFill>
                  <a:schemeClr val="accent6">
                    <a:lumMod val="50000"/>
                  </a:schemeClr>
                </a:solidFill>
              </a:rPr>
              <a:t>a quello in cui sono cessati i menzionati requisiti</a:t>
            </a:r>
            <a:endParaRPr lang="it-IT" sz="3200"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116632"/>
            <a:ext cx="8712968" cy="778098"/>
          </a:xfrm>
          <a:solidFill>
            <a:srgbClr val="FFFF00"/>
          </a:solidFill>
        </p:spPr>
        <p:txBody>
          <a:bodyPr/>
          <a:lstStyle/>
          <a:p>
            <a:r>
              <a:rPr lang="it-IT" b="1" dirty="0" smtClean="0">
                <a:solidFill>
                  <a:srgbClr val="FF0000"/>
                </a:solidFill>
              </a:rPr>
              <a:t>Da ASD a Società professionistica</a:t>
            </a:r>
            <a:endParaRPr lang="it-IT" b="1" dirty="0">
              <a:solidFill>
                <a:srgbClr val="FF0000"/>
              </a:solidFill>
            </a:endParaRPr>
          </a:p>
        </p:txBody>
      </p:sp>
      <p:sp>
        <p:nvSpPr>
          <p:cNvPr id="4" name="Rettangolo 3"/>
          <p:cNvSpPr/>
          <p:nvPr/>
        </p:nvSpPr>
        <p:spPr>
          <a:xfrm>
            <a:off x="35496" y="1340768"/>
            <a:ext cx="8964488" cy="2677656"/>
          </a:xfrm>
          <a:prstGeom prst="rect">
            <a:avLst/>
          </a:prstGeom>
          <a:solidFill>
            <a:srgbClr val="FFFF99"/>
          </a:solidFill>
        </p:spPr>
        <p:txBody>
          <a:bodyPr wrap="square">
            <a:spAutoFit/>
          </a:bodyPr>
          <a:lstStyle/>
          <a:p>
            <a:pPr algn="just"/>
            <a:r>
              <a:rPr lang="it-IT" sz="2800" dirty="0" smtClean="0">
                <a:solidFill>
                  <a:schemeClr val="accent6">
                    <a:lumMod val="50000"/>
                  </a:schemeClr>
                </a:solidFill>
                <a:latin typeface="Arial" pitchFamily="34" charset="0"/>
                <a:cs typeface="Arial" pitchFamily="34" charset="0"/>
              </a:rPr>
              <a:t>Ai fini delle imposte sui redditi </a:t>
            </a:r>
            <a:r>
              <a:rPr lang="it-IT" sz="2800" b="1" dirty="0" smtClean="0">
                <a:solidFill>
                  <a:schemeClr val="accent6">
                    <a:lumMod val="50000"/>
                  </a:schemeClr>
                </a:solidFill>
                <a:latin typeface="Arial" pitchFamily="34" charset="0"/>
                <a:cs typeface="Arial" pitchFamily="34" charset="0"/>
              </a:rPr>
              <a:t>è tassabile per le ASD non in 398. </a:t>
            </a:r>
          </a:p>
          <a:p>
            <a:pPr algn="just"/>
            <a:r>
              <a:rPr lang="it-IT" sz="2800" dirty="0" smtClean="0">
                <a:solidFill>
                  <a:schemeClr val="accent6">
                    <a:lumMod val="50000"/>
                  </a:schemeClr>
                </a:solidFill>
                <a:latin typeface="Arial" pitchFamily="34" charset="0"/>
                <a:cs typeface="Arial" pitchFamily="34" charset="0"/>
              </a:rPr>
              <a:t>Invece , per  </a:t>
            </a:r>
            <a:r>
              <a:rPr lang="it-IT" sz="2800" b="1" dirty="0" smtClean="0">
                <a:solidFill>
                  <a:schemeClr val="accent6">
                    <a:lumMod val="50000"/>
                  </a:schemeClr>
                </a:solidFill>
                <a:latin typeface="Arial" pitchFamily="34" charset="0"/>
                <a:cs typeface="Arial" pitchFamily="34" charset="0"/>
              </a:rPr>
              <a:t>le ASD in 398, il premio non concorre alla determinazione del reddito e non nemmeno computato tra i proventi ai fini del limite di € 250.000</a:t>
            </a:r>
            <a:r>
              <a:rPr lang="it-IT" sz="2800" dirty="0" smtClean="0">
                <a:solidFill>
                  <a:schemeClr val="accent6">
                    <a:lumMod val="50000"/>
                  </a:schemeClr>
                </a:solidFill>
                <a:latin typeface="Arial" pitchFamily="34" charset="0"/>
                <a:cs typeface="Arial" pitchFamily="34" charset="0"/>
              </a:rPr>
              <a:t>. 	</a:t>
            </a:r>
          </a:p>
        </p:txBody>
      </p:sp>
      <p:sp>
        <p:nvSpPr>
          <p:cNvPr id="5" name="Rettangolo 4"/>
          <p:cNvSpPr/>
          <p:nvPr/>
        </p:nvSpPr>
        <p:spPr>
          <a:xfrm>
            <a:off x="2843808" y="836712"/>
            <a:ext cx="4176464" cy="4320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it-IT" sz="2800" b="1" dirty="0" smtClean="0"/>
              <a:t>Trattamento reddituale</a:t>
            </a:r>
            <a:endParaRPr lang="it-IT" sz="2800" b="1" dirty="0"/>
          </a:p>
        </p:txBody>
      </p:sp>
      <p:pic>
        <p:nvPicPr>
          <p:cNvPr id="145410" name="Picture 2" descr="I:\2014.01.14 COPIA\GIF ANIMATE\GIF MARCO\002.foto.JPG"/>
          <p:cNvPicPr>
            <a:picLocks noChangeAspect="1" noChangeArrowheads="1"/>
          </p:cNvPicPr>
          <p:nvPr/>
        </p:nvPicPr>
        <p:blipFill>
          <a:blip r:embed="rId2" cstate="print"/>
          <a:srcRect/>
          <a:stretch>
            <a:fillRect/>
          </a:stretch>
        </p:blipFill>
        <p:spPr bwMode="auto">
          <a:xfrm>
            <a:off x="5580112" y="4293096"/>
            <a:ext cx="3055888" cy="2282366"/>
          </a:xfrm>
          <a:prstGeom prst="rect">
            <a:avLst/>
          </a:prstGeom>
          <a:noFill/>
        </p:spPr>
      </p:pic>
      <p:sp>
        <p:nvSpPr>
          <p:cNvPr id="6" name="Fumetto 2 5"/>
          <p:cNvSpPr/>
          <p:nvPr/>
        </p:nvSpPr>
        <p:spPr>
          <a:xfrm>
            <a:off x="2555776" y="4077072"/>
            <a:ext cx="3096344" cy="1440160"/>
          </a:xfrm>
          <a:prstGeom prst="wedgeRoundRectCallout">
            <a:avLst>
              <a:gd name="adj1" fmla="val 94997"/>
              <a:gd name="adj2" fmla="val -40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t>Ce lo dice l’art.3 della Legge 398/91</a:t>
            </a:r>
            <a:endParaRPr lang="it-IT" sz="2800" b="1" dirty="0"/>
          </a:p>
        </p:txBody>
      </p:sp>
      <p:cxnSp>
        <p:nvCxnSpPr>
          <p:cNvPr id="8" name="Connettore 1 7"/>
          <p:cNvCxnSpPr/>
          <p:nvPr/>
        </p:nvCxnSpPr>
        <p:spPr>
          <a:xfrm flipV="1">
            <a:off x="2339752" y="2650272"/>
            <a:ext cx="6552728" cy="7200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flipV="1">
            <a:off x="179512" y="3082320"/>
            <a:ext cx="8712968" cy="7200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179512" y="3514368"/>
            <a:ext cx="864096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179512" y="3946416"/>
            <a:ext cx="144016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45410"/>
                                        </p:tgtEl>
                                        <p:attrNameLst>
                                          <p:attrName>style.visibility</p:attrName>
                                        </p:attrNameLst>
                                      </p:cBhvr>
                                      <p:to>
                                        <p:strVal val="visible"/>
                                      </p:to>
                                    </p:set>
                                    <p:animEffect transition="in" filter="fade">
                                      <p:cBhvr>
                                        <p:cTn id="23" dur="1000"/>
                                        <p:tgtEl>
                                          <p:spTgt spid="145410"/>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74638"/>
            <a:ext cx="8712968" cy="1143000"/>
          </a:xfrm>
          <a:solidFill>
            <a:srgbClr val="FFFF00"/>
          </a:solidFill>
          <a:ln>
            <a:solidFill>
              <a:srgbClr val="FF0000"/>
            </a:solidFill>
          </a:ln>
        </p:spPr>
        <p:txBody>
          <a:bodyPr/>
          <a:lstStyle/>
          <a:p>
            <a:r>
              <a:rPr lang="it-IT" b="1" dirty="0" smtClean="0">
                <a:solidFill>
                  <a:srgbClr val="FF0000"/>
                </a:solidFill>
              </a:rPr>
              <a:t>Da ASD a ASD</a:t>
            </a:r>
            <a:endParaRPr lang="it-IT" b="1" dirty="0">
              <a:solidFill>
                <a:srgbClr val="FF0000"/>
              </a:solidFill>
            </a:endParaRPr>
          </a:p>
        </p:txBody>
      </p:sp>
      <p:sp>
        <p:nvSpPr>
          <p:cNvPr id="4" name="Rettangolo 3"/>
          <p:cNvSpPr/>
          <p:nvPr/>
        </p:nvSpPr>
        <p:spPr>
          <a:xfrm>
            <a:off x="251520" y="1833791"/>
            <a:ext cx="8640960" cy="3416320"/>
          </a:xfrm>
          <a:prstGeom prst="rect">
            <a:avLst/>
          </a:prstGeom>
          <a:solidFill>
            <a:srgbClr val="FFFF99"/>
          </a:solidFill>
          <a:ln>
            <a:solidFill>
              <a:srgbClr val="C00000"/>
            </a:solidFill>
          </a:ln>
        </p:spPr>
        <p:txBody>
          <a:bodyPr wrap="square" anchor="ctr">
            <a:spAutoFit/>
          </a:bodyPr>
          <a:lstStyle/>
          <a:p>
            <a:pPr algn="just"/>
            <a:r>
              <a:rPr lang="it-IT" sz="3600" b="1" dirty="0" smtClean="0">
                <a:solidFill>
                  <a:schemeClr val="accent6">
                    <a:lumMod val="50000"/>
                  </a:schemeClr>
                </a:solidFill>
                <a:latin typeface="Arial" pitchFamily="34" charset="0"/>
                <a:cs typeface="Arial" pitchFamily="34" charset="0"/>
              </a:rPr>
              <a:t>In questo caso la cessione si configura come attività commerciale con  la conseguenza che le  somme  incassate saranno soggette ad IVA con aliquota ordinaria  (22%), oltre che a </a:t>
            </a:r>
            <a:r>
              <a:rPr lang="it-IT" sz="3600" b="1" dirty="0" err="1" smtClean="0">
                <a:solidFill>
                  <a:schemeClr val="accent6">
                    <a:lumMod val="50000"/>
                  </a:schemeClr>
                </a:solidFill>
                <a:latin typeface="Arial" pitchFamily="34" charset="0"/>
                <a:cs typeface="Arial" pitchFamily="34" charset="0"/>
              </a:rPr>
              <a:t>Ires</a:t>
            </a:r>
            <a:r>
              <a:rPr lang="it-IT" sz="3600" b="1" dirty="0" smtClean="0">
                <a:solidFill>
                  <a:schemeClr val="accent6">
                    <a:lumMod val="50000"/>
                  </a:schemeClr>
                </a:solidFill>
                <a:latin typeface="Arial" pitchFamily="34" charset="0"/>
                <a:cs typeface="Arial" pitchFamily="34" charset="0"/>
              </a:rPr>
              <a:t> e Irap.</a:t>
            </a:r>
            <a:r>
              <a:rPr lang="it-IT" sz="3600" b="1" i="1" dirty="0" smtClean="0">
                <a:solidFill>
                  <a:schemeClr val="accent6">
                    <a:lumMod val="50000"/>
                  </a:schemeClr>
                </a:solidFill>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44624"/>
            <a:ext cx="792088" cy="24622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1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Libro soci</a:t>
            </a:r>
            <a:endParaRPr lang="it-IT" sz="1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Picture 2"/>
          <p:cNvPicPr>
            <a:picLocks noChangeAspect="1" noChangeArrowheads="1"/>
          </p:cNvPicPr>
          <p:nvPr/>
        </p:nvPicPr>
        <p:blipFill>
          <a:blip r:embed="rId2" cstate="print"/>
          <a:srcRect/>
          <a:stretch>
            <a:fillRect/>
          </a:stretch>
        </p:blipFill>
        <p:spPr bwMode="auto">
          <a:xfrm>
            <a:off x="179512" y="44624"/>
            <a:ext cx="2743200" cy="1276350"/>
          </a:xfrm>
          <a:prstGeom prst="rect">
            <a:avLst/>
          </a:prstGeom>
          <a:noFill/>
          <a:ln w="9525">
            <a:noFill/>
            <a:miter lim="800000"/>
            <a:headEnd/>
            <a:tailEnd/>
          </a:ln>
        </p:spPr>
      </p:pic>
      <p:pic>
        <p:nvPicPr>
          <p:cNvPr id="67586" name="Picture 2"/>
          <p:cNvPicPr>
            <a:picLocks noChangeAspect="1" noChangeArrowheads="1"/>
          </p:cNvPicPr>
          <p:nvPr/>
        </p:nvPicPr>
        <p:blipFill>
          <a:blip r:embed="rId3" cstate="print"/>
          <a:srcRect/>
          <a:stretch>
            <a:fillRect/>
          </a:stretch>
        </p:blipFill>
        <p:spPr bwMode="auto">
          <a:xfrm>
            <a:off x="3923928" y="116632"/>
            <a:ext cx="1895475" cy="314325"/>
          </a:xfrm>
          <a:prstGeom prst="rect">
            <a:avLst/>
          </a:prstGeom>
          <a:noFill/>
          <a:ln w="9525">
            <a:noFill/>
            <a:miter lim="800000"/>
            <a:headEnd/>
            <a:tailEnd/>
          </a:ln>
        </p:spPr>
      </p:pic>
      <p:pic>
        <p:nvPicPr>
          <p:cNvPr id="67587" name="Picture 3"/>
          <p:cNvPicPr>
            <a:picLocks noChangeAspect="1" noChangeArrowheads="1"/>
          </p:cNvPicPr>
          <p:nvPr/>
        </p:nvPicPr>
        <p:blipFill>
          <a:blip r:embed="rId4" cstate="print"/>
          <a:srcRect/>
          <a:stretch>
            <a:fillRect/>
          </a:stretch>
        </p:blipFill>
        <p:spPr bwMode="auto">
          <a:xfrm>
            <a:off x="6516216" y="260648"/>
            <a:ext cx="2047875" cy="285750"/>
          </a:xfrm>
          <a:prstGeom prst="rect">
            <a:avLst/>
          </a:prstGeom>
          <a:noFill/>
          <a:ln w="9525">
            <a:noFill/>
            <a:miter lim="800000"/>
            <a:headEnd/>
            <a:tailEnd/>
          </a:ln>
        </p:spPr>
      </p:pic>
      <p:sp>
        <p:nvSpPr>
          <p:cNvPr id="9" name="Rettangolo 8"/>
          <p:cNvSpPr/>
          <p:nvPr/>
        </p:nvSpPr>
        <p:spPr>
          <a:xfrm>
            <a:off x="323528" y="1484784"/>
            <a:ext cx="8640960" cy="5016758"/>
          </a:xfrm>
          <a:prstGeom prst="rect">
            <a:avLst/>
          </a:prstGeom>
        </p:spPr>
        <p:txBody>
          <a:bodyPr wrap="square">
            <a:spAutoFit/>
          </a:bodyPr>
          <a:lstStyle/>
          <a:p>
            <a:pPr algn="just"/>
            <a:r>
              <a:rPr lang="it-IT" sz="3200" dirty="0" smtClean="0"/>
              <a:t>…. si può ritenere che  … </a:t>
            </a:r>
            <a:r>
              <a:rPr lang="it-IT" sz="3200" b="1" u="sng" dirty="0" smtClean="0"/>
              <a:t>l’occasionale mancato inserimento</a:t>
            </a:r>
            <a:r>
              <a:rPr lang="it-IT" sz="3200" b="1" dirty="0" smtClean="0"/>
              <a:t> di un dettagliato elenco dei nomi … degli associati nel libro soci</a:t>
            </a:r>
            <a:r>
              <a:rPr lang="it-IT" sz="3200" dirty="0" smtClean="0"/>
              <a:t> </a:t>
            </a:r>
            <a:r>
              <a:rPr lang="it-IT" sz="3200" b="1" dirty="0" smtClean="0">
                <a:effectLst>
                  <a:outerShdw blurRad="38100" dist="38100" dir="2700000" algn="tl">
                    <a:srgbClr val="000000">
                      <a:alpha val="43137"/>
                    </a:srgbClr>
                  </a:outerShdw>
                </a:effectLst>
              </a:rPr>
              <a:t>non costituiscono</a:t>
            </a:r>
            <a:r>
              <a:rPr lang="it-IT" sz="3200" dirty="0" smtClean="0"/>
              <a:t>, singolarmente considerati, elementi  il cui riscontro comporti  necessariamente la </a:t>
            </a:r>
            <a:r>
              <a:rPr lang="it-IT" sz="3200" b="1" u="sng" dirty="0" smtClean="0"/>
              <a:t>decadenza dai benefici recati dalla </a:t>
            </a:r>
            <a:r>
              <a:rPr lang="it-IT" sz="3200" b="1" u="sng" dirty="0" err="1" smtClean="0"/>
              <a:t>L.n.</a:t>
            </a:r>
            <a:r>
              <a:rPr lang="it-IT" sz="3200" b="1" u="sng" dirty="0" smtClean="0"/>
              <a:t> 398</a:t>
            </a:r>
            <a:r>
              <a:rPr lang="it-IT" sz="3200" dirty="0" smtClean="0"/>
              <a:t> </a:t>
            </a:r>
            <a:r>
              <a:rPr lang="it-IT" sz="3200" dirty="0" smtClean="0">
                <a:effectLst>
                  <a:outerShdw blurRad="38100" dist="38100" dir="2700000" algn="tl">
                    <a:srgbClr val="000000">
                      <a:alpha val="43137"/>
                    </a:srgbClr>
                  </a:outerShdw>
                </a:effectLst>
              </a:rPr>
              <a:t>qualora, sulla base di una valutazione globale della operatività dell’associazione, risultino posti in essere </a:t>
            </a:r>
            <a:r>
              <a:rPr lang="it-IT" sz="3200" b="1" dirty="0" smtClean="0">
                <a:effectLst>
                  <a:outerShdw blurRad="38100" dist="38100" dir="2700000" algn="tl">
                    <a:srgbClr val="000000">
                      <a:alpha val="43137"/>
                    </a:srgbClr>
                  </a:outerShdw>
                </a:effectLst>
              </a:rPr>
              <a:t>comportamenti che garantiscano il raggiungimento delle medesime finalità</a:t>
            </a:r>
            <a:r>
              <a:rPr lang="it-IT" sz="3200" dirty="0" smtClean="0">
                <a:effectLst>
                  <a:outerShdw blurRad="38100" dist="38100" dir="2700000" algn="tl">
                    <a:srgbClr val="000000">
                      <a:alpha val="43137"/>
                    </a:srgbClr>
                  </a:outerShdw>
                </a:effectLst>
              </a:rPr>
              <a:t>.</a:t>
            </a:r>
            <a:endParaRPr lang="it-IT" sz="3200" dirty="0">
              <a:effectLst>
                <a:outerShdw blurRad="38100" dist="38100" dir="2700000" algn="tl">
                  <a:srgbClr val="000000">
                    <a:alpha val="43137"/>
                  </a:srgbClr>
                </a:outerShdw>
              </a:effectLst>
            </a:endParaRPr>
          </a:p>
        </p:txBody>
      </p:sp>
      <p:sp>
        <p:nvSpPr>
          <p:cNvPr id="10" name="CasellaDiTesto 9"/>
          <p:cNvSpPr txBox="1"/>
          <p:nvPr/>
        </p:nvSpPr>
        <p:spPr>
          <a:xfrm>
            <a:off x="3779912" y="692696"/>
            <a:ext cx="2160240" cy="523220"/>
          </a:xfrm>
          <a:prstGeom prst="rect">
            <a:avLst/>
          </a:prstGeom>
          <a:noFill/>
        </p:spPr>
        <p:txBody>
          <a:bodyPr wrap="square" rtlCol="0">
            <a:spAutoFit/>
          </a:bodyPr>
          <a:lstStyle/>
          <a:p>
            <a:pPr algn="ctr"/>
            <a:r>
              <a:rPr lang="it-IT" sz="2800" b="1" dirty="0" smtClean="0"/>
              <a:t>Pag.11</a:t>
            </a:r>
            <a:endParaRPr lang="it-IT" sz="28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l="15521" t="16699" r="54779" b="61891"/>
          <a:stretch>
            <a:fillRect/>
          </a:stretch>
        </p:blipFill>
        <p:spPr bwMode="auto">
          <a:xfrm>
            <a:off x="179512" y="404664"/>
            <a:ext cx="2376488" cy="1044575"/>
          </a:xfrm>
          <a:prstGeom prst="rect">
            <a:avLst/>
          </a:prstGeom>
          <a:noFill/>
          <a:ln w="9525">
            <a:noFill/>
            <a:miter lim="800000"/>
            <a:headEnd/>
            <a:tailEnd/>
          </a:ln>
        </p:spPr>
      </p:pic>
      <p:sp>
        <p:nvSpPr>
          <p:cNvPr id="3" name="Rettangolo 5"/>
          <p:cNvSpPr>
            <a:spLocks noChangeArrowheads="1"/>
          </p:cNvSpPr>
          <p:nvPr/>
        </p:nvSpPr>
        <p:spPr bwMode="auto">
          <a:xfrm>
            <a:off x="179512" y="1916832"/>
            <a:ext cx="2700337" cy="336550"/>
          </a:xfrm>
          <a:prstGeom prst="rect">
            <a:avLst/>
          </a:prstGeom>
          <a:solidFill>
            <a:schemeClr val="bg1"/>
          </a:solidFill>
          <a:ln w="9525">
            <a:noFill/>
            <a:miter lim="800000"/>
            <a:headEnd/>
            <a:tailEnd/>
          </a:ln>
        </p:spPr>
        <p:txBody>
          <a:bodyPr>
            <a:spAutoFit/>
          </a:bodyPr>
          <a:lstStyle/>
          <a:p>
            <a:r>
              <a:rPr lang="it-IT" sz="1600" b="1" dirty="0">
                <a:latin typeface="Calibri" pitchFamily="34" charset="0"/>
              </a:rPr>
              <a:t>CIRCOLARE N.24/E pag.6</a:t>
            </a:r>
            <a:endParaRPr lang="it-IT" sz="1600" dirty="0">
              <a:latin typeface="Calibri"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323528" y="1412776"/>
            <a:ext cx="2009775" cy="447675"/>
          </a:xfrm>
          <a:prstGeom prst="rect">
            <a:avLst/>
          </a:prstGeom>
          <a:noFill/>
          <a:ln w="9525">
            <a:noFill/>
            <a:miter lim="800000"/>
            <a:headEnd/>
            <a:tailEnd/>
          </a:ln>
        </p:spPr>
      </p:pic>
      <p:pic>
        <p:nvPicPr>
          <p:cNvPr id="7" name="Immagine 8" descr="boh.jpg"/>
          <p:cNvPicPr>
            <a:picLocks noChangeAspect="1"/>
          </p:cNvPicPr>
          <p:nvPr/>
        </p:nvPicPr>
        <p:blipFill>
          <a:blip r:embed="rId4" cstate="print"/>
          <a:srcRect/>
          <a:stretch>
            <a:fillRect/>
          </a:stretch>
        </p:blipFill>
        <p:spPr bwMode="auto">
          <a:xfrm>
            <a:off x="4788024" y="2348880"/>
            <a:ext cx="2663825" cy="1047750"/>
          </a:xfrm>
          <a:prstGeom prst="rect">
            <a:avLst/>
          </a:prstGeom>
          <a:noFill/>
          <a:ln w="9525">
            <a:noFill/>
            <a:miter lim="800000"/>
            <a:headEnd/>
            <a:tailEnd/>
          </a:ln>
        </p:spPr>
      </p:pic>
      <p:sp>
        <p:nvSpPr>
          <p:cNvPr id="8" name="CasellaDiTesto 3"/>
          <p:cNvSpPr>
            <a:spLocks noChangeArrowheads="1"/>
          </p:cNvSpPr>
          <p:nvPr/>
        </p:nvSpPr>
        <p:spPr bwMode="auto">
          <a:xfrm>
            <a:off x="2627784" y="1052736"/>
            <a:ext cx="5904979" cy="1328023"/>
          </a:xfrm>
          <a:prstGeom prst="wedgeRoundRectCallout">
            <a:avLst>
              <a:gd name="adj1" fmla="val -1219"/>
              <a:gd name="adj2" fmla="val 104343"/>
              <a:gd name="adj3" fmla="val 16667"/>
            </a:avLst>
          </a:prstGeom>
          <a:solidFill>
            <a:srgbClr val="FFFFCC"/>
          </a:solidFill>
          <a:ln w="9525">
            <a:solidFill>
              <a:srgbClr val="0000FF"/>
            </a:solidFill>
            <a:miter lim="800000"/>
            <a:headEnd/>
            <a:tailEnd/>
          </a:ln>
        </p:spPr>
        <p:txBody>
          <a:bodyPr wrap="square">
            <a:spAutoFit/>
          </a:bodyPr>
          <a:lstStyle/>
          <a:p>
            <a:pPr algn="just"/>
            <a:r>
              <a:rPr lang="it-IT" sz="2400" b="1" dirty="0">
                <a:solidFill>
                  <a:srgbClr val="3333FF"/>
                </a:solidFill>
                <a:latin typeface="Calibri" pitchFamily="34" charset="0"/>
              </a:rPr>
              <a:t>Sono </a:t>
            </a:r>
            <a:r>
              <a:rPr lang="it-IT" sz="2400" b="1" dirty="0" smtClean="0">
                <a:solidFill>
                  <a:srgbClr val="3333FF"/>
                </a:solidFill>
                <a:latin typeface="Calibri" pitchFamily="34" charset="0"/>
              </a:rPr>
              <a:t>obbligati </a:t>
            </a:r>
            <a:r>
              <a:rPr lang="it-IT" sz="2400" b="1" dirty="0">
                <a:solidFill>
                  <a:srgbClr val="3333FF"/>
                </a:solidFill>
                <a:latin typeface="Calibri" pitchFamily="34" charset="0"/>
              </a:rPr>
              <a:t>alla </a:t>
            </a:r>
            <a:r>
              <a:rPr lang="it-IT" sz="2400" b="1" dirty="0" smtClean="0">
                <a:solidFill>
                  <a:srgbClr val="3333FF"/>
                </a:solidFill>
                <a:latin typeface="Calibri" pitchFamily="34" charset="0"/>
              </a:rPr>
              <a:t>comunicazione di cui all'art.21 del D.L. n. 78/2010, (SPESOMETRO) </a:t>
            </a:r>
            <a:r>
              <a:rPr lang="it-IT" sz="2400" b="1" dirty="0">
                <a:solidFill>
                  <a:srgbClr val="3333FF"/>
                </a:solidFill>
                <a:latin typeface="Calibri" pitchFamily="34" charset="0"/>
              </a:rPr>
              <a:t>anche </a:t>
            </a:r>
            <a:r>
              <a:rPr lang="it-IT" sz="2400" b="1" dirty="0" smtClean="0">
                <a:solidFill>
                  <a:srgbClr val="3333FF"/>
                </a:solidFill>
                <a:latin typeface="Calibri" pitchFamily="34" charset="0"/>
              </a:rPr>
              <a:t>…:</a:t>
            </a:r>
            <a:endParaRPr lang="it-IT" sz="2400" b="1" dirty="0">
              <a:solidFill>
                <a:srgbClr val="3333FF"/>
              </a:solidFill>
              <a:latin typeface="Calibri" pitchFamily="34" charset="0"/>
            </a:endParaRPr>
          </a:p>
        </p:txBody>
      </p:sp>
      <p:sp>
        <p:nvSpPr>
          <p:cNvPr id="11" name="Rettangolo 10"/>
          <p:cNvSpPr/>
          <p:nvPr/>
        </p:nvSpPr>
        <p:spPr>
          <a:xfrm>
            <a:off x="35496" y="3356992"/>
            <a:ext cx="9072241" cy="1938992"/>
          </a:xfrm>
          <a:prstGeom prst="rect">
            <a:avLst/>
          </a:prstGeom>
          <a:solidFill>
            <a:schemeClr val="accent6">
              <a:lumMod val="20000"/>
              <a:lumOff val="80000"/>
            </a:schemeClr>
          </a:solidFill>
        </p:spPr>
        <p:txBody>
          <a:bodyPr wrap="square">
            <a:spAutoFit/>
          </a:bodyPr>
          <a:lstStyle/>
          <a:p>
            <a:pPr algn="just" fontAlgn="auto">
              <a:spcBef>
                <a:spcPts val="0"/>
              </a:spcBef>
              <a:spcAft>
                <a:spcPts val="0"/>
              </a:spcAft>
              <a:defRPr/>
            </a:pPr>
            <a:r>
              <a:rPr lang="it-IT" sz="4000" b="1" dirty="0">
                <a:solidFill>
                  <a:srgbClr val="3333FF"/>
                </a:solidFill>
                <a:effectLst>
                  <a:outerShdw blurRad="38100" dist="38100" dir="2700000" algn="tl">
                    <a:srgbClr val="000000">
                      <a:alpha val="43137"/>
                    </a:srgbClr>
                  </a:outerShdw>
                </a:effectLst>
                <a:latin typeface="+mn-lt"/>
              </a:rPr>
              <a:t>gli enti non commerciali</a:t>
            </a:r>
            <a:r>
              <a:rPr lang="it-IT" sz="4000" b="1" dirty="0">
                <a:solidFill>
                  <a:srgbClr val="3333FF"/>
                </a:solidFill>
                <a:latin typeface="+mn-lt"/>
              </a:rPr>
              <a:t>, limitatamente alle operazioni effettuate nell’esercizio di attività commerciali </a:t>
            </a:r>
          </a:p>
        </p:txBody>
      </p:sp>
      <p:sp>
        <p:nvSpPr>
          <p:cNvPr id="13" name="Rettangolo 12"/>
          <p:cNvSpPr/>
          <p:nvPr/>
        </p:nvSpPr>
        <p:spPr>
          <a:xfrm>
            <a:off x="3059832" y="188640"/>
            <a:ext cx="3059364" cy="76944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Spesometro</a:t>
            </a:r>
            <a:endParaRPr lang="it-IT"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PROFILO.001.JPG"/>
          <p:cNvPicPr>
            <a:picLocks noChangeAspect="1"/>
          </p:cNvPicPr>
          <p:nvPr/>
        </p:nvPicPr>
        <p:blipFill>
          <a:blip r:embed="rId2" cstate="print"/>
          <a:stretch>
            <a:fillRect/>
          </a:stretch>
        </p:blipFill>
        <p:spPr>
          <a:xfrm>
            <a:off x="3563888" y="3573016"/>
            <a:ext cx="4145733" cy="3096344"/>
          </a:xfrm>
          <a:prstGeom prst="rect">
            <a:avLst/>
          </a:prstGeom>
        </p:spPr>
      </p:pic>
      <p:sp>
        <p:nvSpPr>
          <p:cNvPr id="8" name="CasellaDiTesto 3"/>
          <p:cNvSpPr>
            <a:spLocks noChangeArrowheads="1"/>
          </p:cNvSpPr>
          <p:nvPr/>
        </p:nvSpPr>
        <p:spPr bwMode="auto">
          <a:xfrm>
            <a:off x="323205" y="1052736"/>
            <a:ext cx="8353251" cy="2826306"/>
          </a:xfrm>
          <a:prstGeom prst="wedgeRoundRectCallout">
            <a:avLst>
              <a:gd name="adj1" fmla="val -1219"/>
              <a:gd name="adj2" fmla="val 104343"/>
              <a:gd name="adj3" fmla="val 16667"/>
            </a:avLst>
          </a:prstGeom>
          <a:solidFill>
            <a:srgbClr val="FFFFCC"/>
          </a:solidFill>
          <a:ln w="9525">
            <a:solidFill>
              <a:srgbClr val="0000FF"/>
            </a:solidFill>
            <a:miter lim="800000"/>
            <a:headEnd/>
            <a:tailEnd/>
          </a:ln>
        </p:spPr>
        <p:txBody>
          <a:bodyPr wrap="square">
            <a:spAutoFit/>
          </a:bodyPr>
          <a:lstStyle/>
          <a:p>
            <a:pPr algn="just"/>
            <a:r>
              <a:rPr lang="it-IT" sz="3200" b="1" dirty="0" smtClean="0">
                <a:solidFill>
                  <a:srgbClr val="3333FF"/>
                </a:solidFill>
              </a:rPr>
              <a:t>Perciò anche le Società e le Associazioni Sportive Dilettantistiche, dovranno obbligatoriamente comunicare le operazioni rilevanti ai fini Iva (SPESOMETRO) ed anche se hanno optato per la L.398/91.</a:t>
            </a:r>
            <a:endParaRPr lang="it-IT" sz="3200" b="1" dirty="0">
              <a:solidFill>
                <a:srgbClr val="3333FF"/>
              </a:solidFill>
              <a:latin typeface="Calibri" pitchFamily="34" charset="0"/>
            </a:endParaRPr>
          </a:p>
        </p:txBody>
      </p:sp>
      <p:sp>
        <p:nvSpPr>
          <p:cNvPr id="13" name="Rettangolo 12"/>
          <p:cNvSpPr/>
          <p:nvPr/>
        </p:nvSpPr>
        <p:spPr>
          <a:xfrm>
            <a:off x="3059832" y="188640"/>
            <a:ext cx="3059364" cy="76944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Spesometro</a:t>
            </a:r>
            <a:endParaRPr lang="it-IT"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20151025_122108.jpg"/>
          <p:cNvPicPr>
            <a:picLocks noChangeAspect="1"/>
          </p:cNvPicPr>
          <p:nvPr/>
        </p:nvPicPr>
        <p:blipFill>
          <a:blip r:embed="rId2" cstate="print"/>
          <a:stretch>
            <a:fillRect/>
          </a:stretch>
        </p:blipFill>
        <p:spPr>
          <a:xfrm rot="5400000">
            <a:off x="3724470" y="3904997"/>
            <a:ext cx="3323861" cy="2492896"/>
          </a:xfrm>
          <a:prstGeom prst="rect">
            <a:avLst/>
          </a:prstGeom>
        </p:spPr>
      </p:pic>
      <p:sp>
        <p:nvSpPr>
          <p:cNvPr id="8" name="CasellaDiTesto 3"/>
          <p:cNvSpPr>
            <a:spLocks noChangeArrowheads="1"/>
          </p:cNvSpPr>
          <p:nvPr/>
        </p:nvSpPr>
        <p:spPr bwMode="auto">
          <a:xfrm>
            <a:off x="323205" y="908720"/>
            <a:ext cx="8353251" cy="3915966"/>
          </a:xfrm>
          <a:prstGeom prst="wedgeRoundRectCallout">
            <a:avLst>
              <a:gd name="adj1" fmla="val -295"/>
              <a:gd name="adj2" fmla="val 80993"/>
              <a:gd name="adj3" fmla="val 16667"/>
            </a:avLst>
          </a:prstGeom>
          <a:solidFill>
            <a:srgbClr val="FFFFCC"/>
          </a:solidFill>
          <a:ln w="9525">
            <a:solidFill>
              <a:srgbClr val="0000FF"/>
            </a:solidFill>
            <a:miter lim="800000"/>
            <a:headEnd/>
            <a:tailEnd/>
          </a:ln>
        </p:spPr>
        <p:txBody>
          <a:bodyPr wrap="square">
            <a:spAutoFit/>
          </a:bodyPr>
          <a:lstStyle/>
          <a:p>
            <a:pPr algn="just"/>
            <a:r>
              <a:rPr lang="it-IT" sz="3200" b="1" dirty="0" smtClean="0">
                <a:solidFill>
                  <a:srgbClr val="3333FF"/>
                </a:solidFill>
              </a:rPr>
              <a:t>Mi sorge però un dubbio!</a:t>
            </a:r>
          </a:p>
          <a:p>
            <a:pPr algn="just"/>
            <a:r>
              <a:rPr lang="it-IT" sz="3200" b="1" dirty="0" smtClean="0">
                <a:solidFill>
                  <a:srgbClr val="3333FF"/>
                </a:solidFill>
              </a:rPr>
              <a:t>Per le ASD in 398, c’è l’obbligo di comunicare, oltre alle operazioni attive, anche le informazioni relative alle </a:t>
            </a:r>
            <a:r>
              <a:rPr lang="it-IT" sz="3200" b="1" dirty="0" smtClean="0">
                <a:solidFill>
                  <a:srgbClr val="3333FF"/>
                </a:solidFill>
                <a:effectLst>
                  <a:outerShdw blurRad="38100" dist="38100" dir="2700000" algn="tl">
                    <a:srgbClr val="000000">
                      <a:alpha val="43137"/>
                    </a:srgbClr>
                  </a:outerShdw>
                </a:effectLst>
              </a:rPr>
              <a:t>fatture di acquisto </a:t>
            </a:r>
            <a:r>
              <a:rPr lang="it-IT" sz="3200" b="1" dirty="0" smtClean="0">
                <a:solidFill>
                  <a:srgbClr val="3333FF"/>
                </a:solidFill>
              </a:rPr>
              <a:t>per le quali, in base al particolare regime </a:t>
            </a:r>
            <a:r>
              <a:rPr lang="it-IT" sz="3200" b="1" dirty="0" err="1" smtClean="0">
                <a:solidFill>
                  <a:srgbClr val="3333FF"/>
                </a:solidFill>
              </a:rPr>
              <a:t>agevolativo</a:t>
            </a:r>
            <a:r>
              <a:rPr lang="it-IT" sz="3200" b="1" dirty="0" smtClean="0">
                <a:solidFill>
                  <a:srgbClr val="3333FF"/>
                </a:solidFill>
              </a:rPr>
              <a:t>, non è previsto l’obbligo di registrazione?</a:t>
            </a:r>
            <a:endParaRPr lang="it-IT" sz="3200" b="1" dirty="0">
              <a:solidFill>
                <a:srgbClr val="3333FF"/>
              </a:solidFill>
              <a:latin typeface="Calibri" pitchFamily="34" charset="0"/>
            </a:endParaRPr>
          </a:p>
        </p:txBody>
      </p:sp>
      <p:sp>
        <p:nvSpPr>
          <p:cNvPr id="13" name="Rettangolo 12"/>
          <p:cNvSpPr/>
          <p:nvPr/>
        </p:nvSpPr>
        <p:spPr>
          <a:xfrm>
            <a:off x="3059832" y="44624"/>
            <a:ext cx="3059364" cy="76944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Spesometro</a:t>
            </a:r>
            <a:endParaRPr lang="it-IT"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87824" y="44624"/>
            <a:ext cx="3059364" cy="76944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Spesometro</a:t>
            </a:r>
            <a:endParaRPr lang="it-IT"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 name="Picture 5"/>
          <p:cNvPicPr>
            <a:picLocks noChangeAspect="1" noChangeArrowheads="1"/>
          </p:cNvPicPr>
          <p:nvPr/>
        </p:nvPicPr>
        <p:blipFill>
          <a:blip r:embed="rId2" cstate="print"/>
          <a:srcRect l="15521" t="16699" r="54779" b="61891"/>
          <a:stretch>
            <a:fillRect/>
          </a:stretch>
        </p:blipFill>
        <p:spPr bwMode="auto">
          <a:xfrm>
            <a:off x="179512" y="404664"/>
            <a:ext cx="2376488" cy="1044575"/>
          </a:xfrm>
          <a:prstGeom prst="rect">
            <a:avLst/>
          </a:prstGeom>
          <a:noFill/>
          <a:ln w="9525">
            <a:noFill/>
            <a:miter lim="800000"/>
            <a:headEnd/>
            <a:tailEnd/>
          </a:ln>
        </p:spPr>
      </p:pic>
      <p:sp>
        <p:nvSpPr>
          <p:cNvPr id="4" name="Rettangolo 5"/>
          <p:cNvSpPr>
            <a:spLocks noChangeArrowheads="1"/>
          </p:cNvSpPr>
          <p:nvPr/>
        </p:nvSpPr>
        <p:spPr bwMode="auto">
          <a:xfrm>
            <a:off x="323528" y="1772816"/>
            <a:ext cx="2700337" cy="336550"/>
          </a:xfrm>
          <a:prstGeom prst="rect">
            <a:avLst/>
          </a:prstGeom>
          <a:solidFill>
            <a:schemeClr val="bg1"/>
          </a:solidFill>
          <a:ln w="9525">
            <a:noFill/>
            <a:miter lim="800000"/>
            <a:headEnd/>
            <a:tailEnd/>
          </a:ln>
        </p:spPr>
        <p:txBody>
          <a:bodyPr>
            <a:spAutoFit/>
          </a:bodyPr>
          <a:lstStyle/>
          <a:p>
            <a:r>
              <a:rPr lang="it-IT" sz="1600" b="1" dirty="0" smtClean="0">
                <a:latin typeface="Calibri" pitchFamily="34" charset="0"/>
              </a:rPr>
              <a:t>FAQ del 23.01.2014 pag.1</a:t>
            </a:r>
            <a:endParaRPr lang="it-IT" sz="1600" dirty="0">
              <a:latin typeface="Calibri"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179512" y="1196752"/>
            <a:ext cx="8496945" cy="505459"/>
          </a:xfrm>
          <a:prstGeom prst="rect">
            <a:avLst/>
          </a:prstGeom>
          <a:noFill/>
          <a:ln w="9525">
            <a:noFill/>
            <a:miter lim="800000"/>
            <a:headEnd/>
            <a:tailEnd/>
          </a:ln>
        </p:spPr>
      </p:pic>
      <p:sp>
        <p:nvSpPr>
          <p:cNvPr id="6" name="Rettangolo 5"/>
          <p:cNvSpPr/>
          <p:nvPr/>
        </p:nvSpPr>
        <p:spPr>
          <a:xfrm>
            <a:off x="251520" y="2924944"/>
            <a:ext cx="8640960" cy="2554545"/>
          </a:xfrm>
          <a:prstGeom prst="rect">
            <a:avLst/>
          </a:prstGeom>
        </p:spPr>
        <p:txBody>
          <a:bodyPr wrap="square">
            <a:spAutoFit/>
          </a:bodyPr>
          <a:lstStyle/>
          <a:p>
            <a:pPr algn="just"/>
            <a:r>
              <a:rPr lang="it-IT" sz="3200" dirty="0" err="1" smtClean="0">
                <a:solidFill>
                  <a:srgbClr val="3333FF"/>
                </a:solidFill>
              </a:rPr>
              <a:t>…</a:t>
            </a:r>
            <a:r>
              <a:rPr lang="it-IT" sz="3200" i="1" dirty="0" err="1" smtClean="0">
                <a:solidFill>
                  <a:srgbClr val="3333FF"/>
                </a:solidFill>
              </a:rPr>
              <a:t>i</a:t>
            </a:r>
            <a:r>
              <a:rPr lang="it-IT" sz="3200" i="1" dirty="0" smtClean="0">
                <a:solidFill>
                  <a:srgbClr val="3333FF"/>
                </a:solidFill>
              </a:rPr>
              <a:t> soggetti in 398</a:t>
            </a:r>
            <a:r>
              <a:rPr lang="it-IT" sz="3200" dirty="0" smtClean="0">
                <a:solidFill>
                  <a:srgbClr val="3333FF"/>
                </a:solidFill>
              </a:rPr>
              <a:t>, anche se non sono tenuti alla registrazione analitica delle </a:t>
            </a:r>
            <a:r>
              <a:rPr lang="it-IT" sz="3200" i="1" dirty="0" smtClean="0">
                <a:solidFill>
                  <a:srgbClr val="3333FF"/>
                </a:solidFill>
              </a:rPr>
              <a:t>fatture</a:t>
            </a:r>
            <a:r>
              <a:rPr lang="it-IT" sz="3200" dirty="0" smtClean="0">
                <a:solidFill>
                  <a:srgbClr val="3333FF"/>
                </a:solidFill>
              </a:rPr>
              <a:t> </a:t>
            </a:r>
            <a:r>
              <a:rPr lang="it-IT" sz="3200" i="1" dirty="0" smtClean="0">
                <a:solidFill>
                  <a:srgbClr val="3333FF"/>
                </a:solidFill>
              </a:rPr>
              <a:t>di acquisto</a:t>
            </a:r>
            <a:r>
              <a:rPr lang="it-IT" sz="3200" dirty="0" smtClean="0">
                <a:solidFill>
                  <a:srgbClr val="3333FF"/>
                </a:solidFill>
              </a:rPr>
              <a:t>, </a:t>
            </a:r>
            <a:r>
              <a:rPr lang="it-IT" sz="3200" b="1" dirty="0" smtClean="0">
                <a:solidFill>
                  <a:srgbClr val="3333FF"/>
                </a:solidFill>
                <a:effectLst>
                  <a:outerShdw blurRad="38100" dist="38100" dir="2700000" algn="tl">
                    <a:srgbClr val="000000">
                      <a:alpha val="43137"/>
                    </a:srgbClr>
                  </a:outerShdw>
                </a:effectLst>
              </a:rPr>
              <a:t>devono  </a:t>
            </a:r>
            <a:r>
              <a:rPr lang="it-IT" sz="3200" b="1" i="1" dirty="0" smtClean="0">
                <a:solidFill>
                  <a:srgbClr val="3333FF"/>
                </a:solidFill>
                <a:effectLst>
                  <a:outerShdw blurRad="38100" dist="38100" dir="2700000" algn="tl">
                    <a:srgbClr val="000000">
                      <a:alpha val="43137"/>
                    </a:srgbClr>
                  </a:outerShdw>
                </a:effectLst>
              </a:rPr>
              <a:t>comunque</a:t>
            </a:r>
            <a:r>
              <a:rPr lang="it-IT" sz="3200" b="1" dirty="0" smtClean="0">
                <a:solidFill>
                  <a:srgbClr val="3333FF"/>
                </a:solidFill>
                <a:effectLst>
                  <a:outerShdw blurRad="38100" dist="38100" dir="2700000" algn="tl">
                    <a:srgbClr val="000000">
                      <a:alpha val="43137"/>
                    </a:srgbClr>
                  </a:outerShdw>
                </a:effectLst>
              </a:rPr>
              <a:t> comunicare gli importi relativi agli acquisti di beni e servizi direttamente riferibili all’attività commerciale eventualmente </a:t>
            </a:r>
            <a:r>
              <a:rPr lang="it-IT" sz="3200" b="1" dirty="0" err="1" smtClean="0">
                <a:solidFill>
                  <a:srgbClr val="3333FF"/>
                </a:solidFill>
                <a:effectLst>
                  <a:outerShdw blurRad="38100" dist="38100" dir="2700000" algn="tl">
                    <a:srgbClr val="000000">
                      <a:alpha val="43137"/>
                    </a:srgbClr>
                  </a:outerShdw>
                </a:effectLst>
              </a:rPr>
              <a:t>svolta…</a:t>
            </a:r>
            <a:r>
              <a:rPr lang="it-IT" sz="3200" b="1" dirty="0" smtClean="0">
                <a:solidFill>
                  <a:srgbClr val="3333FF"/>
                </a:solidFill>
                <a:effectLst>
                  <a:outerShdw blurRad="38100" dist="38100" dir="2700000" algn="tl">
                    <a:srgbClr val="000000">
                      <a:alpha val="43137"/>
                    </a:srgbClr>
                  </a:outerShdw>
                </a:effectLst>
              </a:rPr>
              <a:t>.</a:t>
            </a:r>
            <a:endParaRPr lang="it-IT" sz="3200" b="1" dirty="0">
              <a:solidFill>
                <a:srgbClr val="3333FF"/>
              </a:solidFill>
              <a:effectLst>
                <a:outerShdw blurRad="38100" dist="38100" dir="2700000" algn="tl">
                  <a:srgbClr val="000000">
                    <a:alpha val="43137"/>
                  </a:srgbClr>
                </a:outerShdw>
              </a:effectLst>
            </a:endParaRPr>
          </a:p>
        </p:txBody>
      </p:sp>
      <p:sp>
        <p:nvSpPr>
          <p:cNvPr id="7" name="Rettangolo 6"/>
          <p:cNvSpPr/>
          <p:nvPr/>
        </p:nvSpPr>
        <p:spPr>
          <a:xfrm>
            <a:off x="251520" y="2204864"/>
            <a:ext cx="8607036"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tal riguardo l’Agenzia delle Entrate ha chiarito che …</a:t>
            </a:r>
            <a:endParaRPr lang="it-IT"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87824" y="44624"/>
            <a:ext cx="3059364" cy="76944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Spesometro</a:t>
            </a:r>
            <a:endParaRPr lang="it-IT"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Immagine 3" descr="20141202_124332.jpg"/>
          <p:cNvPicPr>
            <a:picLocks noChangeAspect="1"/>
          </p:cNvPicPr>
          <p:nvPr/>
        </p:nvPicPr>
        <p:blipFill>
          <a:blip r:embed="rId2" cstate="print"/>
          <a:stretch>
            <a:fillRect/>
          </a:stretch>
        </p:blipFill>
        <p:spPr>
          <a:xfrm>
            <a:off x="3923928" y="3212976"/>
            <a:ext cx="3995936" cy="2996952"/>
          </a:xfrm>
          <a:prstGeom prst="rect">
            <a:avLst/>
          </a:prstGeom>
        </p:spPr>
      </p:pic>
      <p:sp>
        <p:nvSpPr>
          <p:cNvPr id="5" name="CasellaDiTesto 3"/>
          <p:cNvSpPr>
            <a:spLocks noChangeArrowheads="1"/>
          </p:cNvSpPr>
          <p:nvPr/>
        </p:nvSpPr>
        <p:spPr bwMode="auto">
          <a:xfrm>
            <a:off x="323205" y="908720"/>
            <a:ext cx="8353251" cy="2281476"/>
          </a:xfrm>
          <a:prstGeom prst="wedgeRoundRectCallout">
            <a:avLst>
              <a:gd name="adj1" fmla="val -558"/>
              <a:gd name="adj2" fmla="val 128316"/>
              <a:gd name="adj3" fmla="val 16667"/>
            </a:avLst>
          </a:prstGeom>
          <a:solidFill>
            <a:srgbClr val="FFFFCC"/>
          </a:solidFill>
          <a:ln w="9525">
            <a:solidFill>
              <a:srgbClr val="0000FF"/>
            </a:solidFill>
            <a:miter lim="800000"/>
            <a:headEnd/>
            <a:tailEnd/>
          </a:ln>
        </p:spPr>
        <p:txBody>
          <a:bodyPr wrap="square">
            <a:spAutoFit/>
          </a:bodyPr>
          <a:lstStyle/>
          <a:p>
            <a:pPr algn="just"/>
            <a:r>
              <a:rPr lang="it-IT" sz="3200" b="1" dirty="0" smtClean="0">
                <a:solidFill>
                  <a:srgbClr val="3333FF"/>
                </a:solidFill>
              </a:rPr>
              <a:t>E per le </a:t>
            </a:r>
            <a:r>
              <a:rPr lang="it-IT" sz="3200" b="1" dirty="0" smtClean="0">
                <a:solidFill>
                  <a:srgbClr val="3333FF"/>
                </a:solidFill>
                <a:effectLst>
                  <a:outerShdw blurRad="38100" dist="38100" dir="2700000" algn="tl">
                    <a:srgbClr val="000000">
                      <a:alpha val="43137"/>
                    </a:srgbClr>
                  </a:outerShdw>
                </a:effectLst>
              </a:rPr>
              <a:t>fatture </a:t>
            </a:r>
            <a:r>
              <a:rPr lang="it-IT" sz="3200" b="1" dirty="0" smtClean="0">
                <a:solidFill>
                  <a:srgbClr val="3333FF"/>
                </a:solidFill>
              </a:rPr>
              <a:t>relative all’acquisto di beni e servizi ad uso </a:t>
            </a:r>
            <a:r>
              <a:rPr lang="it-IT" sz="3200" b="1" dirty="0" smtClean="0">
                <a:solidFill>
                  <a:srgbClr val="3333FF"/>
                </a:solidFill>
                <a:effectLst>
                  <a:outerShdw blurRad="38100" dist="38100" dir="2700000" algn="tl">
                    <a:srgbClr val="000000">
                      <a:alpha val="43137"/>
                    </a:srgbClr>
                  </a:outerShdw>
                </a:effectLst>
              </a:rPr>
              <a:t>promiscuo</a:t>
            </a:r>
            <a:r>
              <a:rPr lang="it-IT" sz="3200" b="1" dirty="0" smtClean="0">
                <a:solidFill>
                  <a:srgbClr val="3333FF"/>
                </a:solidFill>
              </a:rPr>
              <a:t> e cioè sia per l’attività commerciale che per quella istituzionale, come mi comporto? Quali dati devo comunicare?</a:t>
            </a:r>
            <a:endParaRPr lang="it-IT" sz="3200" b="1" dirty="0">
              <a:solidFill>
                <a:srgbClr val="3333FF"/>
              </a:solidFill>
              <a:latin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87824" y="44624"/>
            <a:ext cx="3059364" cy="76944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Spesometro</a:t>
            </a:r>
            <a:endParaRPr lang="it-IT"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 name="Picture 5"/>
          <p:cNvPicPr>
            <a:picLocks noChangeAspect="1" noChangeArrowheads="1"/>
          </p:cNvPicPr>
          <p:nvPr/>
        </p:nvPicPr>
        <p:blipFill>
          <a:blip r:embed="rId2" cstate="print"/>
          <a:srcRect l="15521" t="16699" r="54779" b="61891"/>
          <a:stretch>
            <a:fillRect/>
          </a:stretch>
        </p:blipFill>
        <p:spPr bwMode="auto">
          <a:xfrm>
            <a:off x="179512" y="404664"/>
            <a:ext cx="2376488" cy="1044575"/>
          </a:xfrm>
          <a:prstGeom prst="rect">
            <a:avLst/>
          </a:prstGeom>
          <a:noFill/>
          <a:ln w="9525">
            <a:noFill/>
            <a:miter lim="800000"/>
            <a:headEnd/>
            <a:tailEnd/>
          </a:ln>
        </p:spPr>
      </p:pic>
      <p:sp>
        <p:nvSpPr>
          <p:cNvPr id="4" name="Rettangolo 5"/>
          <p:cNvSpPr>
            <a:spLocks noChangeArrowheads="1"/>
          </p:cNvSpPr>
          <p:nvPr/>
        </p:nvSpPr>
        <p:spPr bwMode="auto">
          <a:xfrm>
            <a:off x="323528" y="1628800"/>
            <a:ext cx="2700337" cy="336550"/>
          </a:xfrm>
          <a:prstGeom prst="rect">
            <a:avLst/>
          </a:prstGeom>
          <a:solidFill>
            <a:schemeClr val="bg1"/>
          </a:solidFill>
          <a:ln w="9525">
            <a:noFill/>
            <a:miter lim="800000"/>
            <a:headEnd/>
            <a:tailEnd/>
          </a:ln>
        </p:spPr>
        <p:txBody>
          <a:bodyPr>
            <a:spAutoFit/>
          </a:bodyPr>
          <a:lstStyle/>
          <a:p>
            <a:r>
              <a:rPr lang="it-IT" sz="1600" b="1" dirty="0" smtClean="0">
                <a:latin typeface="Calibri" pitchFamily="34" charset="0"/>
              </a:rPr>
              <a:t>FAQ del 23.01.2014 pag.2</a:t>
            </a:r>
            <a:endParaRPr lang="it-IT" sz="1600" dirty="0">
              <a:latin typeface="Calibri"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179512" y="1196752"/>
            <a:ext cx="8496945" cy="505459"/>
          </a:xfrm>
          <a:prstGeom prst="rect">
            <a:avLst/>
          </a:prstGeom>
          <a:noFill/>
          <a:ln w="9525">
            <a:noFill/>
            <a:miter lim="800000"/>
            <a:headEnd/>
            <a:tailEnd/>
          </a:ln>
        </p:spPr>
      </p:pic>
      <p:sp>
        <p:nvSpPr>
          <p:cNvPr id="6" name="Rettangolo 5"/>
          <p:cNvSpPr/>
          <p:nvPr/>
        </p:nvSpPr>
        <p:spPr>
          <a:xfrm>
            <a:off x="251520" y="2924944"/>
            <a:ext cx="8640960" cy="2554545"/>
          </a:xfrm>
          <a:prstGeom prst="rect">
            <a:avLst/>
          </a:prstGeom>
          <a:solidFill>
            <a:srgbClr val="FFFF99"/>
          </a:solidFill>
        </p:spPr>
        <p:txBody>
          <a:bodyPr wrap="square">
            <a:spAutoFit/>
          </a:bodyPr>
          <a:lstStyle/>
          <a:p>
            <a:pPr algn="just"/>
            <a:r>
              <a:rPr lang="it-IT" sz="3200" b="1" dirty="0" smtClean="0">
                <a:solidFill>
                  <a:srgbClr val="3333FF"/>
                </a:solidFill>
              </a:rPr>
              <a:t>… Nel caso in cui le fatture passive si riferiscano ad acquisti relativi sia alle attività istituzionali che a quelle commerciali, </a:t>
            </a:r>
            <a:r>
              <a:rPr lang="it-IT" sz="3200" b="1" dirty="0" smtClean="0">
                <a:solidFill>
                  <a:srgbClr val="3333FF"/>
                </a:solidFill>
                <a:effectLst>
                  <a:outerShdw blurRad="38100" dist="38100" dir="2700000" algn="tl">
                    <a:srgbClr val="000000">
                      <a:alpha val="43137"/>
                    </a:srgbClr>
                  </a:outerShdw>
                </a:effectLst>
              </a:rPr>
              <a:t>l’obbligo si ritiene assolto con l’invio degli importi riguardanti gli acquisti per attività commerciali.</a:t>
            </a:r>
          </a:p>
        </p:txBody>
      </p:sp>
      <p:sp>
        <p:nvSpPr>
          <p:cNvPr id="7" name="Rettangolo 6"/>
          <p:cNvSpPr/>
          <p:nvPr/>
        </p:nvSpPr>
        <p:spPr>
          <a:xfrm>
            <a:off x="546204" y="1844824"/>
            <a:ext cx="8008603" cy="95410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tal riguardo l’Agenzia delle Entrate sempre nelle </a:t>
            </a:r>
          </a:p>
          <a:p>
            <a:pPr algn="ctr"/>
            <a:r>
              <a:rPr lang="it-IT"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FAQ del 23/01/2014 ha chiarito che …</a:t>
            </a:r>
            <a:endParaRPr lang="it-IT"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87824" y="44624"/>
            <a:ext cx="3059364" cy="76944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Spesometro</a:t>
            </a:r>
            <a:endParaRPr lang="it-IT"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 name="Picture 5"/>
          <p:cNvPicPr>
            <a:picLocks noChangeAspect="1" noChangeArrowheads="1"/>
          </p:cNvPicPr>
          <p:nvPr/>
        </p:nvPicPr>
        <p:blipFill>
          <a:blip r:embed="rId2" cstate="print"/>
          <a:srcRect l="15521" t="16699" r="54779" b="61891"/>
          <a:stretch>
            <a:fillRect/>
          </a:stretch>
        </p:blipFill>
        <p:spPr bwMode="auto">
          <a:xfrm>
            <a:off x="179512" y="404664"/>
            <a:ext cx="2376488" cy="1044575"/>
          </a:xfrm>
          <a:prstGeom prst="rect">
            <a:avLst/>
          </a:prstGeom>
          <a:noFill/>
          <a:ln w="9525">
            <a:noFill/>
            <a:miter lim="800000"/>
            <a:headEnd/>
            <a:tailEnd/>
          </a:ln>
        </p:spPr>
      </p:pic>
      <p:sp>
        <p:nvSpPr>
          <p:cNvPr id="4" name="Rettangolo 5"/>
          <p:cNvSpPr>
            <a:spLocks noChangeArrowheads="1"/>
          </p:cNvSpPr>
          <p:nvPr/>
        </p:nvSpPr>
        <p:spPr bwMode="auto">
          <a:xfrm>
            <a:off x="323528" y="1628800"/>
            <a:ext cx="2700337" cy="336550"/>
          </a:xfrm>
          <a:prstGeom prst="rect">
            <a:avLst/>
          </a:prstGeom>
          <a:solidFill>
            <a:schemeClr val="bg1"/>
          </a:solidFill>
          <a:ln w="9525">
            <a:noFill/>
            <a:miter lim="800000"/>
            <a:headEnd/>
            <a:tailEnd/>
          </a:ln>
        </p:spPr>
        <p:txBody>
          <a:bodyPr>
            <a:spAutoFit/>
          </a:bodyPr>
          <a:lstStyle/>
          <a:p>
            <a:r>
              <a:rPr lang="it-IT" sz="1600" b="1" dirty="0" smtClean="0">
                <a:latin typeface="Calibri" pitchFamily="34" charset="0"/>
              </a:rPr>
              <a:t>FAQ del 23.01.2014 pag.2</a:t>
            </a:r>
            <a:endParaRPr lang="it-IT" sz="1600" dirty="0">
              <a:latin typeface="Calibri"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179512" y="1196752"/>
            <a:ext cx="8496945" cy="505459"/>
          </a:xfrm>
          <a:prstGeom prst="rect">
            <a:avLst/>
          </a:prstGeom>
          <a:noFill/>
          <a:ln w="9525">
            <a:noFill/>
            <a:miter lim="800000"/>
            <a:headEnd/>
            <a:tailEnd/>
          </a:ln>
        </p:spPr>
      </p:pic>
      <p:sp>
        <p:nvSpPr>
          <p:cNvPr id="6" name="Rettangolo 5"/>
          <p:cNvSpPr/>
          <p:nvPr/>
        </p:nvSpPr>
        <p:spPr>
          <a:xfrm>
            <a:off x="251520" y="2132856"/>
            <a:ext cx="8640960" cy="2862322"/>
          </a:xfrm>
          <a:prstGeom prst="rect">
            <a:avLst/>
          </a:prstGeom>
          <a:solidFill>
            <a:srgbClr val="FFFF99"/>
          </a:solidFill>
        </p:spPr>
        <p:txBody>
          <a:bodyPr wrap="square">
            <a:spAutoFit/>
          </a:bodyPr>
          <a:lstStyle/>
          <a:p>
            <a:pPr algn="just"/>
            <a:r>
              <a:rPr lang="it-IT" sz="3600" b="1" dirty="0" smtClean="0">
                <a:solidFill>
                  <a:srgbClr val="3333FF"/>
                </a:solidFill>
              </a:rPr>
              <a:t>… Qualora per l’associazione sussistano difficoltà a distinguere gli importi riferiti all’attività commerciale rispetto a quelli riguardanti l’attività istituzionale, </a:t>
            </a:r>
            <a:r>
              <a:rPr lang="it-IT" sz="3600" b="1" dirty="0" smtClean="0">
                <a:solidFill>
                  <a:srgbClr val="3333FF"/>
                </a:solidFill>
                <a:effectLst>
                  <a:outerShdw blurRad="38100" dist="38100" dir="2700000" algn="tl">
                    <a:srgbClr val="000000">
                      <a:alpha val="43137"/>
                    </a:srgbClr>
                  </a:outerShdw>
                </a:effectLst>
              </a:rPr>
              <a:t>è possibile comunicare l’intero importo della fattura</a:t>
            </a:r>
            <a:r>
              <a:rPr lang="it-IT" sz="3600" b="1" dirty="0" smtClean="0">
                <a:solidFill>
                  <a:srgbClr val="3333FF"/>
                </a:solidFill>
              </a:rPr>
              <a:t>. </a:t>
            </a:r>
            <a:r>
              <a:rPr lang="it-IT" sz="3600" b="1" dirty="0" smtClean="0">
                <a:solidFill>
                  <a:srgbClr val="3333FF"/>
                </a:solidFill>
                <a:effectLst>
                  <a:outerShdw blurRad="38100" dist="38100" dir="2700000" algn="tl">
                    <a:srgbClr val="000000">
                      <a:alpha val="43137"/>
                    </a:srgbClr>
                  </a:outerShdw>
                </a:effectLst>
              </a:rPr>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I:\2014.01.14 COPIA\GIF ANIMATE\GIF MARCO\007.MARCO_DUE.jpg"/>
          <p:cNvPicPr>
            <a:picLocks noChangeAspect="1" noChangeArrowheads="1"/>
          </p:cNvPicPr>
          <p:nvPr/>
        </p:nvPicPr>
        <p:blipFill>
          <a:blip r:embed="rId2" cstate="print"/>
          <a:srcRect/>
          <a:stretch>
            <a:fillRect/>
          </a:stretch>
        </p:blipFill>
        <p:spPr bwMode="auto">
          <a:xfrm>
            <a:off x="4283968" y="1457400"/>
            <a:ext cx="3888432" cy="5184576"/>
          </a:xfrm>
          <a:prstGeom prst="rect">
            <a:avLst/>
          </a:prstGeom>
          <a:noFill/>
        </p:spPr>
      </p:pic>
      <p:sp>
        <p:nvSpPr>
          <p:cNvPr id="3" name="Fumetto 2 2"/>
          <p:cNvSpPr/>
          <p:nvPr/>
        </p:nvSpPr>
        <p:spPr>
          <a:xfrm>
            <a:off x="467544" y="404664"/>
            <a:ext cx="5328592" cy="1944216"/>
          </a:xfrm>
          <a:prstGeom prst="wedgeRoundRectCallout">
            <a:avLst>
              <a:gd name="adj1" fmla="val 42383"/>
              <a:gd name="adj2" fmla="val 710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3600" dirty="0" smtClean="0"/>
              <a:t>Ciò comporterà la necessità di determinare due distinti periodi:</a:t>
            </a:r>
            <a:endParaRPr lang="it-IT" sz="3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87824" y="44624"/>
            <a:ext cx="3059364" cy="76944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Spesometro</a:t>
            </a:r>
            <a:endParaRPr lang="it-IT"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 name="Picture 5"/>
          <p:cNvPicPr>
            <a:picLocks noChangeAspect="1" noChangeArrowheads="1"/>
          </p:cNvPicPr>
          <p:nvPr/>
        </p:nvPicPr>
        <p:blipFill>
          <a:blip r:embed="rId2" cstate="print"/>
          <a:srcRect l="15521" t="16699" r="54779" b="61891"/>
          <a:stretch>
            <a:fillRect/>
          </a:stretch>
        </p:blipFill>
        <p:spPr bwMode="auto">
          <a:xfrm>
            <a:off x="179512" y="404664"/>
            <a:ext cx="2376488" cy="1044575"/>
          </a:xfrm>
          <a:prstGeom prst="rect">
            <a:avLst/>
          </a:prstGeom>
          <a:noFill/>
          <a:ln w="9525">
            <a:noFill/>
            <a:miter lim="800000"/>
            <a:headEnd/>
            <a:tailEnd/>
          </a:ln>
        </p:spPr>
      </p:pic>
      <p:sp>
        <p:nvSpPr>
          <p:cNvPr id="4" name="Rettangolo 5"/>
          <p:cNvSpPr>
            <a:spLocks noChangeArrowheads="1"/>
          </p:cNvSpPr>
          <p:nvPr/>
        </p:nvSpPr>
        <p:spPr bwMode="auto">
          <a:xfrm>
            <a:off x="323528" y="1628800"/>
            <a:ext cx="2700337" cy="336550"/>
          </a:xfrm>
          <a:prstGeom prst="rect">
            <a:avLst/>
          </a:prstGeom>
          <a:solidFill>
            <a:schemeClr val="bg1"/>
          </a:solidFill>
          <a:ln w="9525">
            <a:noFill/>
            <a:miter lim="800000"/>
            <a:headEnd/>
            <a:tailEnd/>
          </a:ln>
        </p:spPr>
        <p:txBody>
          <a:bodyPr>
            <a:spAutoFit/>
          </a:bodyPr>
          <a:lstStyle/>
          <a:p>
            <a:r>
              <a:rPr lang="it-IT" sz="1600" b="1" dirty="0" smtClean="0">
                <a:latin typeface="Calibri" pitchFamily="34" charset="0"/>
              </a:rPr>
              <a:t>FAQ del 23.01.2014 pag.2</a:t>
            </a:r>
            <a:endParaRPr lang="it-IT" sz="1600" dirty="0">
              <a:latin typeface="Calibri"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179512" y="1196752"/>
            <a:ext cx="8496945" cy="505459"/>
          </a:xfrm>
          <a:prstGeom prst="rect">
            <a:avLst/>
          </a:prstGeom>
          <a:noFill/>
          <a:ln w="9525">
            <a:noFill/>
            <a:miter lim="800000"/>
            <a:headEnd/>
            <a:tailEnd/>
          </a:ln>
        </p:spPr>
      </p:pic>
      <p:sp>
        <p:nvSpPr>
          <p:cNvPr id="6" name="Rettangolo 5"/>
          <p:cNvSpPr/>
          <p:nvPr/>
        </p:nvSpPr>
        <p:spPr>
          <a:xfrm>
            <a:off x="179512" y="2132856"/>
            <a:ext cx="8640960" cy="4154984"/>
          </a:xfrm>
          <a:prstGeom prst="rect">
            <a:avLst/>
          </a:prstGeom>
          <a:solidFill>
            <a:srgbClr val="FFFF99"/>
          </a:solidFill>
        </p:spPr>
        <p:txBody>
          <a:bodyPr wrap="square">
            <a:spAutoFit/>
          </a:bodyPr>
          <a:lstStyle/>
          <a:p>
            <a:pPr algn="just"/>
            <a:r>
              <a:rPr lang="it-IT" sz="3600" dirty="0" smtClean="0">
                <a:solidFill>
                  <a:srgbClr val="3333FF"/>
                </a:solidFill>
              </a:rPr>
              <a:t>Si evidenzia che </a:t>
            </a:r>
            <a:r>
              <a:rPr lang="it-IT" sz="3600" b="1" u="sng" dirty="0" smtClean="0">
                <a:solidFill>
                  <a:srgbClr val="3333FF"/>
                </a:solidFill>
                <a:effectLst>
                  <a:outerShdw blurRad="38100" dist="38100" dir="2700000" algn="tl">
                    <a:srgbClr val="000000">
                      <a:alpha val="43137"/>
                    </a:srgbClr>
                  </a:outerShdw>
                </a:effectLst>
              </a:rPr>
              <a:t>le spese relative alle utenze </a:t>
            </a:r>
            <a:r>
              <a:rPr lang="it-IT" sz="3600" dirty="0" smtClean="0">
                <a:solidFill>
                  <a:srgbClr val="3333FF"/>
                </a:solidFill>
              </a:rPr>
              <a:t>(</a:t>
            </a:r>
            <a:r>
              <a:rPr lang="it-IT" sz="3600" b="1" dirty="0" smtClean="0">
                <a:solidFill>
                  <a:srgbClr val="3333FF"/>
                </a:solidFill>
              </a:rPr>
              <a:t>elettricità, gas, acqua, telefono</a:t>
            </a:r>
            <a:r>
              <a:rPr lang="it-IT" sz="3600" dirty="0" smtClean="0">
                <a:solidFill>
                  <a:srgbClr val="3333FF"/>
                </a:solidFill>
              </a:rPr>
              <a:t>), che per gli enti non commerciale potrebbero rappresentare la più diffusa ipotesi di oneri promiscui, </a:t>
            </a:r>
            <a:r>
              <a:rPr lang="it-IT" sz="3600" b="1" u="sng" dirty="0" smtClean="0">
                <a:solidFill>
                  <a:srgbClr val="3333FF"/>
                </a:solidFill>
                <a:effectLst>
                  <a:outerShdw blurRad="38100" dist="38100" dir="2700000" algn="tl">
                    <a:srgbClr val="000000">
                      <a:alpha val="43137"/>
                    </a:srgbClr>
                  </a:outerShdw>
                </a:effectLst>
              </a:rPr>
              <a:t>non costituiscono oggetto di comunicazione</a:t>
            </a:r>
            <a:r>
              <a:rPr lang="it-IT" sz="3600" b="1" dirty="0" smtClean="0">
                <a:solidFill>
                  <a:srgbClr val="3333FF"/>
                </a:solidFill>
                <a:effectLst>
                  <a:outerShdw blurRad="38100" dist="38100" dir="2700000" algn="tl">
                    <a:srgbClr val="000000">
                      <a:alpha val="43137"/>
                    </a:srgbClr>
                  </a:outerShdw>
                </a:effectLst>
              </a:rPr>
              <a:t> </a:t>
            </a:r>
          </a:p>
          <a:p>
            <a:pPr algn="just"/>
            <a:r>
              <a:rPr lang="it-IT" sz="2400" dirty="0" smtClean="0"/>
              <a:t>(</a:t>
            </a:r>
            <a:r>
              <a:rPr lang="it-IT" sz="2400" dirty="0" err="1" smtClean="0"/>
              <a:t>vd</a:t>
            </a:r>
            <a:r>
              <a:rPr lang="it-IT" sz="2400" dirty="0" smtClean="0"/>
              <a:t>., provvedimento del Direttore dell’Agenzia delle Entrate</a:t>
            </a:r>
            <a:r>
              <a:rPr lang="it-IT" sz="2400" b="1" dirty="0" smtClean="0">
                <a:solidFill>
                  <a:srgbClr val="3333FF"/>
                </a:solidFill>
                <a:effectLst>
                  <a:outerShdw blurRad="38100" dist="38100" dir="2700000" algn="tl">
                    <a:srgbClr val="000000">
                      <a:alpha val="43137"/>
                    </a:srgbClr>
                  </a:outerShdw>
                </a:effectLst>
              </a:rPr>
              <a:t> </a:t>
            </a:r>
            <a:r>
              <a:rPr lang="it-IT" sz="2400" dirty="0" smtClean="0"/>
              <a:t> del 2/8/2013, par. 4.1)</a:t>
            </a:r>
            <a:endParaRPr lang="it-IT" sz="3600" b="1" dirty="0" smtClean="0">
              <a:solidFill>
                <a:srgbClr val="3333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87824" y="44624"/>
            <a:ext cx="3059364" cy="76944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Spesometro</a:t>
            </a:r>
            <a:endParaRPr lang="it-IT"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Rettangolo 3"/>
          <p:cNvSpPr/>
          <p:nvPr/>
        </p:nvSpPr>
        <p:spPr>
          <a:xfrm>
            <a:off x="2152877" y="692696"/>
            <a:ext cx="483824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it-IT"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scadenza 2016</a:t>
            </a:r>
            <a:endParaRPr lang="it-IT"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Rettangolo 4"/>
          <p:cNvSpPr/>
          <p:nvPr/>
        </p:nvSpPr>
        <p:spPr>
          <a:xfrm>
            <a:off x="251520" y="1988840"/>
            <a:ext cx="8640960" cy="3970318"/>
          </a:xfrm>
          <a:prstGeom prst="rect">
            <a:avLst/>
          </a:prstGeom>
          <a:solidFill>
            <a:srgbClr val="FFFF99"/>
          </a:solidFill>
          <a:ln>
            <a:solidFill>
              <a:srgbClr val="3333FF"/>
            </a:solidFill>
          </a:ln>
        </p:spPr>
        <p:txBody>
          <a:bodyPr wrap="square">
            <a:spAutoFit/>
          </a:bodyPr>
          <a:lstStyle/>
          <a:p>
            <a:pPr algn="just"/>
            <a:r>
              <a:rPr lang="it-IT" sz="3600" dirty="0" smtClean="0">
                <a:solidFill>
                  <a:srgbClr val="3333FF"/>
                </a:solidFill>
              </a:rPr>
              <a:t>Le</a:t>
            </a:r>
            <a:r>
              <a:rPr lang="it-IT" sz="3600" b="1" dirty="0" smtClean="0">
                <a:solidFill>
                  <a:srgbClr val="3333FF"/>
                </a:solidFill>
              </a:rPr>
              <a:t> scadenze </a:t>
            </a:r>
            <a:r>
              <a:rPr lang="it-IT" sz="3600" b="1" dirty="0" err="1" smtClean="0">
                <a:solidFill>
                  <a:srgbClr val="3333FF"/>
                </a:solidFill>
              </a:rPr>
              <a:t>Spesometro</a:t>
            </a:r>
            <a:r>
              <a:rPr lang="it-IT" sz="3600" b="1" dirty="0" smtClean="0">
                <a:solidFill>
                  <a:srgbClr val="3333FF"/>
                </a:solidFill>
              </a:rPr>
              <a:t> 2016,  </a:t>
            </a:r>
            <a:r>
              <a:rPr lang="it-IT" sz="3600" dirty="0" smtClean="0">
                <a:solidFill>
                  <a:srgbClr val="3333FF"/>
                </a:solidFill>
              </a:rPr>
              <a:t>in attesa di conferma da parte dell'Agenzia delle Entrate, dovrebbe essere:</a:t>
            </a:r>
          </a:p>
          <a:p>
            <a:pPr algn="just">
              <a:buFont typeface="Arial" pitchFamily="34" charset="0"/>
              <a:buChar char="•"/>
            </a:pPr>
            <a:r>
              <a:rPr lang="it-IT" sz="3600" dirty="0" smtClean="0">
                <a:solidFill>
                  <a:srgbClr val="3333FF"/>
                </a:solidFill>
              </a:rPr>
              <a:t>Scadenza 10 aprile per i contribuenti mensili;</a:t>
            </a:r>
          </a:p>
          <a:p>
            <a:pPr algn="just">
              <a:buFont typeface="Arial" pitchFamily="34" charset="0"/>
              <a:buChar char="•"/>
            </a:pPr>
            <a:r>
              <a:rPr lang="it-IT" sz="3600" b="1" dirty="0" smtClean="0">
                <a:solidFill>
                  <a:srgbClr val="3333FF"/>
                </a:solidFill>
                <a:effectLst>
                  <a:outerShdw blurRad="38100" dist="38100" dir="2700000" algn="tl">
                    <a:srgbClr val="000000">
                      <a:alpha val="43137"/>
                    </a:srgbClr>
                  </a:outerShdw>
                </a:effectLst>
              </a:rPr>
              <a:t>Scadenza 20 aprile per i contribuenti trimestrali (quindi anche  per le ASD in 398)</a:t>
            </a:r>
            <a:endParaRPr lang="it-IT" sz="3600" b="1" dirty="0">
              <a:solidFill>
                <a:srgbClr val="3333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1520" y="188640"/>
            <a:ext cx="2743200" cy="1276350"/>
          </a:xfrm>
          <a:prstGeom prst="rect">
            <a:avLst/>
          </a:prstGeom>
          <a:noFill/>
          <a:ln w="9525">
            <a:noFill/>
            <a:miter lim="800000"/>
            <a:headEnd/>
            <a:tailEnd/>
          </a:ln>
        </p:spPr>
      </p:pic>
      <p:sp>
        <p:nvSpPr>
          <p:cNvPr id="7" name="Rettangolo 6"/>
          <p:cNvSpPr/>
          <p:nvPr/>
        </p:nvSpPr>
        <p:spPr>
          <a:xfrm>
            <a:off x="251520" y="3190324"/>
            <a:ext cx="8640960" cy="2677656"/>
          </a:xfrm>
          <a:prstGeom prst="rect">
            <a:avLst/>
          </a:prstGeom>
          <a:solidFill>
            <a:srgbClr val="FFFF99"/>
          </a:solidFill>
          <a:ln>
            <a:solidFill>
              <a:srgbClr val="3333FF"/>
            </a:solidFill>
          </a:ln>
        </p:spPr>
        <p:txBody>
          <a:bodyPr wrap="square">
            <a:spAutoFit/>
          </a:bodyPr>
          <a:lstStyle/>
          <a:p>
            <a:pPr algn="just"/>
            <a:r>
              <a:rPr lang="it-IT" sz="2800" dirty="0" smtClean="0">
                <a:solidFill>
                  <a:srgbClr val="3333FF"/>
                </a:solidFill>
              </a:rPr>
              <a:t>… A titolo esemplificativo, </a:t>
            </a:r>
            <a:r>
              <a:rPr lang="it-IT" sz="2800" b="1" dirty="0" smtClean="0">
                <a:solidFill>
                  <a:srgbClr val="FF0000"/>
                </a:solidFill>
              </a:rPr>
              <a:t>fra i soggetti </a:t>
            </a:r>
            <a:r>
              <a:rPr lang="it-IT" sz="2800" b="1" u="sng" dirty="0" smtClean="0">
                <a:solidFill>
                  <a:srgbClr val="FF0000"/>
                </a:solidFill>
                <a:effectLst>
                  <a:outerShdw blurRad="38100" dist="38100" dir="2700000" algn="tl">
                    <a:srgbClr val="000000">
                      <a:alpha val="43137"/>
                    </a:srgbClr>
                  </a:outerShdw>
                </a:effectLst>
              </a:rPr>
              <a:t>esonerati</a:t>
            </a:r>
            <a:r>
              <a:rPr lang="it-IT" sz="2800" b="1" dirty="0" smtClean="0">
                <a:solidFill>
                  <a:srgbClr val="FF0000"/>
                </a:solidFill>
              </a:rPr>
              <a:t> dall’applicazione del meccanismo del </a:t>
            </a:r>
            <a:r>
              <a:rPr lang="it-IT" sz="2800" b="1" u="sng" dirty="0" smtClean="0">
                <a:solidFill>
                  <a:srgbClr val="FF0000"/>
                </a:solidFill>
                <a:effectLst>
                  <a:outerShdw blurRad="38100" dist="38100" dir="2700000" algn="tl">
                    <a:srgbClr val="000000">
                      <a:alpha val="43137"/>
                    </a:srgbClr>
                  </a:outerShdw>
                </a:effectLst>
              </a:rPr>
              <a:t>reverse </a:t>
            </a:r>
            <a:r>
              <a:rPr lang="it-IT" sz="2800" b="1" u="sng" dirty="0" err="1" smtClean="0">
                <a:solidFill>
                  <a:srgbClr val="FF0000"/>
                </a:solidFill>
                <a:effectLst>
                  <a:outerShdw blurRad="38100" dist="38100" dir="2700000" algn="tl">
                    <a:srgbClr val="000000">
                      <a:alpha val="43137"/>
                    </a:srgbClr>
                  </a:outerShdw>
                </a:effectLst>
              </a:rPr>
              <a:t>charge</a:t>
            </a:r>
            <a:r>
              <a:rPr lang="it-IT" sz="2800" b="1" u="sng" dirty="0" smtClean="0">
                <a:solidFill>
                  <a:srgbClr val="FF0000"/>
                </a:solidFill>
                <a:effectLst>
                  <a:outerShdw blurRad="38100" dist="38100" dir="2700000" algn="tl">
                    <a:srgbClr val="000000">
                      <a:alpha val="43137"/>
                    </a:srgbClr>
                  </a:outerShdw>
                </a:effectLst>
              </a:rPr>
              <a:t> </a:t>
            </a:r>
            <a:r>
              <a:rPr lang="it-IT" sz="2800" b="1" dirty="0" smtClean="0">
                <a:solidFill>
                  <a:srgbClr val="FF0000"/>
                </a:solidFill>
              </a:rPr>
              <a:t>rientrano:</a:t>
            </a:r>
            <a:endParaRPr lang="it-IT" sz="2800" b="1" dirty="0" smtClean="0">
              <a:solidFill>
                <a:srgbClr val="3333FF"/>
              </a:solidFill>
            </a:endParaRPr>
          </a:p>
          <a:p>
            <a:pPr algn="just">
              <a:buFontTx/>
              <a:buChar char="-"/>
            </a:pPr>
            <a:r>
              <a:rPr lang="it-IT" sz="2800" dirty="0" smtClean="0">
                <a:solidFill>
                  <a:srgbClr val="3333FF"/>
                </a:solidFill>
              </a:rPr>
              <a:t> ….</a:t>
            </a:r>
          </a:p>
          <a:p>
            <a:pPr algn="just"/>
            <a:r>
              <a:rPr lang="it-IT" sz="2800" dirty="0" smtClean="0">
                <a:solidFill>
                  <a:srgbClr val="3333FF"/>
                </a:solidFill>
              </a:rPr>
              <a:t>- </a:t>
            </a:r>
            <a:r>
              <a:rPr lang="it-IT" sz="2800" b="1" dirty="0" smtClean="0">
                <a:solidFill>
                  <a:srgbClr val="3333FF"/>
                </a:solidFill>
              </a:rPr>
              <a:t>enti che hanno optato per le disposizioni di cui alla legge n. 398 del 1991</a:t>
            </a:r>
            <a:endParaRPr lang="it-IT" sz="2800" dirty="0">
              <a:solidFill>
                <a:srgbClr val="3333FF"/>
              </a:solidFill>
            </a:endParaRPr>
          </a:p>
        </p:txBody>
      </p:sp>
      <p:sp>
        <p:nvSpPr>
          <p:cNvPr id="8" name="Rettangolo 7"/>
          <p:cNvSpPr/>
          <p:nvPr/>
        </p:nvSpPr>
        <p:spPr>
          <a:xfrm>
            <a:off x="6228184" y="5661248"/>
            <a:ext cx="2232248" cy="5040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Paragrafo 2 –pag.10</a:t>
            </a:r>
            <a:endParaRPr lang="it-IT" b="1" dirty="0"/>
          </a:p>
        </p:txBody>
      </p:sp>
      <p:pic>
        <p:nvPicPr>
          <p:cNvPr id="1031" name="Picture 7"/>
          <p:cNvPicPr>
            <a:picLocks noChangeAspect="1" noChangeArrowheads="1"/>
          </p:cNvPicPr>
          <p:nvPr/>
        </p:nvPicPr>
        <p:blipFill>
          <a:blip r:embed="rId3" cstate="print"/>
          <a:srcRect/>
          <a:stretch>
            <a:fillRect/>
          </a:stretch>
        </p:blipFill>
        <p:spPr bwMode="auto">
          <a:xfrm>
            <a:off x="3275856" y="747936"/>
            <a:ext cx="2181225" cy="352425"/>
          </a:xfrm>
          <a:prstGeom prst="rect">
            <a:avLst/>
          </a:prstGeom>
          <a:noFill/>
          <a:ln w="9525">
            <a:noFill/>
            <a:miter lim="800000"/>
            <a:headEnd/>
            <a:tailEnd/>
          </a:ln>
        </p:spPr>
      </p:pic>
      <p:pic>
        <p:nvPicPr>
          <p:cNvPr id="1032" name="Picture 8"/>
          <p:cNvPicPr>
            <a:picLocks noChangeAspect="1" noChangeArrowheads="1"/>
          </p:cNvPicPr>
          <p:nvPr/>
        </p:nvPicPr>
        <p:blipFill>
          <a:blip r:embed="rId4" cstate="print"/>
          <a:srcRect/>
          <a:stretch>
            <a:fillRect/>
          </a:stretch>
        </p:blipFill>
        <p:spPr bwMode="auto">
          <a:xfrm>
            <a:off x="3275856" y="1107976"/>
            <a:ext cx="2095500" cy="304800"/>
          </a:xfrm>
          <a:prstGeom prst="rect">
            <a:avLst/>
          </a:prstGeom>
          <a:noFill/>
          <a:ln w="9525">
            <a:noFill/>
            <a:miter lim="800000"/>
            <a:headEnd/>
            <a:tailEnd/>
          </a:ln>
        </p:spPr>
      </p:pic>
      <p:pic>
        <p:nvPicPr>
          <p:cNvPr id="1033" name="Picture 9"/>
          <p:cNvPicPr>
            <a:picLocks noChangeAspect="1" noChangeArrowheads="1"/>
          </p:cNvPicPr>
          <p:nvPr/>
        </p:nvPicPr>
        <p:blipFill>
          <a:blip r:embed="rId5" cstate="print"/>
          <a:srcRect/>
          <a:stretch>
            <a:fillRect/>
          </a:stretch>
        </p:blipFill>
        <p:spPr bwMode="auto">
          <a:xfrm>
            <a:off x="933450" y="1445518"/>
            <a:ext cx="7277100" cy="1695450"/>
          </a:xfrm>
          <a:prstGeom prst="rect">
            <a:avLst/>
          </a:prstGeom>
          <a:noFill/>
          <a:ln w="9525">
            <a:noFill/>
            <a:miter lim="800000"/>
            <a:headEnd/>
            <a:tailEnd/>
          </a:ln>
        </p:spPr>
      </p:pic>
      <p:sp>
        <p:nvSpPr>
          <p:cNvPr id="12" name="Rettangolo 11"/>
          <p:cNvSpPr/>
          <p:nvPr/>
        </p:nvSpPr>
        <p:spPr>
          <a:xfrm>
            <a:off x="3059832" y="46365"/>
            <a:ext cx="3207545"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Reverse </a:t>
            </a:r>
            <a:r>
              <a:rPr lang="it-IT" sz="3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Charge</a:t>
            </a:r>
            <a:endParaRPr lang="it-IT"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1520" y="568474"/>
            <a:ext cx="2743200" cy="12763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275856" y="856506"/>
            <a:ext cx="2190750" cy="51435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3347864" y="1216546"/>
            <a:ext cx="2009775" cy="485775"/>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899592" y="1781944"/>
            <a:ext cx="6819900" cy="1143000"/>
          </a:xfrm>
          <a:prstGeom prst="rect">
            <a:avLst/>
          </a:prstGeom>
          <a:noFill/>
          <a:ln w="9525">
            <a:noFill/>
            <a:miter lim="800000"/>
            <a:headEnd/>
            <a:tailEnd/>
          </a:ln>
        </p:spPr>
      </p:pic>
      <p:sp>
        <p:nvSpPr>
          <p:cNvPr id="7" name="Rettangolo 6"/>
          <p:cNvSpPr/>
          <p:nvPr/>
        </p:nvSpPr>
        <p:spPr>
          <a:xfrm>
            <a:off x="251520" y="3190324"/>
            <a:ext cx="8640960" cy="3046988"/>
          </a:xfrm>
          <a:prstGeom prst="rect">
            <a:avLst/>
          </a:prstGeom>
          <a:solidFill>
            <a:srgbClr val="FFFF99"/>
          </a:solidFill>
        </p:spPr>
        <p:txBody>
          <a:bodyPr wrap="square">
            <a:spAutoFit/>
          </a:bodyPr>
          <a:lstStyle/>
          <a:p>
            <a:pPr algn="just"/>
            <a:r>
              <a:rPr lang="it-IT" sz="2400" dirty="0" smtClean="0">
                <a:solidFill>
                  <a:srgbClr val="3333FF"/>
                </a:solidFill>
              </a:rPr>
              <a:t>… </a:t>
            </a:r>
            <a:r>
              <a:rPr lang="it-IT" sz="2400" b="1" dirty="0" smtClean="0">
                <a:solidFill>
                  <a:srgbClr val="3333FF"/>
                </a:solidFill>
              </a:rPr>
              <a:t>la scissione dei pagamenti </a:t>
            </a:r>
            <a:r>
              <a:rPr lang="it-IT" sz="2400" b="1" u="sng" dirty="0" smtClean="0">
                <a:solidFill>
                  <a:srgbClr val="FF0000"/>
                </a:solidFill>
                <a:effectLst>
                  <a:outerShdw blurRad="38100" dist="38100" dir="2700000" algn="tl">
                    <a:srgbClr val="000000">
                      <a:alpha val="43137"/>
                    </a:srgbClr>
                  </a:outerShdw>
                </a:effectLst>
              </a:rPr>
              <a:t>non è applicabile</a:t>
            </a:r>
            <a:r>
              <a:rPr lang="it-IT" sz="2400" b="1" dirty="0" smtClean="0">
                <a:solidFill>
                  <a:srgbClr val="FF0000"/>
                </a:solidFill>
                <a:effectLst>
                  <a:outerShdw blurRad="38100" dist="38100" dir="2700000" algn="tl">
                    <a:srgbClr val="000000">
                      <a:alpha val="43137"/>
                    </a:srgbClr>
                  </a:outerShdw>
                </a:effectLst>
              </a:rPr>
              <a:t> </a:t>
            </a:r>
            <a:r>
              <a:rPr lang="it-IT" sz="2400" dirty="0" smtClean="0">
                <a:solidFill>
                  <a:srgbClr val="3333FF"/>
                </a:solidFill>
              </a:rPr>
              <a:t>alle operazioni rese dal fornitore nell’ambito di regimi speciali che non  prevedono l’evidenza dell’imposta in fattura e che ne dispongono l’assolvimento secondo regole proprie. Si tratta, ad esempio:</a:t>
            </a:r>
          </a:p>
          <a:p>
            <a:pPr algn="just">
              <a:buFontTx/>
              <a:buChar char="-"/>
            </a:pPr>
            <a:r>
              <a:rPr lang="it-IT" sz="2400" dirty="0" smtClean="0">
                <a:solidFill>
                  <a:srgbClr val="3333FF"/>
                </a:solidFill>
              </a:rPr>
              <a:t>…</a:t>
            </a:r>
          </a:p>
          <a:p>
            <a:pPr algn="just">
              <a:buFontTx/>
              <a:buChar char="-"/>
            </a:pPr>
            <a:r>
              <a:rPr lang="it-IT" sz="2400" dirty="0" smtClean="0">
                <a:solidFill>
                  <a:srgbClr val="3333FF"/>
                </a:solidFill>
              </a:rPr>
              <a:t> …</a:t>
            </a:r>
          </a:p>
          <a:p>
            <a:r>
              <a:rPr lang="it-IT" sz="2400" b="1" dirty="0" smtClean="0">
                <a:solidFill>
                  <a:srgbClr val="3333FF"/>
                </a:solidFill>
                <a:effectLst>
                  <a:outerShdw blurRad="38100" dist="38100" dir="2700000" algn="tl">
                    <a:srgbClr val="000000">
                      <a:alpha val="43137"/>
                    </a:srgbClr>
                  </a:outerShdw>
                </a:effectLst>
              </a:rPr>
              <a:t>- del regime di cui  alla legge n. 398 del 1991</a:t>
            </a:r>
          </a:p>
          <a:p>
            <a:pPr algn="just"/>
            <a:endParaRPr lang="it-IT" sz="2400" dirty="0">
              <a:solidFill>
                <a:srgbClr val="3333FF"/>
              </a:solidFill>
            </a:endParaRPr>
          </a:p>
        </p:txBody>
      </p:sp>
      <p:sp>
        <p:nvSpPr>
          <p:cNvPr id="8" name="Rettangolo 7"/>
          <p:cNvSpPr/>
          <p:nvPr/>
        </p:nvSpPr>
        <p:spPr>
          <a:xfrm>
            <a:off x="5940152" y="5710604"/>
            <a:ext cx="2232248" cy="5040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Paragrafo 10 –pag.27</a:t>
            </a:r>
            <a:endParaRPr lang="it-IT" b="1" dirty="0"/>
          </a:p>
        </p:txBody>
      </p:sp>
      <p:sp>
        <p:nvSpPr>
          <p:cNvPr id="9" name="Rettangolo 8"/>
          <p:cNvSpPr/>
          <p:nvPr/>
        </p:nvSpPr>
        <p:spPr>
          <a:xfrm>
            <a:off x="3207536" y="46365"/>
            <a:ext cx="291214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3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Split</a:t>
            </a:r>
            <a:r>
              <a:rPr lang="it-IT"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it-IT" sz="3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Payment</a:t>
            </a:r>
            <a:endParaRPr lang="it-IT"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09404" y="2967335"/>
            <a:ext cx="61252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Rimandi ipertestuali</a:t>
            </a:r>
            <a:endParaRPr lang="it-IT"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p:cNvSpPr>
            <a:spLocks noGrp="1"/>
          </p:cNvSpPr>
          <p:nvPr>
            <p:ph type="title"/>
          </p:nvPr>
        </p:nvSpPr>
        <p:spPr>
          <a:xfrm>
            <a:off x="457200" y="274638"/>
            <a:ext cx="8229600" cy="777875"/>
          </a:xfrm>
        </p:spPr>
        <p:txBody>
          <a:bodyPr rtlCol="0">
            <a:normAutofit/>
          </a:bodyPr>
          <a:lstStyle/>
          <a:p>
            <a:pPr eaLnBrk="1" fontAlgn="auto" hangingPunct="1">
              <a:spcAft>
                <a:spcPts val="0"/>
              </a:spcAft>
              <a:defRPr/>
            </a:pPr>
            <a:r>
              <a:rPr lang="it-IT" altLang="it-IT" smtClean="0"/>
              <a:t>Il comma 8 dell’art.148 </a:t>
            </a:r>
          </a:p>
        </p:txBody>
      </p:sp>
      <p:sp>
        <p:nvSpPr>
          <p:cNvPr id="4" name="CasellaDiTesto 3"/>
          <p:cNvSpPr txBox="1"/>
          <p:nvPr/>
        </p:nvSpPr>
        <p:spPr>
          <a:xfrm>
            <a:off x="539750" y="1196975"/>
            <a:ext cx="8064500" cy="4586288"/>
          </a:xfrm>
          <a:prstGeom prst="rect">
            <a:avLst/>
          </a:prstGeom>
          <a:solidFill>
            <a:schemeClr val="accent6">
              <a:lumMod val="20000"/>
              <a:lumOff val="80000"/>
            </a:schemeClr>
          </a:solidFill>
        </p:spPr>
        <p:txBody>
          <a:bodyPr>
            <a:spAutoFit/>
          </a:bodyPr>
          <a:lstStyle/>
          <a:p>
            <a:pPr algn="just" fontAlgn="auto">
              <a:spcBef>
                <a:spcPts val="0"/>
              </a:spcBef>
              <a:spcAft>
                <a:spcPts val="0"/>
              </a:spcAft>
              <a:defRPr/>
            </a:pPr>
            <a:r>
              <a:rPr lang="it-IT" sz="2800" b="1" dirty="0">
                <a:solidFill>
                  <a:srgbClr val="0033CC"/>
                </a:solidFill>
                <a:latin typeface="+mn-lt"/>
                <a:cs typeface="+mn-cs"/>
              </a:rPr>
              <a:t>“Le disposizioni </a:t>
            </a:r>
            <a:r>
              <a:rPr lang="it-IT" sz="2800" dirty="0">
                <a:solidFill>
                  <a:srgbClr val="0033CC"/>
                </a:solidFill>
                <a:latin typeface="+mn-lt"/>
                <a:cs typeface="+mn-cs"/>
              </a:rPr>
              <a:t>di cui ai commi 3, 5, 6 e 7 (</a:t>
            </a:r>
            <a:r>
              <a:rPr lang="it-IT" sz="2800" b="1" dirty="0">
                <a:solidFill>
                  <a:srgbClr val="0033CC"/>
                </a:solidFill>
                <a:latin typeface="+mn-lt"/>
                <a:cs typeface="+mn-cs"/>
              </a:rPr>
              <a:t>trattasi delle disposizioni agevolative</a:t>
            </a:r>
            <a:r>
              <a:rPr lang="it-IT" sz="2800" dirty="0">
                <a:solidFill>
                  <a:srgbClr val="0033CC"/>
                </a:solidFill>
                <a:latin typeface="+mn-lt"/>
                <a:cs typeface="+mn-cs"/>
              </a:rPr>
              <a:t>) </a:t>
            </a:r>
            <a:r>
              <a:rPr lang="it-IT" sz="2800" b="1" dirty="0">
                <a:solidFill>
                  <a:srgbClr val="0033CC"/>
                </a:solidFill>
                <a:latin typeface="+mn-lt"/>
                <a:cs typeface="+mn-cs"/>
              </a:rPr>
              <a:t>si applicano a condizione che le associazioni interessate si conformino  alle  seguenti  clausole,  da inserire nei  relativi  </a:t>
            </a:r>
            <a:r>
              <a:rPr lang="it-IT" sz="3600" b="1" u="sng" dirty="0">
                <a:solidFill>
                  <a:srgbClr val="0033CC"/>
                </a:solidFill>
                <a:latin typeface="+mn-lt"/>
                <a:cs typeface="+mn-cs"/>
              </a:rPr>
              <a:t>atti  costitutivi  o  statuti  redatti  nella  forma dell'atto pubblico o della scrittura privata autenticata o registrata</a:t>
            </a:r>
            <a:r>
              <a:rPr lang="it-IT" sz="3600" b="1" dirty="0">
                <a:solidFill>
                  <a:srgbClr val="0033CC"/>
                </a:solidFill>
                <a:latin typeface="+mn-lt"/>
                <a:cs typeface="+mn-cs"/>
              </a:rPr>
              <a:t> …”</a:t>
            </a:r>
            <a:endParaRPr lang="it-IT" sz="2800" u="sng" dirty="0">
              <a:solidFill>
                <a:srgbClr val="0033CC"/>
              </a:solidFill>
              <a:latin typeface="+mn-lt"/>
              <a:cs typeface="+mn-cs"/>
            </a:endParaRPr>
          </a:p>
        </p:txBody>
      </p:sp>
      <p:sp>
        <p:nvSpPr>
          <p:cNvPr id="6" name="Telaio 5">
            <a:hlinkClick r:id="rId2" action="ppaction://hlinksldjump"/>
          </p:cNvPr>
          <p:cNvSpPr/>
          <p:nvPr/>
        </p:nvSpPr>
        <p:spPr>
          <a:xfrm>
            <a:off x="5435600" y="5300663"/>
            <a:ext cx="3457575" cy="1081087"/>
          </a:xfrm>
          <a:prstGeom prst="beve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400" b="1" dirty="0"/>
              <a:t>Clicca qui per tornare alla presentazione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116632"/>
            <a:ext cx="8229600" cy="504056"/>
          </a:xfrm>
        </p:spPr>
        <p:txBody>
          <a:bodyPr>
            <a:normAutofit fontScale="90000"/>
          </a:bodyPr>
          <a:lstStyle/>
          <a:p>
            <a:r>
              <a:rPr lang="it-IT" sz="3600" b="1" dirty="0" smtClean="0"/>
              <a:t>Art.149 </a:t>
            </a:r>
            <a:r>
              <a:rPr lang="it-IT" sz="3600" b="1" dirty="0" err="1" smtClean="0"/>
              <a:t>Tuir</a:t>
            </a:r>
            <a:endParaRPr lang="it-IT" sz="3600" b="1" dirty="0"/>
          </a:p>
        </p:txBody>
      </p:sp>
      <p:sp>
        <p:nvSpPr>
          <p:cNvPr id="5" name="CasellaDiTesto 4"/>
          <p:cNvSpPr txBox="1"/>
          <p:nvPr/>
        </p:nvSpPr>
        <p:spPr>
          <a:xfrm>
            <a:off x="251520" y="692696"/>
            <a:ext cx="8640960" cy="6001643"/>
          </a:xfrm>
          <a:prstGeom prst="rect">
            <a:avLst/>
          </a:prstGeom>
          <a:noFill/>
        </p:spPr>
        <p:txBody>
          <a:bodyPr wrap="square" rtlCol="0">
            <a:spAutoFit/>
          </a:bodyPr>
          <a:lstStyle/>
          <a:p>
            <a:pPr algn="just"/>
            <a:r>
              <a:rPr lang="it-IT" sz="2400" b="1" dirty="0" smtClean="0"/>
              <a:t>1.</a:t>
            </a:r>
            <a:r>
              <a:rPr lang="it-IT" sz="2400" dirty="0" smtClean="0"/>
              <a:t> Indipendentemente dalle previsioni statutarie, l'ente perde la qualifica di ente non commerciale qualora eserciti prevalentemente attività commerciale per un intero periodo d'imposta. </a:t>
            </a:r>
          </a:p>
          <a:p>
            <a:pPr algn="just"/>
            <a:r>
              <a:rPr lang="it-IT" sz="2400" b="1" dirty="0" smtClean="0"/>
              <a:t>2.</a:t>
            </a:r>
            <a:r>
              <a:rPr lang="it-IT" sz="2400" dirty="0" smtClean="0"/>
              <a:t> Ai fini della qualificazione commerciale dell'ente si tiene conto anche dei seguenti parametri:</a:t>
            </a:r>
          </a:p>
          <a:p>
            <a:pPr algn="just"/>
            <a:r>
              <a:rPr lang="it-IT" sz="2400" dirty="0" smtClean="0"/>
              <a:t> </a:t>
            </a:r>
            <a:r>
              <a:rPr lang="it-IT" sz="2400" b="1" dirty="0" smtClean="0"/>
              <a:t>a)</a:t>
            </a:r>
            <a:r>
              <a:rPr lang="it-IT" sz="2400" dirty="0" smtClean="0"/>
              <a:t> prevalenza delle immobilizzazioni relative all'attività commerciale, al netto degli ammortamenti, rispetto alle restanti attività;</a:t>
            </a:r>
          </a:p>
          <a:p>
            <a:pPr algn="just"/>
            <a:r>
              <a:rPr lang="it-IT" sz="2400" b="1" dirty="0" smtClean="0"/>
              <a:t>b)</a:t>
            </a:r>
            <a:r>
              <a:rPr lang="it-IT" sz="2400" dirty="0" smtClean="0"/>
              <a:t> prevalenza dei ricavi derivanti da attività commerciali rispetto al valore normale delle cessioni o prestazioni afferenti le attività istituzionali;</a:t>
            </a:r>
          </a:p>
          <a:p>
            <a:pPr algn="just"/>
            <a:r>
              <a:rPr lang="it-IT" sz="2400" b="1" dirty="0" smtClean="0"/>
              <a:t>c)</a:t>
            </a:r>
            <a:r>
              <a:rPr lang="it-IT" sz="2400" dirty="0" smtClean="0"/>
              <a:t> prevalenza dei redditi derivanti da attività commerciali rispetto alle entrate istituzionali, intendendo per queste ultime i contributi, le sovvenzioni, le liberalità e le quote associative; </a:t>
            </a:r>
          </a:p>
          <a:p>
            <a:pPr algn="just"/>
            <a:r>
              <a:rPr lang="it-IT" sz="2400" b="1" dirty="0" smtClean="0"/>
              <a:t>d)</a:t>
            </a:r>
            <a:r>
              <a:rPr lang="it-IT" sz="2400" dirty="0" smtClean="0"/>
              <a:t> prevalenza delle componenti negative inerenti all'attività commerciale rispetto alle restanti spese. ….</a:t>
            </a:r>
            <a:endParaRPr lang="it-IT" sz="2400" dirty="0"/>
          </a:p>
        </p:txBody>
      </p:sp>
      <p:sp>
        <p:nvSpPr>
          <p:cNvPr id="6" name="Cornice 5">
            <a:hlinkClick r:id="rId2" action="ppaction://hlinksldjump"/>
          </p:cNvPr>
          <p:cNvSpPr/>
          <p:nvPr/>
        </p:nvSpPr>
        <p:spPr>
          <a:xfrm>
            <a:off x="6228184" y="6309320"/>
            <a:ext cx="2592288" cy="404664"/>
          </a:xfrm>
          <a:prstGeom prst="frame">
            <a:avLst/>
          </a:prstGeom>
          <a:solidFill>
            <a:srgbClr val="FFFF00"/>
          </a:solidFill>
          <a:effectLst>
            <a:outerShdw blurRad="50800" dist="50800" dir="54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Ritorna a presentazione</a:t>
            </a:r>
            <a:endParaRPr lang="it-IT" dirty="0">
              <a:solidFill>
                <a:schemeClr val="tx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18058"/>
          </a:xfrm>
        </p:spPr>
        <p:txBody>
          <a:bodyPr>
            <a:normAutofit fontScale="90000"/>
          </a:bodyPr>
          <a:lstStyle/>
          <a:p>
            <a:r>
              <a:rPr lang="it-IT" b="1" dirty="0" smtClean="0">
                <a:solidFill>
                  <a:srgbClr val="FF0000"/>
                </a:solidFill>
              </a:rPr>
              <a:t>Art.4 comma 4 DPR 633/72</a:t>
            </a:r>
            <a:endParaRPr lang="it-IT" b="1" dirty="0">
              <a:solidFill>
                <a:srgbClr val="FF0000"/>
              </a:solidFill>
            </a:endParaRPr>
          </a:p>
        </p:txBody>
      </p:sp>
      <p:sp>
        <p:nvSpPr>
          <p:cNvPr id="4" name="CasellaDiTesto 3"/>
          <p:cNvSpPr txBox="1"/>
          <p:nvPr/>
        </p:nvSpPr>
        <p:spPr>
          <a:xfrm>
            <a:off x="179512" y="764704"/>
            <a:ext cx="8856984" cy="5632311"/>
          </a:xfrm>
          <a:prstGeom prst="rect">
            <a:avLst/>
          </a:prstGeom>
          <a:solidFill>
            <a:srgbClr val="FFFF99"/>
          </a:solidFill>
          <a:ln>
            <a:solidFill>
              <a:srgbClr val="3333FF"/>
            </a:solidFill>
          </a:ln>
        </p:spPr>
        <p:txBody>
          <a:bodyPr wrap="square" rtlCol="0">
            <a:spAutoFit/>
          </a:bodyPr>
          <a:lstStyle/>
          <a:p>
            <a:pPr algn="just"/>
            <a:r>
              <a:rPr lang="it-IT" sz="2400" dirty="0" smtClean="0">
                <a:solidFill>
                  <a:srgbClr val="3333FF"/>
                </a:solidFill>
              </a:rPr>
              <a:t>[4] Per gli enti …., che non abbiano per oggetto esclusivo o principale l'esercizio di attività commerciali …, si considerano effettuate nell'esercizio di imprese soltanto le cessioni di beni e le prestazioni di servizi fatte nell'esercizio di attività commerciali …. </a:t>
            </a:r>
            <a:r>
              <a:rPr lang="it-IT" sz="2400" b="1" dirty="0" smtClean="0">
                <a:solidFill>
                  <a:srgbClr val="3333FF"/>
                </a:solidFill>
              </a:rPr>
              <a:t>Si considerano fatte nell'esercizio di attività commerciali anche le cessioni di beni e le prestazioni di servizi ai soci, associati o partecipanti verso pagamento di corrispettivi specifici</a:t>
            </a:r>
            <a:r>
              <a:rPr lang="it-IT" sz="2400" dirty="0" smtClean="0">
                <a:solidFill>
                  <a:srgbClr val="3333FF"/>
                </a:solidFill>
              </a:rPr>
              <a:t>, o di contributi supplementari determinati in funzione delle maggiori o diverse prestazioni alle quali danno diritto, </a:t>
            </a:r>
            <a:r>
              <a:rPr lang="it-IT" sz="2400" b="1" dirty="0" smtClean="0">
                <a:solidFill>
                  <a:srgbClr val="3333FF"/>
                </a:solidFill>
              </a:rPr>
              <a:t>ad esclusione di quelle effettuate in conformità alle finalità istituzionali da associazioni …, sportive dilettantistiche</a:t>
            </a:r>
            <a:r>
              <a:rPr lang="it-IT" sz="2400" dirty="0" smtClean="0">
                <a:solidFill>
                  <a:srgbClr val="3333FF"/>
                </a:solidFill>
              </a:rPr>
              <a:t>, …, anche se rese nei confronti di associazioni che svolgono la medesima attività e che per legge, regolamento o statuto fanno parte di una unica organizzazione locale o nazionale, nonché dei rispettivi soci, associati o partecipanti e dei tesserati dalle rispettive organizzazioni nazionali</a:t>
            </a:r>
            <a:endParaRPr lang="it-IT" sz="2400" dirty="0">
              <a:solidFill>
                <a:srgbClr val="3333F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1988840"/>
            <a:ext cx="8352928" cy="2554545"/>
          </a:xfrm>
          <a:prstGeom prst="rect">
            <a:avLst/>
          </a:prstGeom>
          <a:solidFill>
            <a:srgbClr val="FFFFCC"/>
          </a:solidFill>
        </p:spPr>
        <p:txBody>
          <a:bodyPr wrap="square">
            <a:spAutoFit/>
          </a:bodyPr>
          <a:lstStyle/>
          <a:p>
            <a:pPr algn="just"/>
            <a:r>
              <a:rPr lang="it-IT" sz="3200" dirty="0" smtClean="0">
                <a:solidFill>
                  <a:schemeClr val="accent6">
                    <a:lumMod val="50000"/>
                  </a:schemeClr>
                </a:solidFill>
              </a:rPr>
              <a:t>il </a:t>
            </a:r>
            <a:r>
              <a:rPr lang="it-IT" sz="3200" b="1" dirty="0" smtClean="0">
                <a:solidFill>
                  <a:schemeClr val="accent6">
                    <a:lumMod val="50000"/>
                  </a:schemeClr>
                </a:solidFill>
              </a:rPr>
              <a:t>primo che va dall’inizio del periodo di imposta e fino al mese in cui si supera il limite </a:t>
            </a:r>
            <a:r>
              <a:rPr lang="it-IT" sz="3200" dirty="0" smtClean="0">
                <a:solidFill>
                  <a:schemeClr val="accent6">
                    <a:lumMod val="50000"/>
                  </a:schemeClr>
                </a:solidFill>
              </a:rPr>
              <a:t>nel quale </a:t>
            </a:r>
            <a:r>
              <a:rPr lang="it-IT" sz="3200" b="1" dirty="0" smtClean="0">
                <a:solidFill>
                  <a:schemeClr val="accent6">
                    <a:lumMod val="75000"/>
                  </a:schemeClr>
                </a:solidFill>
              </a:rPr>
              <a:t>il reddito imponibile e l’Iva dovuta saranno determinati secondo le regole forfettarie della L.398</a:t>
            </a:r>
            <a:endParaRPr lang="it-IT" sz="3200" b="1" dirty="0">
              <a:solidFill>
                <a:schemeClr val="accent6">
                  <a:lumMod val="75000"/>
                </a:schemeClr>
              </a:solidFill>
            </a:endParaRPr>
          </a:p>
        </p:txBody>
      </p:sp>
      <p:sp>
        <p:nvSpPr>
          <p:cNvPr id="3" name="Titolo 2"/>
          <p:cNvSpPr>
            <a:spLocks noGrp="1"/>
          </p:cNvSpPr>
          <p:nvPr>
            <p:ph type="title"/>
          </p:nvPr>
        </p:nvSpPr>
        <p:spPr>
          <a:solidFill>
            <a:srgbClr val="C00000"/>
          </a:solidFill>
          <a:ln>
            <a:solidFill>
              <a:srgbClr val="3333FF"/>
            </a:solidFill>
          </a:ln>
          <a:scene3d>
            <a:camera prst="orthographicFront"/>
            <a:lightRig rig="threePt" dir="t"/>
          </a:scene3d>
          <a:sp3d>
            <a:bevelT w="114300" prst="artDeco"/>
          </a:sp3d>
        </p:spPr>
        <p:txBody>
          <a:bodyPr>
            <a:normAutofit/>
          </a:bodyPr>
          <a:lstStyle/>
          <a:p>
            <a:r>
              <a:rPr lang="it-IT" sz="6600" b="1" dirty="0" smtClean="0">
                <a:solidFill>
                  <a:schemeClr val="bg1"/>
                </a:solidFill>
              </a:rPr>
              <a:t>Periodo 1</a:t>
            </a:r>
            <a:endParaRPr lang="it-IT" sz="6600" b="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1772816"/>
            <a:ext cx="8352928" cy="2554545"/>
          </a:xfrm>
          <a:prstGeom prst="rect">
            <a:avLst/>
          </a:prstGeom>
          <a:solidFill>
            <a:srgbClr val="FFFFCC"/>
          </a:solidFill>
        </p:spPr>
        <p:txBody>
          <a:bodyPr wrap="square">
            <a:spAutoFit/>
          </a:bodyPr>
          <a:lstStyle/>
          <a:p>
            <a:pPr algn="just"/>
            <a:r>
              <a:rPr lang="it-IT" sz="3200" b="1" dirty="0" smtClean="0">
                <a:solidFill>
                  <a:schemeClr val="accent6">
                    <a:lumMod val="75000"/>
                  </a:schemeClr>
                </a:solidFill>
              </a:rPr>
              <a:t>il</a:t>
            </a:r>
            <a:r>
              <a:rPr lang="it-IT" sz="3200" dirty="0" smtClean="0"/>
              <a:t> </a:t>
            </a:r>
            <a:r>
              <a:rPr lang="it-IT" sz="3200" b="1" dirty="0" smtClean="0">
                <a:solidFill>
                  <a:schemeClr val="accent6">
                    <a:lumMod val="50000"/>
                  </a:schemeClr>
                </a:solidFill>
              </a:rPr>
              <a:t>secondo,dal mese successivo al superamento e fino alla fine del periodo di imposta </a:t>
            </a:r>
            <a:r>
              <a:rPr lang="it-IT" sz="3200" b="1" dirty="0" smtClean="0">
                <a:solidFill>
                  <a:schemeClr val="accent6">
                    <a:lumMod val="75000"/>
                  </a:schemeClr>
                </a:solidFill>
              </a:rPr>
              <a:t>per il quale si applicherà in pieno il regime tributario ordinario e dovranno essere osservati gli ordinari adempimenti contabili</a:t>
            </a:r>
            <a:r>
              <a:rPr lang="it-IT" sz="3200" dirty="0" smtClean="0"/>
              <a:t>. </a:t>
            </a:r>
            <a:endParaRPr lang="it-IT" sz="3200" b="1" dirty="0">
              <a:solidFill>
                <a:schemeClr val="accent6">
                  <a:lumMod val="75000"/>
                </a:schemeClr>
              </a:solidFill>
            </a:endParaRPr>
          </a:p>
        </p:txBody>
      </p:sp>
      <p:sp>
        <p:nvSpPr>
          <p:cNvPr id="3" name="Titolo 2"/>
          <p:cNvSpPr>
            <a:spLocks noGrp="1"/>
          </p:cNvSpPr>
          <p:nvPr>
            <p:ph type="title"/>
          </p:nvPr>
        </p:nvSpPr>
        <p:spPr>
          <a:solidFill>
            <a:srgbClr val="C00000"/>
          </a:solidFill>
          <a:ln>
            <a:solidFill>
              <a:srgbClr val="3333FF"/>
            </a:solidFill>
          </a:ln>
          <a:scene3d>
            <a:camera prst="orthographicFront"/>
            <a:lightRig rig="threePt" dir="t"/>
          </a:scene3d>
          <a:sp3d>
            <a:bevelT w="114300" prst="artDeco"/>
          </a:sp3d>
        </p:spPr>
        <p:txBody>
          <a:bodyPr>
            <a:normAutofit/>
          </a:bodyPr>
          <a:lstStyle/>
          <a:p>
            <a:r>
              <a:rPr lang="it-IT" sz="6600" b="1" dirty="0" smtClean="0">
                <a:solidFill>
                  <a:schemeClr val="bg1"/>
                </a:solidFill>
              </a:rPr>
              <a:t>Periodo 2</a:t>
            </a:r>
            <a:endParaRPr lang="it-IT" sz="6600"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2014.01.14 COPIA\GIF ANIMATE\GIF MARCO\20141119_193420.jpg"/>
          <p:cNvPicPr>
            <a:picLocks noChangeAspect="1" noChangeArrowheads="1"/>
          </p:cNvPicPr>
          <p:nvPr/>
        </p:nvPicPr>
        <p:blipFill>
          <a:blip r:embed="rId2" cstate="print"/>
          <a:srcRect r="20863"/>
          <a:stretch>
            <a:fillRect/>
          </a:stretch>
        </p:blipFill>
        <p:spPr bwMode="auto">
          <a:xfrm>
            <a:off x="2339752" y="260648"/>
            <a:ext cx="4985789" cy="4725144"/>
          </a:xfrm>
          <a:prstGeom prst="rect">
            <a:avLst/>
          </a:prstGeom>
          <a:noFill/>
        </p:spPr>
      </p:pic>
      <p:sp>
        <p:nvSpPr>
          <p:cNvPr id="6" name="Telaio 5"/>
          <p:cNvSpPr/>
          <p:nvPr/>
        </p:nvSpPr>
        <p:spPr>
          <a:xfrm>
            <a:off x="323528" y="5013176"/>
            <a:ext cx="8496944" cy="1368152"/>
          </a:xfrm>
          <a:prstGeom prst="bevel">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smtClean="0"/>
              <a:t>Principio di cassa o di competenza?</a:t>
            </a:r>
            <a:endParaRPr lang="it-IT" sz="40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2218258"/>
          </a:xfrm>
          <a:solidFill>
            <a:srgbClr val="C00000"/>
          </a:solidFill>
        </p:spPr>
        <p:txBody>
          <a:bodyPr>
            <a:normAutofit/>
          </a:bodyPr>
          <a:lstStyle/>
          <a:p>
            <a:r>
              <a:rPr lang="it-IT" b="1" dirty="0" smtClean="0">
                <a:solidFill>
                  <a:schemeClr val="bg1"/>
                </a:solidFill>
              </a:rPr>
              <a:t>Ci aiuta la circolare dell’Agenzia delle Entrate n.1 dell’11/02/1992</a:t>
            </a:r>
            <a:br>
              <a:rPr lang="it-IT" b="1" dirty="0" smtClean="0">
                <a:solidFill>
                  <a:schemeClr val="bg1"/>
                </a:solidFill>
              </a:rPr>
            </a:br>
            <a:r>
              <a:rPr lang="it-IT" b="1" dirty="0" smtClean="0">
                <a:solidFill>
                  <a:schemeClr val="bg1"/>
                </a:solidFill>
              </a:rPr>
              <a:t>che recita testualmente</a:t>
            </a:r>
            <a:endParaRPr lang="it-IT" b="1" dirty="0">
              <a:solidFill>
                <a:schemeClr val="bg1"/>
              </a:solidFill>
            </a:endParaRPr>
          </a:p>
        </p:txBody>
      </p:sp>
      <p:sp>
        <p:nvSpPr>
          <p:cNvPr id="4" name="CasellaDiTesto 3"/>
          <p:cNvSpPr txBox="1"/>
          <p:nvPr/>
        </p:nvSpPr>
        <p:spPr>
          <a:xfrm>
            <a:off x="251520" y="2852936"/>
            <a:ext cx="8640960" cy="2739211"/>
          </a:xfrm>
          <a:prstGeom prst="rect">
            <a:avLst/>
          </a:prstGeom>
          <a:solidFill>
            <a:srgbClr val="FFFF99"/>
          </a:solidFill>
          <a:ln>
            <a:solidFill>
              <a:schemeClr val="accent6">
                <a:lumMod val="50000"/>
              </a:schemeClr>
            </a:solidFill>
          </a:ln>
        </p:spPr>
        <p:txBody>
          <a:bodyPr wrap="square" rtlCol="0">
            <a:spAutoFit/>
          </a:bodyPr>
          <a:lstStyle/>
          <a:p>
            <a:pPr algn="just"/>
            <a:r>
              <a:rPr lang="it-IT" sz="3200" b="1" dirty="0" smtClean="0">
                <a:solidFill>
                  <a:schemeClr val="accent6">
                    <a:lumMod val="50000"/>
                  </a:schemeClr>
                </a:solidFill>
              </a:rPr>
              <a:t>“Si precisa che, stante la  particolarità  della  disciplina  introdotta dalla  L.  n.  398/1991  per  i  soggetti  ivi  indicati,  ai  fini   della individuazione dei proventi in argomento deve aversi riguardo  al</a:t>
            </a:r>
          </a:p>
          <a:p>
            <a:pPr algn="ctr"/>
            <a:r>
              <a:rPr lang="it-IT" sz="4400" b="1" u="sng" dirty="0" smtClean="0">
                <a:solidFill>
                  <a:schemeClr val="accent6">
                    <a:lumMod val="50000"/>
                  </a:schemeClr>
                </a:solidFill>
                <a:effectLst>
                  <a:outerShdw blurRad="38100" dist="38100" dir="2700000" algn="tl">
                    <a:srgbClr val="000000">
                      <a:alpha val="43137"/>
                    </a:srgbClr>
                  </a:outerShdw>
                </a:effectLst>
              </a:rPr>
              <a:t>criterio di cassa</a:t>
            </a:r>
            <a:r>
              <a:rPr lang="it-IT" sz="3200" b="1" dirty="0" smtClean="0">
                <a:solidFill>
                  <a:schemeClr val="accent6">
                    <a:lumMod val="50000"/>
                  </a:schemeClr>
                </a:solidFill>
              </a:rPr>
              <a:t>”</a:t>
            </a:r>
            <a:endParaRPr lang="it-IT" sz="3200" dirty="0">
              <a:solidFill>
                <a:schemeClr val="accent6">
                  <a:lumMod val="50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2317</Words>
  <Application>Microsoft Office PowerPoint</Application>
  <PresentationFormat>Presentazione su schermo (4:3)</PresentationFormat>
  <Paragraphs>235</Paragraphs>
  <Slides>57</Slides>
  <Notes>24</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57</vt:i4>
      </vt:variant>
    </vt:vector>
  </HeadingPairs>
  <TitlesOfParts>
    <vt:vector size="59" baseType="lpstr">
      <vt:lpstr>Tema di Office</vt:lpstr>
      <vt:lpstr>Worksheet</vt:lpstr>
      <vt:lpstr>Diapositiva 1</vt:lpstr>
      <vt:lpstr>Diapositiva 2</vt:lpstr>
      <vt:lpstr>Diapositiva 3</vt:lpstr>
      <vt:lpstr>Diapositiva 4</vt:lpstr>
      <vt:lpstr>Diapositiva 5</vt:lpstr>
      <vt:lpstr>Periodo 1</vt:lpstr>
      <vt:lpstr>Periodo 2</vt:lpstr>
      <vt:lpstr>Diapositiva 8</vt:lpstr>
      <vt:lpstr>Ci aiuta la circolare dell’Agenzia delle Entrate n.1 dell’11/02/1992 che recita testualmente</vt:lpstr>
      <vt:lpstr>Principio di cassa</vt:lpstr>
      <vt:lpstr>Diapositiva 11</vt:lpstr>
      <vt:lpstr>Diapositiva 12</vt:lpstr>
      <vt:lpstr>ADEMPIMENTI CONTABILI E DOCUMENTALI DELLE ASSOCIAZIONI SPORTIVE DILETTANTISTICHE CHE SI AVVALGONO DELLA L.398/91 </vt:lpstr>
      <vt:lpstr>Semplificazioni contabili</vt:lpstr>
      <vt:lpstr>Libri contabili</vt:lpstr>
      <vt:lpstr>Modalità di compilazione </vt:lpstr>
      <vt:lpstr>Versamenti IVA</vt:lpstr>
      <vt:lpstr>Dichiarazioni </vt:lpstr>
      <vt:lpstr>Rendiconto </vt:lpstr>
      <vt:lpstr>Obbligo di conservazione</vt:lpstr>
      <vt:lpstr>Agevolazioni fiscali  della L.398</vt:lpstr>
      <vt:lpstr>IMPOSTA SUL VALORE AGGIUNTO (agevolazioni previste dalla Legge 398/91)</vt:lpstr>
      <vt:lpstr>Le prestazioni che le associazioni sportive possono offrire si suddividono in 2 categorie principali:</vt:lpstr>
      <vt:lpstr>Quando si versa l’IVA</vt:lpstr>
      <vt:lpstr>Come e dove si versa l’IVA ?  </vt:lpstr>
      <vt:lpstr>Legge 398/1991</vt:lpstr>
      <vt:lpstr>AGEVOLAZIONI DELLA L.398  AI FINI DELL’IRES </vt:lpstr>
      <vt:lpstr>ESEMPIO DI CALCOLO DELL’IRES </vt:lpstr>
      <vt:lpstr>ALIQUOTA IRES</vt:lpstr>
      <vt:lpstr>LE DICHIARAZIONI FISCALI</vt:lpstr>
      <vt:lpstr>Termini di presentazione</vt:lpstr>
      <vt:lpstr>Associazioni con periodo d’imposta coincidente con l’anno solare  (1° gennaio – 31 dicembre)</vt:lpstr>
      <vt:lpstr>Associazioni con periodo d’imposta  non coincidente con l’anno solare (es. 1° luglio – 30 giugno)</vt:lpstr>
      <vt:lpstr>Modelli da utilizzare</vt:lpstr>
      <vt:lpstr>Modelli da utilizzare</vt:lpstr>
      <vt:lpstr>Compilazione della dichiarazione</vt:lpstr>
      <vt:lpstr>mercato</vt:lpstr>
      <vt:lpstr>Da ASD a Società professionistica</vt:lpstr>
      <vt:lpstr>Da ASD a Società professionistica</vt:lpstr>
      <vt:lpstr>Da ASD a Società professionistica</vt:lpstr>
      <vt:lpstr>Da ASD a ASD</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Il comma 8 dell’art.148 </vt:lpstr>
      <vt:lpstr>Art.149 Tuir</vt:lpstr>
      <vt:lpstr>Art.4 comma 4 DPR 633/72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cp:lastModifiedBy>470805</cp:lastModifiedBy>
  <cp:revision>1</cp:revision>
  <dcterms:modified xsi:type="dcterms:W3CDTF">2016-03-23T08:19:13Z</dcterms:modified>
</cp:coreProperties>
</file>